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281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2DC30-A6C2-40CE-B730-EE009B53F17E}" type="doc">
      <dgm:prSet loTypeId="urn:microsoft.com/office/officeart/2008/layout/LinedLis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F003DBC6-A305-46F6-9BB0-EA09BD3B195B}">
      <dgm:prSet custT="1"/>
      <dgm:spPr/>
      <dgm:t>
        <a:bodyPr/>
        <a:lstStyle/>
        <a:p>
          <a:r>
            <a:rPr lang="tr-TR" sz="2400" b="1" dirty="0" smtClean="0"/>
            <a:t>Tükürüğün görevleri</a:t>
          </a:r>
          <a:r>
            <a:rPr lang="en-US" sz="2400" b="1" dirty="0" smtClean="0"/>
            <a:t>:</a:t>
          </a:r>
          <a:endParaRPr lang="en-US" sz="2400" dirty="0"/>
        </a:p>
      </dgm:t>
    </dgm:pt>
    <dgm:pt modelId="{3751C547-639A-474B-8582-21C621BC8829}" type="parTrans" cxnId="{E72E04BD-FFD0-4341-9964-5010C9B8A014}">
      <dgm:prSet/>
      <dgm:spPr/>
      <dgm:t>
        <a:bodyPr/>
        <a:lstStyle/>
        <a:p>
          <a:endParaRPr lang="en-US"/>
        </a:p>
      </dgm:t>
    </dgm:pt>
    <dgm:pt modelId="{A6B2757C-54B5-4941-B746-0B07A12CB4B1}" type="sibTrans" cxnId="{E72E04BD-FFD0-4341-9964-5010C9B8A014}">
      <dgm:prSet/>
      <dgm:spPr/>
      <dgm:t>
        <a:bodyPr/>
        <a:lstStyle/>
        <a:p>
          <a:endParaRPr lang="en-US"/>
        </a:p>
      </dgm:t>
    </dgm:pt>
    <dgm:pt modelId="{A806BB16-516B-47DA-9072-77CF9D340206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Besinlerin yumuşatılması</a:t>
          </a:r>
          <a:endParaRPr lang="en-US" dirty="0">
            <a:latin typeface="Arial Narrow" panose="020B0606020202030204" pitchFamily="34" charset="0"/>
          </a:endParaRPr>
        </a:p>
      </dgm:t>
    </dgm:pt>
    <dgm:pt modelId="{8C2E9E5F-3EA9-4BF5-8FEF-7FE7500B8E58}" type="parTrans" cxnId="{8EE494F5-B348-4911-8AC4-BE58929B7438}">
      <dgm:prSet/>
      <dgm:spPr/>
      <dgm:t>
        <a:bodyPr/>
        <a:lstStyle/>
        <a:p>
          <a:endParaRPr lang="en-US"/>
        </a:p>
      </dgm:t>
    </dgm:pt>
    <dgm:pt modelId="{45FB09F0-8688-4464-815D-AA836E99CA4C}" type="sibTrans" cxnId="{8EE494F5-B348-4911-8AC4-BE58929B7438}">
      <dgm:prSet/>
      <dgm:spPr/>
      <dgm:t>
        <a:bodyPr/>
        <a:lstStyle/>
        <a:p>
          <a:endParaRPr lang="en-US"/>
        </a:p>
      </dgm:t>
    </dgm:pt>
    <dgm:pt modelId="{536C335A-743C-4FE9-AEB3-66171A9CBB73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Bazı türlerde içeriğinde amilazla nişasta sindiriminin başlatılması</a:t>
          </a:r>
          <a:endParaRPr lang="en-US" dirty="0">
            <a:latin typeface="Arial Narrow" panose="020B0606020202030204" pitchFamily="34" charset="0"/>
          </a:endParaRPr>
        </a:p>
      </dgm:t>
    </dgm:pt>
    <dgm:pt modelId="{2EED54AD-BC99-4EDC-A384-2DA086AE266F}" type="parTrans" cxnId="{7D874A53-01BF-4277-BC67-94DD6DB154E1}">
      <dgm:prSet/>
      <dgm:spPr/>
      <dgm:t>
        <a:bodyPr/>
        <a:lstStyle/>
        <a:p>
          <a:endParaRPr lang="en-US"/>
        </a:p>
      </dgm:t>
    </dgm:pt>
    <dgm:pt modelId="{8794E5AC-17EF-41E0-AD54-45733F83C6F1}" type="sibTrans" cxnId="{7D874A53-01BF-4277-BC67-94DD6DB154E1}">
      <dgm:prSet/>
      <dgm:spPr/>
      <dgm:t>
        <a:bodyPr/>
        <a:lstStyle/>
        <a:p>
          <a:endParaRPr lang="en-US"/>
        </a:p>
      </dgm:t>
    </dgm:pt>
    <dgm:pt modelId="{5FBCDB98-7DA7-4D2F-965D-2399102FAC86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İçindeki bikarbonat ve tuzlarla tampon görevi görür</a:t>
          </a:r>
          <a:endParaRPr lang="en-US" dirty="0">
            <a:latin typeface="Arial Narrow" panose="020B0606020202030204" pitchFamily="34" charset="0"/>
          </a:endParaRPr>
        </a:p>
      </dgm:t>
    </dgm:pt>
    <dgm:pt modelId="{FDE17BB3-4BE2-47FF-B6A3-DB3B846AABE6}" type="parTrans" cxnId="{AE958EF2-945D-4AAA-BBA6-7D06A071F330}">
      <dgm:prSet/>
      <dgm:spPr/>
      <dgm:t>
        <a:bodyPr/>
        <a:lstStyle/>
        <a:p>
          <a:endParaRPr lang="en-US"/>
        </a:p>
      </dgm:t>
    </dgm:pt>
    <dgm:pt modelId="{98223767-6BCF-4606-BB55-677D3FBB28FD}" type="sibTrans" cxnId="{AE958EF2-945D-4AAA-BBA6-7D06A071F330}">
      <dgm:prSet/>
      <dgm:spPr/>
      <dgm:t>
        <a:bodyPr/>
        <a:lstStyle/>
        <a:p>
          <a:endParaRPr lang="en-US"/>
        </a:p>
      </dgm:t>
    </dgm:pt>
    <dgm:pt modelId="{E213EC56-1C17-4477-9307-F0E4B9D692A0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Tat almaya yardımcı</a:t>
          </a:r>
          <a:endParaRPr lang="en-US" dirty="0">
            <a:latin typeface="Arial Narrow" panose="020B0606020202030204" pitchFamily="34" charset="0"/>
          </a:endParaRPr>
        </a:p>
      </dgm:t>
    </dgm:pt>
    <dgm:pt modelId="{F8806E70-F952-48E1-983F-D4F3A40967D2}" type="parTrans" cxnId="{23703B3D-7357-49A3-9038-67363930BCA7}">
      <dgm:prSet/>
      <dgm:spPr/>
      <dgm:t>
        <a:bodyPr/>
        <a:lstStyle/>
        <a:p>
          <a:endParaRPr lang="en-US"/>
        </a:p>
      </dgm:t>
    </dgm:pt>
    <dgm:pt modelId="{12DC2A3F-7500-4D5B-975C-0C7BDC7408F3}" type="sibTrans" cxnId="{23703B3D-7357-49A3-9038-67363930BCA7}">
      <dgm:prSet/>
      <dgm:spPr/>
      <dgm:t>
        <a:bodyPr/>
        <a:lstStyle/>
        <a:p>
          <a:endParaRPr lang="en-US"/>
        </a:p>
      </dgm:t>
    </dgm:pt>
    <dgm:pt modelId="{71E354B8-D518-496F-81B4-D037D7F5CB1B}">
      <dgm:prSet/>
      <dgm:spPr/>
      <dgm:t>
        <a:bodyPr/>
        <a:lstStyle/>
        <a:p>
          <a:r>
            <a:rPr lang="tr-TR" dirty="0" err="1" smtClean="0">
              <a:latin typeface="Arial Narrow" panose="020B0606020202030204" pitchFamily="34" charset="0"/>
            </a:rPr>
            <a:t>Müköz</a:t>
          </a:r>
          <a:r>
            <a:rPr lang="tr-TR" dirty="0" smtClean="0">
              <a:latin typeface="Arial Narrow" panose="020B0606020202030204" pitchFamily="34" charset="0"/>
            </a:rPr>
            <a:t> </a:t>
          </a:r>
          <a:r>
            <a:rPr lang="tr-TR" dirty="0" err="1" smtClean="0">
              <a:latin typeface="Arial Narrow" panose="020B0606020202030204" pitchFamily="34" charset="0"/>
            </a:rPr>
            <a:t>membranları</a:t>
          </a:r>
          <a:r>
            <a:rPr lang="tr-TR" dirty="0" smtClean="0">
              <a:latin typeface="Arial Narrow" panose="020B0606020202030204" pitchFamily="34" charset="0"/>
            </a:rPr>
            <a:t> koruyarak nemlendirir</a:t>
          </a:r>
          <a:endParaRPr lang="en-US" dirty="0">
            <a:latin typeface="Arial Narrow" panose="020B0606020202030204" pitchFamily="34" charset="0"/>
          </a:endParaRPr>
        </a:p>
      </dgm:t>
    </dgm:pt>
    <dgm:pt modelId="{A48ED8E6-CDD0-40A9-B784-6A01936A21EE}" type="parTrans" cxnId="{6F5BB4A6-9396-4AA9-9E85-A40B72F83A69}">
      <dgm:prSet/>
      <dgm:spPr/>
      <dgm:t>
        <a:bodyPr/>
        <a:lstStyle/>
        <a:p>
          <a:endParaRPr lang="en-US"/>
        </a:p>
      </dgm:t>
    </dgm:pt>
    <dgm:pt modelId="{7A35CD66-7794-4906-85B1-9BED2371918A}" type="sibTrans" cxnId="{6F5BB4A6-9396-4AA9-9E85-A40B72F83A69}">
      <dgm:prSet/>
      <dgm:spPr/>
      <dgm:t>
        <a:bodyPr/>
        <a:lstStyle/>
        <a:p>
          <a:endParaRPr lang="en-US"/>
        </a:p>
      </dgm:t>
    </dgm:pt>
    <dgm:pt modelId="{836B8CD0-57AC-47B7-A6C4-F66DED452F0B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Vücut ısısının düzenlenmesinde rol oynar</a:t>
          </a:r>
          <a:endParaRPr lang="en-US" dirty="0">
            <a:latin typeface="Arial Narrow" panose="020B0606020202030204" pitchFamily="34" charset="0"/>
          </a:endParaRPr>
        </a:p>
      </dgm:t>
    </dgm:pt>
    <dgm:pt modelId="{23E9D64D-8BFE-47B6-9C18-8FE059F76395}" type="parTrans" cxnId="{B6C375B7-D3ED-4988-91F4-8729ED2B997E}">
      <dgm:prSet/>
      <dgm:spPr/>
      <dgm:t>
        <a:bodyPr/>
        <a:lstStyle/>
        <a:p>
          <a:endParaRPr lang="en-US"/>
        </a:p>
      </dgm:t>
    </dgm:pt>
    <dgm:pt modelId="{2B7D7239-9753-47FB-B067-3AC3AE5FD75F}" type="sibTrans" cxnId="{B6C375B7-D3ED-4988-91F4-8729ED2B997E}">
      <dgm:prSet/>
      <dgm:spPr/>
      <dgm:t>
        <a:bodyPr/>
        <a:lstStyle/>
        <a:p>
          <a:endParaRPr lang="en-US"/>
        </a:p>
      </dgm:t>
    </dgm:pt>
    <dgm:pt modelId="{C730B09D-2E53-4EC8-90A3-32463D0530C0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İçerdiği </a:t>
          </a:r>
          <a:r>
            <a:rPr lang="tr-TR" dirty="0" err="1" smtClean="0">
              <a:latin typeface="Arial Narrow" panose="020B0606020202030204" pitchFamily="34" charset="0"/>
            </a:rPr>
            <a:t>bakterosiyosid</a:t>
          </a:r>
          <a:r>
            <a:rPr lang="tr-TR" dirty="0" smtClean="0">
              <a:latin typeface="Arial Narrow" panose="020B0606020202030204" pitchFamily="34" charset="0"/>
            </a:rPr>
            <a:t> etkili </a:t>
          </a:r>
          <a:r>
            <a:rPr lang="tr-TR" dirty="0" err="1" smtClean="0">
              <a:latin typeface="Arial Narrow" panose="020B0606020202030204" pitchFamily="34" charset="0"/>
            </a:rPr>
            <a:t>muramidase</a:t>
          </a:r>
          <a:r>
            <a:rPr lang="tr-TR" dirty="0" smtClean="0">
              <a:latin typeface="Arial Narrow" panose="020B0606020202030204" pitchFamily="34" charset="0"/>
            </a:rPr>
            <a:t> enzimi ile lokal bağışıklıkta rol oynar</a:t>
          </a:r>
          <a:endParaRPr lang="en-US" dirty="0">
            <a:latin typeface="Arial Narrow" panose="020B0606020202030204" pitchFamily="34" charset="0"/>
          </a:endParaRPr>
        </a:p>
      </dgm:t>
    </dgm:pt>
    <dgm:pt modelId="{CF56D883-8F5D-4D68-962E-1BD59939D3B5}" type="parTrans" cxnId="{F2761D4C-47BA-4D3F-91E4-5E442A15D810}">
      <dgm:prSet/>
      <dgm:spPr/>
      <dgm:t>
        <a:bodyPr/>
        <a:lstStyle/>
        <a:p>
          <a:endParaRPr lang="en-US"/>
        </a:p>
      </dgm:t>
    </dgm:pt>
    <dgm:pt modelId="{C462FAAF-414B-4E1E-AF8C-1D05A5944BF6}" type="sibTrans" cxnId="{F2761D4C-47BA-4D3F-91E4-5E442A15D810}">
      <dgm:prSet/>
      <dgm:spPr/>
      <dgm:t>
        <a:bodyPr/>
        <a:lstStyle/>
        <a:p>
          <a:endParaRPr lang="en-US"/>
        </a:p>
      </dgm:t>
    </dgm:pt>
    <dgm:pt modelId="{15A47FB9-8232-4845-996E-A87AC09E5BA1}" type="pres">
      <dgm:prSet presAssocID="{C8D2DC30-A6C2-40CE-B730-EE009B53F17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D48DBE9-ECBE-413C-BBE5-206EBAD3692C}" type="pres">
      <dgm:prSet presAssocID="{F003DBC6-A305-46F6-9BB0-EA09BD3B195B}" presName="thickLine" presStyleLbl="alignNode1" presStyleIdx="0" presStyleCnt="1"/>
      <dgm:spPr/>
    </dgm:pt>
    <dgm:pt modelId="{F556B832-CDCB-41AB-9A0B-C96F82ECF999}" type="pres">
      <dgm:prSet presAssocID="{F003DBC6-A305-46F6-9BB0-EA09BD3B195B}" presName="horz1" presStyleCnt="0"/>
      <dgm:spPr/>
    </dgm:pt>
    <dgm:pt modelId="{9C3D40FC-053F-427B-8897-52977DB33544}" type="pres">
      <dgm:prSet presAssocID="{F003DBC6-A305-46F6-9BB0-EA09BD3B195B}" presName="tx1" presStyleLbl="revTx" presStyleIdx="0" presStyleCnt="8"/>
      <dgm:spPr/>
      <dgm:t>
        <a:bodyPr/>
        <a:lstStyle/>
        <a:p>
          <a:endParaRPr lang="tr-TR"/>
        </a:p>
      </dgm:t>
    </dgm:pt>
    <dgm:pt modelId="{C0B2CFC0-6650-4A81-9576-D963DE4AEA2F}" type="pres">
      <dgm:prSet presAssocID="{F003DBC6-A305-46F6-9BB0-EA09BD3B195B}" presName="vert1" presStyleCnt="0"/>
      <dgm:spPr/>
    </dgm:pt>
    <dgm:pt modelId="{73E409C5-2F49-4A0A-B20C-66620F881D7E}" type="pres">
      <dgm:prSet presAssocID="{A806BB16-516B-47DA-9072-77CF9D340206}" presName="vertSpace2a" presStyleCnt="0"/>
      <dgm:spPr/>
    </dgm:pt>
    <dgm:pt modelId="{B7AFAB87-7878-41A1-B720-2C166F8789C7}" type="pres">
      <dgm:prSet presAssocID="{A806BB16-516B-47DA-9072-77CF9D340206}" presName="horz2" presStyleCnt="0"/>
      <dgm:spPr/>
    </dgm:pt>
    <dgm:pt modelId="{1059DF50-9EB3-4A52-BF5C-090703A81517}" type="pres">
      <dgm:prSet presAssocID="{A806BB16-516B-47DA-9072-77CF9D340206}" presName="horzSpace2" presStyleCnt="0"/>
      <dgm:spPr/>
    </dgm:pt>
    <dgm:pt modelId="{41E77239-C805-4F06-A0F4-A056574EF73C}" type="pres">
      <dgm:prSet presAssocID="{A806BB16-516B-47DA-9072-77CF9D340206}" presName="tx2" presStyleLbl="revTx" presStyleIdx="1" presStyleCnt="8"/>
      <dgm:spPr/>
      <dgm:t>
        <a:bodyPr/>
        <a:lstStyle/>
        <a:p>
          <a:endParaRPr lang="tr-TR"/>
        </a:p>
      </dgm:t>
    </dgm:pt>
    <dgm:pt modelId="{EF220F44-A9FE-4909-9860-06253B4F311F}" type="pres">
      <dgm:prSet presAssocID="{A806BB16-516B-47DA-9072-77CF9D340206}" presName="vert2" presStyleCnt="0"/>
      <dgm:spPr/>
    </dgm:pt>
    <dgm:pt modelId="{1B2496EB-60DB-4ACE-9DA2-D86F55971E62}" type="pres">
      <dgm:prSet presAssocID="{A806BB16-516B-47DA-9072-77CF9D340206}" presName="thinLine2b" presStyleLbl="callout" presStyleIdx="0" presStyleCnt="7"/>
      <dgm:spPr/>
    </dgm:pt>
    <dgm:pt modelId="{E4A1B7C3-A9D9-4909-B3CF-6CFAE9365F29}" type="pres">
      <dgm:prSet presAssocID="{A806BB16-516B-47DA-9072-77CF9D340206}" presName="vertSpace2b" presStyleCnt="0"/>
      <dgm:spPr/>
    </dgm:pt>
    <dgm:pt modelId="{2C875DFF-D3A6-4E39-B5D8-69AED5CA746C}" type="pres">
      <dgm:prSet presAssocID="{536C335A-743C-4FE9-AEB3-66171A9CBB73}" presName="horz2" presStyleCnt="0"/>
      <dgm:spPr/>
    </dgm:pt>
    <dgm:pt modelId="{3AF40E02-BEAB-4DC0-ACFB-0549A586700E}" type="pres">
      <dgm:prSet presAssocID="{536C335A-743C-4FE9-AEB3-66171A9CBB73}" presName="horzSpace2" presStyleCnt="0"/>
      <dgm:spPr/>
    </dgm:pt>
    <dgm:pt modelId="{34B6E12E-933E-4B26-BCDA-C4F4129E8FF5}" type="pres">
      <dgm:prSet presAssocID="{536C335A-743C-4FE9-AEB3-66171A9CBB73}" presName="tx2" presStyleLbl="revTx" presStyleIdx="2" presStyleCnt="8"/>
      <dgm:spPr/>
      <dgm:t>
        <a:bodyPr/>
        <a:lstStyle/>
        <a:p>
          <a:endParaRPr lang="tr-TR"/>
        </a:p>
      </dgm:t>
    </dgm:pt>
    <dgm:pt modelId="{14C1C31A-69EF-44E6-B64A-1D8CC1BC2B04}" type="pres">
      <dgm:prSet presAssocID="{536C335A-743C-4FE9-AEB3-66171A9CBB73}" presName="vert2" presStyleCnt="0"/>
      <dgm:spPr/>
    </dgm:pt>
    <dgm:pt modelId="{9F79FA66-F066-4771-AB0A-8B40C5E5DA35}" type="pres">
      <dgm:prSet presAssocID="{536C335A-743C-4FE9-AEB3-66171A9CBB73}" presName="thinLine2b" presStyleLbl="callout" presStyleIdx="1" presStyleCnt="7"/>
      <dgm:spPr/>
    </dgm:pt>
    <dgm:pt modelId="{A88F5530-9D16-464A-AC01-1027ED6D66E8}" type="pres">
      <dgm:prSet presAssocID="{536C335A-743C-4FE9-AEB3-66171A9CBB73}" presName="vertSpace2b" presStyleCnt="0"/>
      <dgm:spPr/>
    </dgm:pt>
    <dgm:pt modelId="{5134EBCA-81E9-4764-992A-5F1C5B917184}" type="pres">
      <dgm:prSet presAssocID="{5FBCDB98-7DA7-4D2F-965D-2399102FAC86}" presName="horz2" presStyleCnt="0"/>
      <dgm:spPr/>
    </dgm:pt>
    <dgm:pt modelId="{EF8BB3DA-8A6C-463D-A2B7-A49CE660EC91}" type="pres">
      <dgm:prSet presAssocID="{5FBCDB98-7DA7-4D2F-965D-2399102FAC86}" presName="horzSpace2" presStyleCnt="0"/>
      <dgm:spPr/>
    </dgm:pt>
    <dgm:pt modelId="{56AACCF4-2DB9-4414-9214-BE9FD6B8CCD7}" type="pres">
      <dgm:prSet presAssocID="{5FBCDB98-7DA7-4D2F-965D-2399102FAC86}" presName="tx2" presStyleLbl="revTx" presStyleIdx="3" presStyleCnt="8"/>
      <dgm:spPr/>
      <dgm:t>
        <a:bodyPr/>
        <a:lstStyle/>
        <a:p>
          <a:endParaRPr lang="tr-TR"/>
        </a:p>
      </dgm:t>
    </dgm:pt>
    <dgm:pt modelId="{CF092F9F-67E8-4FD0-841A-5F8CB360E109}" type="pres">
      <dgm:prSet presAssocID="{5FBCDB98-7DA7-4D2F-965D-2399102FAC86}" presName="vert2" presStyleCnt="0"/>
      <dgm:spPr/>
    </dgm:pt>
    <dgm:pt modelId="{4C3F6EAB-3B14-4FFF-97AD-7881CA4BC9EE}" type="pres">
      <dgm:prSet presAssocID="{5FBCDB98-7DA7-4D2F-965D-2399102FAC86}" presName="thinLine2b" presStyleLbl="callout" presStyleIdx="2" presStyleCnt="7"/>
      <dgm:spPr/>
    </dgm:pt>
    <dgm:pt modelId="{AFB5D6EB-1979-4E66-81AA-11B9328B1CB8}" type="pres">
      <dgm:prSet presAssocID="{5FBCDB98-7DA7-4D2F-965D-2399102FAC86}" presName="vertSpace2b" presStyleCnt="0"/>
      <dgm:spPr/>
    </dgm:pt>
    <dgm:pt modelId="{A15CCC5F-B154-416F-9E0E-108435CF5F54}" type="pres">
      <dgm:prSet presAssocID="{E213EC56-1C17-4477-9307-F0E4B9D692A0}" presName="horz2" presStyleCnt="0"/>
      <dgm:spPr/>
    </dgm:pt>
    <dgm:pt modelId="{D995F223-0D31-4163-AC7D-A3233C035AED}" type="pres">
      <dgm:prSet presAssocID="{E213EC56-1C17-4477-9307-F0E4B9D692A0}" presName="horzSpace2" presStyleCnt="0"/>
      <dgm:spPr/>
    </dgm:pt>
    <dgm:pt modelId="{E1CFE1A6-FFF5-422F-A256-2CFE34455EBC}" type="pres">
      <dgm:prSet presAssocID="{E213EC56-1C17-4477-9307-F0E4B9D692A0}" presName="tx2" presStyleLbl="revTx" presStyleIdx="4" presStyleCnt="8"/>
      <dgm:spPr/>
      <dgm:t>
        <a:bodyPr/>
        <a:lstStyle/>
        <a:p>
          <a:endParaRPr lang="tr-TR"/>
        </a:p>
      </dgm:t>
    </dgm:pt>
    <dgm:pt modelId="{DE3B1166-B492-433B-87C5-263B256DCBF7}" type="pres">
      <dgm:prSet presAssocID="{E213EC56-1C17-4477-9307-F0E4B9D692A0}" presName="vert2" presStyleCnt="0"/>
      <dgm:spPr/>
    </dgm:pt>
    <dgm:pt modelId="{7B1E4534-9444-4531-B76D-16547ED9FD10}" type="pres">
      <dgm:prSet presAssocID="{E213EC56-1C17-4477-9307-F0E4B9D692A0}" presName="thinLine2b" presStyleLbl="callout" presStyleIdx="3" presStyleCnt="7"/>
      <dgm:spPr/>
    </dgm:pt>
    <dgm:pt modelId="{62D9BD96-7615-43BB-8C7D-A40783849564}" type="pres">
      <dgm:prSet presAssocID="{E213EC56-1C17-4477-9307-F0E4B9D692A0}" presName="vertSpace2b" presStyleCnt="0"/>
      <dgm:spPr/>
    </dgm:pt>
    <dgm:pt modelId="{DF623A44-E5EA-4215-83C8-852526D6E911}" type="pres">
      <dgm:prSet presAssocID="{71E354B8-D518-496F-81B4-D037D7F5CB1B}" presName="horz2" presStyleCnt="0"/>
      <dgm:spPr/>
    </dgm:pt>
    <dgm:pt modelId="{449B6EC0-889F-43EB-8C54-8D3A7B1A57A2}" type="pres">
      <dgm:prSet presAssocID="{71E354B8-D518-496F-81B4-D037D7F5CB1B}" presName="horzSpace2" presStyleCnt="0"/>
      <dgm:spPr/>
    </dgm:pt>
    <dgm:pt modelId="{BF72955C-7DFA-4A1C-94DA-C16A2866665F}" type="pres">
      <dgm:prSet presAssocID="{71E354B8-D518-496F-81B4-D037D7F5CB1B}" presName="tx2" presStyleLbl="revTx" presStyleIdx="5" presStyleCnt="8"/>
      <dgm:spPr/>
      <dgm:t>
        <a:bodyPr/>
        <a:lstStyle/>
        <a:p>
          <a:endParaRPr lang="tr-TR"/>
        </a:p>
      </dgm:t>
    </dgm:pt>
    <dgm:pt modelId="{12484821-0316-41DC-B3C5-5B4627347C1B}" type="pres">
      <dgm:prSet presAssocID="{71E354B8-D518-496F-81B4-D037D7F5CB1B}" presName="vert2" presStyleCnt="0"/>
      <dgm:spPr/>
    </dgm:pt>
    <dgm:pt modelId="{6A544458-3AAA-43F7-837E-89D59938A9B2}" type="pres">
      <dgm:prSet presAssocID="{71E354B8-D518-496F-81B4-D037D7F5CB1B}" presName="thinLine2b" presStyleLbl="callout" presStyleIdx="4" presStyleCnt="7"/>
      <dgm:spPr/>
    </dgm:pt>
    <dgm:pt modelId="{C8CA3956-DCBB-442B-8663-C0F595431EF5}" type="pres">
      <dgm:prSet presAssocID="{71E354B8-D518-496F-81B4-D037D7F5CB1B}" presName="vertSpace2b" presStyleCnt="0"/>
      <dgm:spPr/>
    </dgm:pt>
    <dgm:pt modelId="{6784F8FB-D20E-4A77-BFE1-511FD91EF4B0}" type="pres">
      <dgm:prSet presAssocID="{836B8CD0-57AC-47B7-A6C4-F66DED452F0B}" presName="horz2" presStyleCnt="0"/>
      <dgm:spPr/>
    </dgm:pt>
    <dgm:pt modelId="{326AB26A-9FBC-4441-9D8A-414EA14F6665}" type="pres">
      <dgm:prSet presAssocID="{836B8CD0-57AC-47B7-A6C4-F66DED452F0B}" presName="horzSpace2" presStyleCnt="0"/>
      <dgm:spPr/>
    </dgm:pt>
    <dgm:pt modelId="{AD602045-713B-4845-8D3E-DBCF6374AD27}" type="pres">
      <dgm:prSet presAssocID="{836B8CD0-57AC-47B7-A6C4-F66DED452F0B}" presName="tx2" presStyleLbl="revTx" presStyleIdx="6" presStyleCnt="8"/>
      <dgm:spPr/>
      <dgm:t>
        <a:bodyPr/>
        <a:lstStyle/>
        <a:p>
          <a:endParaRPr lang="tr-TR"/>
        </a:p>
      </dgm:t>
    </dgm:pt>
    <dgm:pt modelId="{0CFAABF8-8F15-4BB2-90AB-946EA91A1C55}" type="pres">
      <dgm:prSet presAssocID="{836B8CD0-57AC-47B7-A6C4-F66DED452F0B}" presName="vert2" presStyleCnt="0"/>
      <dgm:spPr/>
    </dgm:pt>
    <dgm:pt modelId="{6652B475-B455-40C7-8CBC-A3000887EFE8}" type="pres">
      <dgm:prSet presAssocID="{836B8CD0-57AC-47B7-A6C4-F66DED452F0B}" presName="thinLine2b" presStyleLbl="callout" presStyleIdx="5" presStyleCnt="7"/>
      <dgm:spPr/>
    </dgm:pt>
    <dgm:pt modelId="{7693735C-40B4-47BD-8204-80F55B2D48B0}" type="pres">
      <dgm:prSet presAssocID="{836B8CD0-57AC-47B7-A6C4-F66DED452F0B}" presName="vertSpace2b" presStyleCnt="0"/>
      <dgm:spPr/>
    </dgm:pt>
    <dgm:pt modelId="{B3CD0AF2-04F3-49FC-A040-376DC2142789}" type="pres">
      <dgm:prSet presAssocID="{C730B09D-2E53-4EC8-90A3-32463D0530C0}" presName="horz2" presStyleCnt="0"/>
      <dgm:spPr/>
    </dgm:pt>
    <dgm:pt modelId="{222A2F43-BE10-410D-B8D8-52215F3052BD}" type="pres">
      <dgm:prSet presAssocID="{C730B09D-2E53-4EC8-90A3-32463D0530C0}" presName="horzSpace2" presStyleCnt="0"/>
      <dgm:spPr/>
    </dgm:pt>
    <dgm:pt modelId="{90B5C3FB-7A2E-4888-93C7-FB81A3AD91C4}" type="pres">
      <dgm:prSet presAssocID="{C730B09D-2E53-4EC8-90A3-32463D0530C0}" presName="tx2" presStyleLbl="revTx" presStyleIdx="7" presStyleCnt="8"/>
      <dgm:spPr/>
      <dgm:t>
        <a:bodyPr/>
        <a:lstStyle/>
        <a:p>
          <a:endParaRPr lang="tr-TR"/>
        </a:p>
      </dgm:t>
    </dgm:pt>
    <dgm:pt modelId="{9C180E16-45CF-469F-88EF-F88BED145D3F}" type="pres">
      <dgm:prSet presAssocID="{C730B09D-2E53-4EC8-90A3-32463D0530C0}" presName="vert2" presStyleCnt="0"/>
      <dgm:spPr/>
    </dgm:pt>
    <dgm:pt modelId="{135EEECA-B35A-451A-ACBC-7355C364E6A8}" type="pres">
      <dgm:prSet presAssocID="{C730B09D-2E53-4EC8-90A3-32463D0530C0}" presName="thinLine2b" presStyleLbl="callout" presStyleIdx="6" presStyleCnt="7"/>
      <dgm:spPr/>
    </dgm:pt>
    <dgm:pt modelId="{8703D174-4D67-4C18-B089-2EA2AA8C59FA}" type="pres">
      <dgm:prSet presAssocID="{C730B09D-2E53-4EC8-90A3-32463D0530C0}" presName="vertSpace2b" presStyleCnt="0"/>
      <dgm:spPr/>
    </dgm:pt>
  </dgm:ptLst>
  <dgm:cxnLst>
    <dgm:cxn modelId="{028EB5E6-2A2F-44D5-8CC5-D77313A025F8}" type="presOf" srcId="{C8D2DC30-A6C2-40CE-B730-EE009B53F17E}" destId="{15A47FB9-8232-4845-996E-A87AC09E5BA1}" srcOrd="0" destOrd="0" presId="urn:microsoft.com/office/officeart/2008/layout/LinedList"/>
    <dgm:cxn modelId="{6F5BB4A6-9396-4AA9-9E85-A40B72F83A69}" srcId="{F003DBC6-A305-46F6-9BB0-EA09BD3B195B}" destId="{71E354B8-D518-496F-81B4-D037D7F5CB1B}" srcOrd="4" destOrd="0" parTransId="{A48ED8E6-CDD0-40A9-B784-6A01936A21EE}" sibTransId="{7A35CD66-7794-4906-85B1-9BED2371918A}"/>
    <dgm:cxn modelId="{5DC53233-CDAB-4149-9E88-7739459EAB6A}" type="presOf" srcId="{836B8CD0-57AC-47B7-A6C4-F66DED452F0B}" destId="{AD602045-713B-4845-8D3E-DBCF6374AD27}" srcOrd="0" destOrd="0" presId="urn:microsoft.com/office/officeart/2008/layout/LinedList"/>
    <dgm:cxn modelId="{B6C375B7-D3ED-4988-91F4-8729ED2B997E}" srcId="{F003DBC6-A305-46F6-9BB0-EA09BD3B195B}" destId="{836B8CD0-57AC-47B7-A6C4-F66DED452F0B}" srcOrd="5" destOrd="0" parTransId="{23E9D64D-8BFE-47B6-9C18-8FE059F76395}" sibTransId="{2B7D7239-9753-47FB-B067-3AC3AE5FD75F}"/>
    <dgm:cxn modelId="{983F7A88-ABCF-4DF0-8ECE-2578A613F7D3}" type="presOf" srcId="{5FBCDB98-7DA7-4D2F-965D-2399102FAC86}" destId="{56AACCF4-2DB9-4414-9214-BE9FD6B8CCD7}" srcOrd="0" destOrd="0" presId="urn:microsoft.com/office/officeart/2008/layout/LinedList"/>
    <dgm:cxn modelId="{4D6642F1-134C-4D15-BFB6-5151EE2DD2B8}" type="presOf" srcId="{A806BB16-516B-47DA-9072-77CF9D340206}" destId="{41E77239-C805-4F06-A0F4-A056574EF73C}" srcOrd="0" destOrd="0" presId="urn:microsoft.com/office/officeart/2008/layout/LinedList"/>
    <dgm:cxn modelId="{6088EAD4-F30B-444C-B478-6C3CEAFAFEA9}" type="presOf" srcId="{C730B09D-2E53-4EC8-90A3-32463D0530C0}" destId="{90B5C3FB-7A2E-4888-93C7-FB81A3AD91C4}" srcOrd="0" destOrd="0" presId="urn:microsoft.com/office/officeart/2008/layout/LinedList"/>
    <dgm:cxn modelId="{23703B3D-7357-49A3-9038-67363930BCA7}" srcId="{F003DBC6-A305-46F6-9BB0-EA09BD3B195B}" destId="{E213EC56-1C17-4477-9307-F0E4B9D692A0}" srcOrd="3" destOrd="0" parTransId="{F8806E70-F952-48E1-983F-D4F3A40967D2}" sibTransId="{12DC2A3F-7500-4D5B-975C-0C7BDC7408F3}"/>
    <dgm:cxn modelId="{74631F3E-0C9E-4A40-AAB9-7034848968D4}" type="presOf" srcId="{E213EC56-1C17-4477-9307-F0E4B9D692A0}" destId="{E1CFE1A6-FFF5-422F-A256-2CFE34455EBC}" srcOrd="0" destOrd="0" presId="urn:microsoft.com/office/officeart/2008/layout/LinedList"/>
    <dgm:cxn modelId="{8EE494F5-B348-4911-8AC4-BE58929B7438}" srcId="{F003DBC6-A305-46F6-9BB0-EA09BD3B195B}" destId="{A806BB16-516B-47DA-9072-77CF9D340206}" srcOrd="0" destOrd="0" parTransId="{8C2E9E5F-3EA9-4BF5-8FEF-7FE7500B8E58}" sibTransId="{45FB09F0-8688-4464-815D-AA836E99CA4C}"/>
    <dgm:cxn modelId="{25285614-44F5-40E4-B204-CF74BF7CABEA}" type="presOf" srcId="{536C335A-743C-4FE9-AEB3-66171A9CBB73}" destId="{34B6E12E-933E-4B26-BCDA-C4F4129E8FF5}" srcOrd="0" destOrd="0" presId="urn:microsoft.com/office/officeart/2008/layout/LinedList"/>
    <dgm:cxn modelId="{4FB32FB9-F6B6-47D0-BAA0-0A3AADE1A7C4}" type="presOf" srcId="{F003DBC6-A305-46F6-9BB0-EA09BD3B195B}" destId="{9C3D40FC-053F-427B-8897-52977DB33544}" srcOrd="0" destOrd="0" presId="urn:microsoft.com/office/officeart/2008/layout/LinedList"/>
    <dgm:cxn modelId="{E72E04BD-FFD0-4341-9964-5010C9B8A014}" srcId="{C8D2DC30-A6C2-40CE-B730-EE009B53F17E}" destId="{F003DBC6-A305-46F6-9BB0-EA09BD3B195B}" srcOrd="0" destOrd="0" parTransId="{3751C547-639A-474B-8582-21C621BC8829}" sibTransId="{A6B2757C-54B5-4941-B746-0B07A12CB4B1}"/>
    <dgm:cxn modelId="{7D874A53-01BF-4277-BC67-94DD6DB154E1}" srcId="{F003DBC6-A305-46F6-9BB0-EA09BD3B195B}" destId="{536C335A-743C-4FE9-AEB3-66171A9CBB73}" srcOrd="1" destOrd="0" parTransId="{2EED54AD-BC99-4EDC-A384-2DA086AE266F}" sibTransId="{8794E5AC-17EF-41E0-AD54-45733F83C6F1}"/>
    <dgm:cxn modelId="{61EFB62D-E303-40A3-9B9C-D52DECB9BF8D}" type="presOf" srcId="{71E354B8-D518-496F-81B4-D037D7F5CB1B}" destId="{BF72955C-7DFA-4A1C-94DA-C16A2866665F}" srcOrd="0" destOrd="0" presId="urn:microsoft.com/office/officeart/2008/layout/LinedList"/>
    <dgm:cxn modelId="{F2761D4C-47BA-4D3F-91E4-5E442A15D810}" srcId="{F003DBC6-A305-46F6-9BB0-EA09BD3B195B}" destId="{C730B09D-2E53-4EC8-90A3-32463D0530C0}" srcOrd="6" destOrd="0" parTransId="{CF56D883-8F5D-4D68-962E-1BD59939D3B5}" sibTransId="{C462FAAF-414B-4E1E-AF8C-1D05A5944BF6}"/>
    <dgm:cxn modelId="{AE958EF2-945D-4AAA-BBA6-7D06A071F330}" srcId="{F003DBC6-A305-46F6-9BB0-EA09BD3B195B}" destId="{5FBCDB98-7DA7-4D2F-965D-2399102FAC86}" srcOrd="2" destOrd="0" parTransId="{FDE17BB3-4BE2-47FF-B6A3-DB3B846AABE6}" sibTransId="{98223767-6BCF-4606-BB55-677D3FBB28FD}"/>
    <dgm:cxn modelId="{6980A825-785C-4C32-93ED-D27F7144B453}" type="presParOf" srcId="{15A47FB9-8232-4845-996E-A87AC09E5BA1}" destId="{2D48DBE9-ECBE-413C-BBE5-206EBAD3692C}" srcOrd="0" destOrd="0" presId="urn:microsoft.com/office/officeart/2008/layout/LinedList"/>
    <dgm:cxn modelId="{5E5E5546-658F-4AC2-A379-6436EA6B4BD4}" type="presParOf" srcId="{15A47FB9-8232-4845-996E-A87AC09E5BA1}" destId="{F556B832-CDCB-41AB-9A0B-C96F82ECF999}" srcOrd="1" destOrd="0" presId="urn:microsoft.com/office/officeart/2008/layout/LinedList"/>
    <dgm:cxn modelId="{1460187D-B350-4CFA-AD9C-456FC0EFCEFC}" type="presParOf" srcId="{F556B832-CDCB-41AB-9A0B-C96F82ECF999}" destId="{9C3D40FC-053F-427B-8897-52977DB33544}" srcOrd="0" destOrd="0" presId="urn:microsoft.com/office/officeart/2008/layout/LinedList"/>
    <dgm:cxn modelId="{BD6DE321-C1C6-4482-9084-FDD8704104E4}" type="presParOf" srcId="{F556B832-CDCB-41AB-9A0B-C96F82ECF999}" destId="{C0B2CFC0-6650-4A81-9576-D963DE4AEA2F}" srcOrd="1" destOrd="0" presId="urn:microsoft.com/office/officeart/2008/layout/LinedList"/>
    <dgm:cxn modelId="{D6220C52-AF8A-4135-9938-390FA53E39AF}" type="presParOf" srcId="{C0B2CFC0-6650-4A81-9576-D963DE4AEA2F}" destId="{73E409C5-2F49-4A0A-B20C-66620F881D7E}" srcOrd="0" destOrd="0" presId="urn:microsoft.com/office/officeart/2008/layout/LinedList"/>
    <dgm:cxn modelId="{06BFC506-B614-4030-88E0-DE9B7ACA005D}" type="presParOf" srcId="{C0B2CFC0-6650-4A81-9576-D963DE4AEA2F}" destId="{B7AFAB87-7878-41A1-B720-2C166F8789C7}" srcOrd="1" destOrd="0" presId="urn:microsoft.com/office/officeart/2008/layout/LinedList"/>
    <dgm:cxn modelId="{F1AAF62E-8E9F-44FA-9F8E-58767BE8C955}" type="presParOf" srcId="{B7AFAB87-7878-41A1-B720-2C166F8789C7}" destId="{1059DF50-9EB3-4A52-BF5C-090703A81517}" srcOrd="0" destOrd="0" presId="urn:microsoft.com/office/officeart/2008/layout/LinedList"/>
    <dgm:cxn modelId="{7C23D737-3E4C-4645-BB7A-441602518108}" type="presParOf" srcId="{B7AFAB87-7878-41A1-B720-2C166F8789C7}" destId="{41E77239-C805-4F06-A0F4-A056574EF73C}" srcOrd="1" destOrd="0" presId="urn:microsoft.com/office/officeart/2008/layout/LinedList"/>
    <dgm:cxn modelId="{77213503-56A3-42D3-9F68-147CDAC20D20}" type="presParOf" srcId="{B7AFAB87-7878-41A1-B720-2C166F8789C7}" destId="{EF220F44-A9FE-4909-9860-06253B4F311F}" srcOrd="2" destOrd="0" presId="urn:microsoft.com/office/officeart/2008/layout/LinedList"/>
    <dgm:cxn modelId="{BB830F00-7A06-4B03-BBC7-541680F4B2FE}" type="presParOf" srcId="{C0B2CFC0-6650-4A81-9576-D963DE4AEA2F}" destId="{1B2496EB-60DB-4ACE-9DA2-D86F55971E62}" srcOrd="2" destOrd="0" presId="urn:microsoft.com/office/officeart/2008/layout/LinedList"/>
    <dgm:cxn modelId="{FA818BB2-C5A5-4995-A8E3-E07966B5851B}" type="presParOf" srcId="{C0B2CFC0-6650-4A81-9576-D963DE4AEA2F}" destId="{E4A1B7C3-A9D9-4909-B3CF-6CFAE9365F29}" srcOrd="3" destOrd="0" presId="urn:microsoft.com/office/officeart/2008/layout/LinedList"/>
    <dgm:cxn modelId="{8F86C969-8432-4722-978B-42B184A9488F}" type="presParOf" srcId="{C0B2CFC0-6650-4A81-9576-D963DE4AEA2F}" destId="{2C875DFF-D3A6-4E39-B5D8-69AED5CA746C}" srcOrd="4" destOrd="0" presId="urn:microsoft.com/office/officeart/2008/layout/LinedList"/>
    <dgm:cxn modelId="{C9CE26DA-6538-4D80-A3F8-1E18FB1E8F3B}" type="presParOf" srcId="{2C875DFF-D3A6-4E39-B5D8-69AED5CA746C}" destId="{3AF40E02-BEAB-4DC0-ACFB-0549A586700E}" srcOrd="0" destOrd="0" presId="urn:microsoft.com/office/officeart/2008/layout/LinedList"/>
    <dgm:cxn modelId="{17E745F2-07C2-4CA0-B25E-0D39A604673F}" type="presParOf" srcId="{2C875DFF-D3A6-4E39-B5D8-69AED5CA746C}" destId="{34B6E12E-933E-4B26-BCDA-C4F4129E8FF5}" srcOrd="1" destOrd="0" presId="urn:microsoft.com/office/officeart/2008/layout/LinedList"/>
    <dgm:cxn modelId="{1B169719-27FE-4AA2-A6B2-72EA3E83CE9D}" type="presParOf" srcId="{2C875DFF-D3A6-4E39-B5D8-69AED5CA746C}" destId="{14C1C31A-69EF-44E6-B64A-1D8CC1BC2B04}" srcOrd="2" destOrd="0" presId="urn:microsoft.com/office/officeart/2008/layout/LinedList"/>
    <dgm:cxn modelId="{62F07FF6-453D-4092-8401-2AA22792E65A}" type="presParOf" srcId="{C0B2CFC0-6650-4A81-9576-D963DE4AEA2F}" destId="{9F79FA66-F066-4771-AB0A-8B40C5E5DA35}" srcOrd="5" destOrd="0" presId="urn:microsoft.com/office/officeart/2008/layout/LinedList"/>
    <dgm:cxn modelId="{064F757B-F4F3-4D34-A12C-4B9DE278A75F}" type="presParOf" srcId="{C0B2CFC0-6650-4A81-9576-D963DE4AEA2F}" destId="{A88F5530-9D16-464A-AC01-1027ED6D66E8}" srcOrd="6" destOrd="0" presId="urn:microsoft.com/office/officeart/2008/layout/LinedList"/>
    <dgm:cxn modelId="{4EFF43A5-D4BF-4D13-A7DB-18ACF30777CA}" type="presParOf" srcId="{C0B2CFC0-6650-4A81-9576-D963DE4AEA2F}" destId="{5134EBCA-81E9-4764-992A-5F1C5B917184}" srcOrd="7" destOrd="0" presId="urn:microsoft.com/office/officeart/2008/layout/LinedList"/>
    <dgm:cxn modelId="{3CA74E93-C74D-4039-9B05-A79EA051D7A6}" type="presParOf" srcId="{5134EBCA-81E9-4764-992A-5F1C5B917184}" destId="{EF8BB3DA-8A6C-463D-A2B7-A49CE660EC91}" srcOrd="0" destOrd="0" presId="urn:microsoft.com/office/officeart/2008/layout/LinedList"/>
    <dgm:cxn modelId="{84B55AEE-C781-4205-B113-75A23F20CD66}" type="presParOf" srcId="{5134EBCA-81E9-4764-992A-5F1C5B917184}" destId="{56AACCF4-2DB9-4414-9214-BE9FD6B8CCD7}" srcOrd="1" destOrd="0" presId="urn:microsoft.com/office/officeart/2008/layout/LinedList"/>
    <dgm:cxn modelId="{4CEF63FD-BF2E-4458-9E72-9FE69BD99C54}" type="presParOf" srcId="{5134EBCA-81E9-4764-992A-5F1C5B917184}" destId="{CF092F9F-67E8-4FD0-841A-5F8CB360E109}" srcOrd="2" destOrd="0" presId="urn:microsoft.com/office/officeart/2008/layout/LinedList"/>
    <dgm:cxn modelId="{8DB5D1BC-B395-4971-996A-E6C27F0607F5}" type="presParOf" srcId="{C0B2CFC0-6650-4A81-9576-D963DE4AEA2F}" destId="{4C3F6EAB-3B14-4FFF-97AD-7881CA4BC9EE}" srcOrd="8" destOrd="0" presId="urn:microsoft.com/office/officeart/2008/layout/LinedList"/>
    <dgm:cxn modelId="{DF1B756A-6231-4DAC-B7B9-F1B5504C3552}" type="presParOf" srcId="{C0B2CFC0-6650-4A81-9576-D963DE4AEA2F}" destId="{AFB5D6EB-1979-4E66-81AA-11B9328B1CB8}" srcOrd="9" destOrd="0" presId="urn:microsoft.com/office/officeart/2008/layout/LinedList"/>
    <dgm:cxn modelId="{A6918055-B3CB-4672-B9AB-423C6937B208}" type="presParOf" srcId="{C0B2CFC0-6650-4A81-9576-D963DE4AEA2F}" destId="{A15CCC5F-B154-416F-9E0E-108435CF5F54}" srcOrd="10" destOrd="0" presId="urn:microsoft.com/office/officeart/2008/layout/LinedList"/>
    <dgm:cxn modelId="{B4CE37E9-BE5D-4B06-B0A1-7F9B8F2E4D6C}" type="presParOf" srcId="{A15CCC5F-B154-416F-9E0E-108435CF5F54}" destId="{D995F223-0D31-4163-AC7D-A3233C035AED}" srcOrd="0" destOrd="0" presId="urn:microsoft.com/office/officeart/2008/layout/LinedList"/>
    <dgm:cxn modelId="{846EEF58-642B-4337-B8BA-60775F01C1E1}" type="presParOf" srcId="{A15CCC5F-B154-416F-9E0E-108435CF5F54}" destId="{E1CFE1A6-FFF5-422F-A256-2CFE34455EBC}" srcOrd="1" destOrd="0" presId="urn:microsoft.com/office/officeart/2008/layout/LinedList"/>
    <dgm:cxn modelId="{8139B7FE-BC62-4B98-B2EA-61C8108DC1A9}" type="presParOf" srcId="{A15CCC5F-B154-416F-9E0E-108435CF5F54}" destId="{DE3B1166-B492-433B-87C5-263B256DCBF7}" srcOrd="2" destOrd="0" presId="urn:microsoft.com/office/officeart/2008/layout/LinedList"/>
    <dgm:cxn modelId="{B13BCA5C-3E3D-4D51-BDEC-F6A7C3CA27E3}" type="presParOf" srcId="{C0B2CFC0-6650-4A81-9576-D963DE4AEA2F}" destId="{7B1E4534-9444-4531-B76D-16547ED9FD10}" srcOrd="11" destOrd="0" presId="urn:microsoft.com/office/officeart/2008/layout/LinedList"/>
    <dgm:cxn modelId="{B67D24DE-6DB3-49E1-81B6-9BA425987774}" type="presParOf" srcId="{C0B2CFC0-6650-4A81-9576-D963DE4AEA2F}" destId="{62D9BD96-7615-43BB-8C7D-A40783849564}" srcOrd="12" destOrd="0" presId="urn:microsoft.com/office/officeart/2008/layout/LinedList"/>
    <dgm:cxn modelId="{BE5BAC37-14D7-4170-9DC2-AD4B52858D8B}" type="presParOf" srcId="{C0B2CFC0-6650-4A81-9576-D963DE4AEA2F}" destId="{DF623A44-E5EA-4215-83C8-852526D6E911}" srcOrd="13" destOrd="0" presId="urn:microsoft.com/office/officeart/2008/layout/LinedList"/>
    <dgm:cxn modelId="{4AD544DA-2594-46EB-A6DC-2A156B585FA7}" type="presParOf" srcId="{DF623A44-E5EA-4215-83C8-852526D6E911}" destId="{449B6EC0-889F-43EB-8C54-8D3A7B1A57A2}" srcOrd="0" destOrd="0" presId="urn:microsoft.com/office/officeart/2008/layout/LinedList"/>
    <dgm:cxn modelId="{6F979D2F-6CD3-41E1-BE92-D379EFDB6950}" type="presParOf" srcId="{DF623A44-E5EA-4215-83C8-852526D6E911}" destId="{BF72955C-7DFA-4A1C-94DA-C16A2866665F}" srcOrd="1" destOrd="0" presId="urn:microsoft.com/office/officeart/2008/layout/LinedList"/>
    <dgm:cxn modelId="{2CF9C45E-8833-450F-9197-DC8A7DB1A4AB}" type="presParOf" srcId="{DF623A44-E5EA-4215-83C8-852526D6E911}" destId="{12484821-0316-41DC-B3C5-5B4627347C1B}" srcOrd="2" destOrd="0" presId="urn:microsoft.com/office/officeart/2008/layout/LinedList"/>
    <dgm:cxn modelId="{DBF08660-D3D7-49F1-8C2E-8F61ED558FB2}" type="presParOf" srcId="{C0B2CFC0-6650-4A81-9576-D963DE4AEA2F}" destId="{6A544458-3AAA-43F7-837E-89D59938A9B2}" srcOrd="14" destOrd="0" presId="urn:microsoft.com/office/officeart/2008/layout/LinedList"/>
    <dgm:cxn modelId="{9A00617D-D792-42B1-A659-A5836F8844F1}" type="presParOf" srcId="{C0B2CFC0-6650-4A81-9576-D963DE4AEA2F}" destId="{C8CA3956-DCBB-442B-8663-C0F595431EF5}" srcOrd="15" destOrd="0" presId="urn:microsoft.com/office/officeart/2008/layout/LinedList"/>
    <dgm:cxn modelId="{8C0FF8D3-9D99-47E3-B74F-1F9B04C345DB}" type="presParOf" srcId="{C0B2CFC0-6650-4A81-9576-D963DE4AEA2F}" destId="{6784F8FB-D20E-4A77-BFE1-511FD91EF4B0}" srcOrd="16" destOrd="0" presId="urn:microsoft.com/office/officeart/2008/layout/LinedList"/>
    <dgm:cxn modelId="{A0D93821-FC59-4F38-9E3D-3711B67C7FA6}" type="presParOf" srcId="{6784F8FB-D20E-4A77-BFE1-511FD91EF4B0}" destId="{326AB26A-9FBC-4441-9D8A-414EA14F6665}" srcOrd="0" destOrd="0" presId="urn:microsoft.com/office/officeart/2008/layout/LinedList"/>
    <dgm:cxn modelId="{AA1E992C-C14C-47B4-B04E-76558EEC17CE}" type="presParOf" srcId="{6784F8FB-D20E-4A77-BFE1-511FD91EF4B0}" destId="{AD602045-713B-4845-8D3E-DBCF6374AD27}" srcOrd="1" destOrd="0" presId="urn:microsoft.com/office/officeart/2008/layout/LinedList"/>
    <dgm:cxn modelId="{66D39EF0-D100-4A11-97AB-0FF879905B6F}" type="presParOf" srcId="{6784F8FB-D20E-4A77-BFE1-511FD91EF4B0}" destId="{0CFAABF8-8F15-4BB2-90AB-946EA91A1C55}" srcOrd="2" destOrd="0" presId="urn:microsoft.com/office/officeart/2008/layout/LinedList"/>
    <dgm:cxn modelId="{FD493027-9C2F-4C96-9307-0F6E2E5040CA}" type="presParOf" srcId="{C0B2CFC0-6650-4A81-9576-D963DE4AEA2F}" destId="{6652B475-B455-40C7-8CBC-A3000887EFE8}" srcOrd="17" destOrd="0" presId="urn:microsoft.com/office/officeart/2008/layout/LinedList"/>
    <dgm:cxn modelId="{F37CEBFE-8537-44B5-A672-5988BC94B270}" type="presParOf" srcId="{C0B2CFC0-6650-4A81-9576-D963DE4AEA2F}" destId="{7693735C-40B4-47BD-8204-80F55B2D48B0}" srcOrd="18" destOrd="0" presId="urn:microsoft.com/office/officeart/2008/layout/LinedList"/>
    <dgm:cxn modelId="{E9D557AF-5104-4404-8A8F-8CBDD207875C}" type="presParOf" srcId="{C0B2CFC0-6650-4A81-9576-D963DE4AEA2F}" destId="{B3CD0AF2-04F3-49FC-A040-376DC2142789}" srcOrd="19" destOrd="0" presId="urn:microsoft.com/office/officeart/2008/layout/LinedList"/>
    <dgm:cxn modelId="{F40A24CE-9684-466D-8C92-40A41A1C7F30}" type="presParOf" srcId="{B3CD0AF2-04F3-49FC-A040-376DC2142789}" destId="{222A2F43-BE10-410D-B8D8-52215F3052BD}" srcOrd="0" destOrd="0" presId="urn:microsoft.com/office/officeart/2008/layout/LinedList"/>
    <dgm:cxn modelId="{D95000A3-C220-4626-9AB2-3552A06513B5}" type="presParOf" srcId="{B3CD0AF2-04F3-49FC-A040-376DC2142789}" destId="{90B5C3FB-7A2E-4888-93C7-FB81A3AD91C4}" srcOrd="1" destOrd="0" presId="urn:microsoft.com/office/officeart/2008/layout/LinedList"/>
    <dgm:cxn modelId="{5D4D0E36-F972-4D9E-AF82-592CFC3C785F}" type="presParOf" srcId="{B3CD0AF2-04F3-49FC-A040-376DC2142789}" destId="{9C180E16-45CF-469F-88EF-F88BED145D3F}" srcOrd="2" destOrd="0" presId="urn:microsoft.com/office/officeart/2008/layout/LinedList"/>
    <dgm:cxn modelId="{AB73D79C-0738-4732-B676-F5785B493E51}" type="presParOf" srcId="{C0B2CFC0-6650-4A81-9576-D963DE4AEA2F}" destId="{135EEECA-B35A-451A-ACBC-7355C364E6A8}" srcOrd="20" destOrd="0" presId="urn:microsoft.com/office/officeart/2008/layout/LinedList"/>
    <dgm:cxn modelId="{B474EBF8-A5ED-4947-A2AF-EE347B5626B7}" type="presParOf" srcId="{C0B2CFC0-6650-4A81-9576-D963DE4AEA2F}" destId="{8703D174-4D67-4C18-B089-2EA2AA8C59FA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D2DC30-A6C2-40CE-B730-EE009B53F17E}" type="doc">
      <dgm:prSet loTypeId="urn:microsoft.com/office/officeart/2008/layout/LinedLis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F003DBC6-A305-46F6-9BB0-EA09BD3B195B}">
      <dgm:prSet custT="1"/>
      <dgm:spPr/>
      <dgm:t>
        <a:bodyPr/>
        <a:lstStyle/>
        <a:p>
          <a:r>
            <a:rPr lang="tr-TR" sz="2400" b="1" dirty="0" smtClean="0"/>
            <a:t>Tükürüğün görevleri</a:t>
          </a:r>
          <a:r>
            <a:rPr lang="en-US" sz="2400" b="1" dirty="0" smtClean="0"/>
            <a:t>:</a:t>
          </a:r>
          <a:endParaRPr lang="en-US" sz="2400" dirty="0"/>
        </a:p>
      </dgm:t>
    </dgm:pt>
    <dgm:pt modelId="{3751C547-639A-474B-8582-21C621BC8829}" type="parTrans" cxnId="{E72E04BD-FFD0-4341-9964-5010C9B8A014}">
      <dgm:prSet/>
      <dgm:spPr/>
      <dgm:t>
        <a:bodyPr/>
        <a:lstStyle/>
        <a:p>
          <a:endParaRPr lang="en-US"/>
        </a:p>
      </dgm:t>
    </dgm:pt>
    <dgm:pt modelId="{A6B2757C-54B5-4941-B746-0B07A12CB4B1}" type="sibTrans" cxnId="{E72E04BD-FFD0-4341-9964-5010C9B8A014}">
      <dgm:prSet/>
      <dgm:spPr/>
      <dgm:t>
        <a:bodyPr/>
        <a:lstStyle/>
        <a:p>
          <a:endParaRPr lang="en-US"/>
        </a:p>
      </dgm:t>
    </dgm:pt>
    <dgm:pt modelId="{A806BB16-516B-47DA-9072-77CF9D340206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Besinlerin yumuşatılması</a:t>
          </a:r>
          <a:endParaRPr lang="en-US" dirty="0">
            <a:latin typeface="Arial Narrow" panose="020B0606020202030204" pitchFamily="34" charset="0"/>
          </a:endParaRPr>
        </a:p>
      </dgm:t>
    </dgm:pt>
    <dgm:pt modelId="{8C2E9E5F-3EA9-4BF5-8FEF-7FE7500B8E58}" type="parTrans" cxnId="{8EE494F5-B348-4911-8AC4-BE58929B7438}">
      <dgm:prSet/>
      <dgm:spPr/>
      <dgm:t>
        <a:bodyPr/>
        <a:lstStyle/>
        <a:p>
          <a:endParaRPr lang="en-US"/>
        </a:p>
      </dgm:t>
    </dgm:pt>
    <dgm:pt modelId="{45FB09F0-8688-4464-815D-AA836E99CA4C}" type="sibTrans" cxnId="{8EE494F5-B348-4911-8AC4-BE58929B7438}">
      <dgm:prSet/>
      <dgm:spPr/>
      <dgm:t>
        <a:bodyPr/>
        <a:lstStyle/>
        <a:p>
          <a:endParaRPr lang="en-US"/>
        </a:p>
      </dgm:t>
    </dgm:pt>
    <dgm:pt modelId="{536C335A-743C-4FE9-AEB3-66171A9CBB73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Bazı türlerde içeriğinde amilazla nişasta sindiriminin başlatılması</a:t>
          </a:r>
          <a:endParaRPr lang="en-US" dirty="0">
            <a:latin typeface="Arial Narrow" panose="020B0606020202030204" pitchFamily="34" charset="0"/>
          </a:endParaRPr>
        </a:p>
      </dgm:t>
    </dgm:pt>
    <dgm:pt modelId="{2EED54AD-BC99-4EDC-A384-2DA086AE266F}" type="parTrans" cxnId="{7D874A53-01BF-4277-BC67-94DD6DB154E1}">
      <dgm:prSet/>
      <dgm:spPr/>
      <dgm:t>
        <a:bodyPr/>
        <a:lstStyle/>
        <a:p>
          <a:endParaRPr lang="en-US"/>
        </a:p>
      </dgm:t>
    </dgm:pt>
    <dgm:pt modelId="{8794E5AC-17EF-41E0-AD54-45733F83C6F1}" type="sibTrans" cxnId="{7D874A53-01BF-4277-BC67-94DD6DB154E1}">
      <dgm:prSet/>
      <dgm:spPr/>
      <dgm:t>
        <a:bodyPr/>
        <a:lstStyle/>
        <a:p>
          <a:endParaRPr lang="en-US"/>
        </a:p>
      </dgm:t>
    </dgm:pt>
    <dgm:pt modelId="{5FBCDB98-7DA7-4D2F-965D-2399102FAC86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İçindeki bikarbonat ve tuzlarla tampon görevi görür</a:t>
          </a:r>
          <a:endParaRPr lang="en-US" dirty="0">
            <a:latin typeface="Arial Narrow" panose="020B0606020202030204" pitchFamily="34" charset="0"/>
          </a:endParaRPr>
        </a:p>
      </dgm:t>
    </dgm:pt>
    <dgm:pt modelId="{FDE17BB3-4BE2-47FF-B6A3-DB3B846AABE6}" type="parTrans" cxnId="{AE958EF2-945D-4AAA-BBA6-7D06A071F330}">
      <dgm:prSet/>
      <dgm:spPr/>
      <dgm:t>
        <a:bodyPr/>
        <a:lstStyle/>
        <a:p>
          <a:endParaRPr lang="en-US"/>
        </a:p>
      </dgm:t>
    </dgm:pt>
    <dgm:pt modelId="{98223767-6BCF-4606-BB55-677D3FBB28FD}" type="sibTrans" cxnId="{AE958EF2-945D-4AAA-BBA6-7D06A071F330}">
      <dgm:prSet/>
      <dgm:spPr/>
      <dgm:t>
        <a:bodyPr/>
        <a:lstStyle/>
        <a:p>
          <a:endParaRPr lang="en-US"/>
        </a:p>
      </dgm:t>
    </dgm:pt>
    <dgm:pt modelId="{E213EC56-1C17-4477-9307-F0E4B9D692A0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Tat almaya yardımcı</a:t>
          </a:r>
          <a:endParaRPr lang="en-US" dirty="0">
            <a:latin typeface="Arial Narrow" panose="020B0606020202030204" pitchFamily="34" charset="0"/>
          </a:endParaRPr>
        </a:p>
      </dgm:t>
    </dgm:pt>
    <dgm:pt modelId="{F8806E70-F952-48E1-983F-D4F3A40967D2}" type="parTrans" cxnId="{23703B3D-7357-49A3-9038-67363930BCA7}">
      <dgm:prSet/>
      <dgm:spPr/>
      <dgm:t>
        <a:bodyPr/>
        <a:lstStyle/>
        <a:p>
          <a:endParaRPr lang="en-US"/>
        </a:p>
      </dgm:t>
    </dgm:pt>
    <dgm:pt modelId="{12DC2A3F-7500-4D5B-975C-0C7BDC7408F3}" type="sibTrans" cxnId="{23703B3D-7357-49A3-9038-67363930BCA7}">
      <dgm:prSet/>
      <dgm:spPr/>
      <dgm:t>
        <a:bodyPr/>
        <a:lstStyle/>
        <a:p>
          <a:endParaRPr lang="en-US"/>
        </a:p>
      </dgm:t>
    </dgm:pt>
    <dgm:pt modelId="{71E354B8-D518-496F-81B4-D037D7F5CB1B}">
      <dgm:prSet/>
      <dgm:spPr/>
      <dgm:t>
        <a:bodyPr/>
        <a:lstStyle/>
        <a:p>
          <a:r>
            <a:rPr lang="tr-TR" dirty="0" err="1" smtClean="0">
              <a:latin typeface="Arial Narrow" panose="020B0606020202030204" pitchFamily="34" charset="0"/>
            </a:rPr>
            <a:t>Müköz</a:t>
          </a:r>
          <a:r>
            <a:rPr lang="tr-TR" dirty="0" smtClean="0">
              <a:latin typeface="Arial Narrow" panose="020B0606020202030204" pitchFamily="34" charset="0"/>
            </a:rPr>
            <a:t> </a:t>
          </a:r>
          <a:r>
            <a:rPr lang="tr-TR" dirty="0" err="1" smtClean="0">
              <a:latin typeface="Arial Narrow" panose="020B0606020202030204" pitchFamily="34" charset="0"/>
            </a:rPr>
            <a:t>membranları</a:t>
          </a:r>
          <a:r>
            <a:rPr lang="tr-TR" dirty="0" smtClean="0">
              <a:latin typeface="Arial Narrow" panose="020B0606020202030204" pitchFamily="34" charset="0"/>
            </a:rPr>
            <a:t> koruyarak nemlendirir</a:t>
          </a:r>
          <a:endParaRPr lang="en-US" dirty="0">
            <a:latin typeface="Arial Narrow" panose="020B0606020202030204" pitchFamily="34" charset="0"/>
          </a:endParaRPr>
        </a:p>
      </dgm:t>
    </dgm:pt>
    <dgm:pt modelId="{A48ED8E6-CDD0-40A9-B784-6A01936A21EE}" type="parTrans" cxnId="{6F5BB4A6-9396-4AA9-9E85-A40B72F83A69}">
      <dgm:prSet/>
      <dgm:spPr/>
      <dgm:t>
        <a:bodyPr/>
        <a:lstStyle/>
        <a:p>
          <a:endParaRPr lang="en-US"/>
        </a:p>
      </dgm:t>
    </dgm:pt>
    <dgm:pt modelId="{7A35CD66-7794-4906-85B1-9BED2371918A}" type="sibTrans" cxnId="{6F5BB4A6-9396-4AA9-9E85-A40B72F83A69}">
      <dgm:prSet/>
      <dgm:spPr/>
      <dgm:t>
        <a:bodyPr/>
        <a:lstStyle/>
        <a:p>
          <a:endParaRPr lang="en-US"/>
        </a:p>
      </dgm:t>
    </dgm:pt>
    <dgm:pt modelId="{836B8CD0-57AC-47B7-A6C4-F66DED452F0B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Vücut ısısının düzenlenmesinde rol oynar</a:t>
          </a:r>
          <a:endParaRPr lang="en-US" dirty="0">
            <a:latin typeface="Arial Narrow" panose="020B0606020202030204" pitchFamily="34" charset="0"/>
          </a:endParaRPr>
        </a:p>
      </dgm:t>
    </dgm:pt>
    <dgm:pt modelId="{23E9D64D-8BFE-47B6-9C18-8FE059F76395}" type="parTrans" cxnId="{B6C375B7-D3ED-4988-91F4-8729ED2B997E}">
      <dgm:prSet/>
      <dgm:spPr/>
      <dgm:t>
        <a:bodyPr/>
        <a:lstStyle/>
        <a:p>
          <a:endParaRPr lang="en-US"/>
        </a:p>
      </dgm:t>
    </dgm:pt>
    <dgm:pt modelId="{2B7D7239-9753-47FB-B067-3AC3AE5FD75F}" type="sibTrans" cxnId="{B6C375B7-D3ED-4988-91F4-8729ED2B997E}">
      <dgm:prSet/>
      <dgm:spPr/>
      <dgm:t>
        <a:bodyPr/>
        <a:lstStyle/>
        <a:p>
          <a:endParaRPr lang="en-US"/>
        </a:p>
      </dgm:t>
    </dgm:pt>
    <dgm:pt modelId="{C730B09D-2E53-4EC8-90A3-32463D0530C0}">
      <dgm:prSet/>
      <dgm:spPr/>
      <dgm:t>
        <a:bodyPr/>
        <a:lstStyle/>
        <a:p>
          <a:r>
            <a:rPr lang="tr-TR" dirty="0" smtClean="0">
              <a:latin typeface="Arial Narrow" panose="020B0606020202030204" pitchFamily="34" charset="0"/>
            </a:rPr>
            <a:t>İçerdiği </a:t>
          </a:r>
          <a:r>
            <a:rPr lang="tr-TR" dirty="0" err="1" smtClean="0">
              <a:latin typeface="Arial Narrow" panose="020B0606020202030204" pitchFamily="34" charset="0"/>
            </a:rPr>
            <a:t>bakterosiyosid</a:t>
          </a:r>
          <a:r>
            <a:rPr lang="tr-TR" dirty="0" smtClean="0">
              <a:latin typeface="Arial Narrow" panose="020B0606020202030204" pitchFamily="34" charset="0"/>
            </a:rPr>
            <a:t> etkili </a:t>
          </a:r>
          <a:r>
            <a:rPr lang="tr-TR" dirty="0" err="1" smtClean="0">
              <a:latin typeface="Arial Narrow" panose="020B0606020202030204" pitchFamily="34" charset="0"/>
            </a:rPr>
            <a:t>muramidase</a:t>
          </a:r>
          <a:r>
            <a:rPr lang="tr-TR" dirty="0" smtClean="0">
              <a:latin typeface="Arial Narrow" panose="020B0606020202030204" pitchFamily="34" charset="0"/>
            </a:rPr>
            <a:t> enzimi ile lokal bağışıklıkta rol oynar</a:t>
          </a:r>
          <a:endParaRPr lang="en-US" dirty="0">
            <a:latin typeface="Arial Narrow" panose="020B0606020202030204" pitchFamily="34" charset="0"/>
          </a:endParaRPr>
        </a:p>
      </dgm:t>
    </dgm:pt>
    <dgm:pt modelId="{CF56D883-8F5D-4D68-962E-1BD59939D3B5}" type="parTrans" cxnId="{F2761D4C-47BA-4D3F-91E4-5E442A15D810}">
      <dgm:prSet/>
      <dgm:spPr/>
      <dgm:t>
        <a:bodyPr/>
        <a:lstStyle/>
        <a:p>
          <a:endParaRPr lang="en-US"/>
        </a:p>
      </dgm:t>
    </dgm:pt>
    <dgm:pt modelId="{C462FAAF-414B-4E1E-AF8C-1D05A5944BF6}" type="sibTrans" cxnId="{F2761D4C-47BA-4D3F-91E4-5E442A15D810}">
      <dgm:prSet/>
      <dgm:spPr/>
      <dgm:t>
        <a:bodyPr/>
        <a:lstStyle/>
        <a:p>
          <a:endParaRPr lang="en-US"/>
        </a:p>
      </dgm:t>
    </dgm:pt>
    <dgm:pt modelId="{15A47FB9-8232-4845-996E-A87AC09E5BA1}" type="pres">
      <dgm:prSet presAssocID="{C8D2DC30-A6C2-40CE-B730-EE009B53F17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D48DBE9-ECBE-413C-BBE5-206EBAD3692C}" type="pres">
      <dgm:prSet presAssocID="{F003DBC6-A305-46F6-9BB0-EA09BD3B195B}" presName="thickLine" presStyleLbl="alignNode1" presStyleIdx="0" presStyleCnt="1"/>
      <dgm:spPr/>
    </dgm:pt>
    <dgm:pt modelId="{F556B832-CDCB-41AB-9A0B-C96F82ECF999}" type="pres">
      <dgm:prSet presAssocID="{F003DBC6-A305-46F6-9BB0-EA09BD3B195B}" presName="horz1" presStyleCnt="0"/>
      <dgm:spPr/>
    </dgm:pt>
    <dgm:pt modelId="{9C3D40FC-053F-427B-8897-52977DB33544}" type="pres">
      <dgm:prSet presAssocID="{F003DBC6-A305-46F6-9BB0-EA09BD3B195B}" presName="tx1" presStyleLbl="revTx" presStyleIdx="0" presStyleCnt="8"/>
      <dgm:spPr/>
      <dgm:t>
        <a:bodyPr/>
        <a:lstStyle/>
        <a:p>
          <a:endParaRPr lang="tr-TR"/>
        </a:p>
      </dgm:t>
    </dgm:pt>
    <dgm:pt modelId="{C0B2CFC0-6650-4A81-9576-D963DE4AEA2F}" type="pres">
      <dgm:prSet presAssocID="{F003DBC6-A305-46F6-9BB0-EA09BD3B195B}" presName="vert1" presStyleCnt="0"/>
      <dgm:spPr/>
    </dgm:pt>
    <dgm:pt modelId="{73E409C5-2F49-4A0A-B20C-66620F881D7E}" type="pres">
      <dgm:prSet presAssocID="{A806BB16-516B-47DA-9072-77CF9D340206}" presName="vertSpace2a" presStyleCnt="0"/>
      <dgm:spPr/>
    </dgm:pt>
    <dgm:pt modelId="{B7AFAB87-7878-41A1-B720-2C166F8789C7}" type="pres">
      <dgm:prSet presAssocID="{A806BB16-516B-47DA-9072-77CF9D340206}" presName="horz2" presStyleCnt="0"/>
      <dgm:spPr/>
    </dgm:pt>
    <dgm:pt modelId="{1059DF50-9EB3-4A52-BF5C-090703A81517}" type="pres">
      <dgm:prSet presAssocID="{A806BB16-516B-47DA-9072-77CF9D340206}" presName="horzSpace2" presStyleCnt="0"/>
      <dgm:spPr/>
    </dgm:pt>
    <dgm:pt modelId="{41E77239-C805-4F06-A0F4-A056574EF73C}" type="pres">
      <dgm:prSet presAssocID="{A806BB16-516B-47DA-9072-77CF9D340206}" presName="tx2" presStyleLbl="revTx" presStyleIdx="1" presStyleCnt="8"/>
      <dgm:spPr/>
      <dgm:t>
        <a:bodyPr/>
        <a:lstStyle/>
        <a:p>
          <a:endParaRPr lang="tr-TR"/>
        </a:p>
      </dgm:t>
    </dgm:pt>
    <dgm:pt modelId="{EF220F44-A9FE-4909-9860-06253B4F311F}" type="pres">
      <dgm:prSet presAssocID="{A806BB16-516B-47DA-9072-77CF9D340206}" presName="vert2" presStyleCnt="0"/>
      <dgm:spPr/>
    </dgm:pt>
    <dgm:pt modelId="{1B2496EB-60DB-4ACE-9DA2-D86F55971E62}" type="pres">
      <dgm:prSet presAssocID="{A806BB16-516B-47DA-9072-77CF9D340206}" presName="thinLine2b" presStyleLbl="callout" presStyleIdx="0" presStyleCnt="7"/>
      <dgm:spPr/>
    </dgm:pt>
    <dgm:pt modelId="{E4A1B7C3-A9D9-4909-B3CF-6CFAE9365F29}" type="pres">
      <dgm:prSet presAssocID="{A806BB16-516B-47DA-9072-77CF9D340206}" presName="vertSpace2b" presStyleCnt="0"/>
      <dgm:spPr/>
    </dgm:pt>
    <dgm:pt modelId="{2C875DFF-D3A6-4E39-B5D8-69AED5CA746C}" type="pres">
      <dgm:prSet presAssocID="{536C335A-743C-4FE9-AEB3-66171A9CBB73}" presName="horz2" presStyleCnt="0"/>
      <dgm:spPr/>
    </dgm:pt>
    <dgm:pt modelId="{3AF40E02-BEAB-4DC0-ACFB-0549A586700E}" type="pres">
      <dgm:prSet presAssocID="{536C335A-743C-4FE9-AEB3-66171A9CBB73}" presName="horzSpace2" presStyleCnt="0"/>
      <dgm:spPr/>
    </dgm:pt>
    <dgm:pt modelId="{34B6E12E-933E-4B26-BCDA-C4F4129E8FF5}" type="pres">
      <dgm:prSet presAssocID="{536C335A-743C-4FE9-AEB3-66171A9CBB73}" presName="tx2" presStyleLbl="revTx" presStyleIdx="2" presStyleCnt="8"/>
      <dgm:spPr/>
      <dgm:t>
        <a:bodyPr/>
        <a:lstStyle/>
        <a:p>
          <a:endParaRPr lang="tr-TR"/>
        </a:p>
      </dgm:t>
    </dgm:pt>
    <dgm:pt modelId="{14C1C31A-69EF-44E6-B64A-1D8CC1BC2B04}" type="pres">
      <dgm:prSet presAssocID="{536C335A-743C-4FE9-AEB3-66171A9CBB73}" presName="vert2" presStyleCnt="0"/>
      <dgm:spPr/>
    </dgm:pt>
    <dgm:pt modelId="{9F79FA66-F066-4771-AB0A-8B40C5E5DA35}" type="pres">
      <dgm:prSet presAssocID="{536C335A-743C-4FE9-AEB3-66171A9CBB73}" presName="thinLine2b" presStyleLbl="callout" presStyleIdx="1" presStyleCnt="7"/>
      <dgm:spPr/>
    </dgm:pt>
    <dgm:pt modelId="{A88F5530-9D16-464A-AC01-1027ED6D66E8}" type="pres">
      <dgm:prSet presAssocID="{536C335A-743C-4FE9-AEB3-66171A9CBB73}" presName="vertSpace2b" presStyleCnt="0"/>
      <dgm:spPr/>
    </dgm:pt>
    <dgm:pt modelId="{5134EBCA-81E9-4764-992A-5F1C5B917184}" type="pres">
      <dgm:prSet presAssocID="{5FBCDB98-7DA7-4D2F-965D-2399102FAC86}" presName="horz2" presStyleCnt="0"/>
      <dgm:spPr/>
    </dgm:pt>
    <dgm:pt modelId="{EF8BB3DA-8A6C-463D-A2B7-A49CE660EC91}" type="pres">
      <dgm:prSet presAssocID="{5FBCDB98-7DA7-4D2F-965D-2399102FAC86}" presName="horzSpace2" presStyleCnt="0"/>
      <dgm:spPr/>
    </dgm:pt>
    <dgm:pt modelId="{56AACCF4-2DB9-4414-9214-BE9FD6B8CCD7}" type="pres">
      <dgm:prSet presAssocID="{5FBCDB98-7DA7-4D2F-965D-2399102FAC86}" presName="tx2" presStyleLbl="revTx" presStyleIdx="3" presStyleCnt="8"/>
      <dgm:spPr/>
      <dgm:t>
        <a:bodyPr/>
        <a:lstStyle/>
        <a:p>
          <a:endParaRPr lang="tr-TR"/>
        </a:p>
      </dgm:t>
    </dgm:pt>
    <dgm:pt modelId="{CF092F9F-67E8-4FD0-841A-5F8CB360E109}" type="pres">
      <dgm:prSet presAssocID="{5FBCDB98-7DA7-4D2F-965D-2399102FAC86}" presName="vert2" presStyleCnt="0"/>
      <dgm:spPr/>
    </dgm:pt>
    <dgm:pt modelId="{4C3F6EAB-3B14-4FFF-97AD-7881CA4BC9EE}" type="pres">
      <dgm:prSet presAssocID="{5FBCDB98-7DA7-4D2F-965D-2399102FAC86}" presName="thinLine2b" presStyleLbl="callout" presStyleIdx="2" presStyleCnt="7"/>
      <dgm:spPr/>
    </dgm:pt>
    <dgm:pt modelId="{AFB5D6EB-1979-4E66-81AA-11B9328B1CB8}" type="pres">
      <dgm:prSet presAssocID="{5FBCDB98-7DA7-4D2F-965D-2399102FAC86}" presName="vertSpace2b" presStyleCnt="0"/>
      <dgm:spPr/>
    </dgm:pt>
    <dgm:pt modelId="{A15CCC5F-B154-416F-9E0E-108435CF5F54}" type="pres">
      <dgm:prSet presAssocID="{E213EC56-1C17-4477-9307-F0E4B9D692A0}" presName="horz2" presStyleCnt="0"/>
      <dgm:spPr/>
    </dgm:pt>
    <dgm:pt modelId="{D995F223-0D31-4163-AC7D-A3233C035AED}" type="pres">
      <dgm:prSet presAssocID="{E213EC56-1C17-4477-9307-F0E4B9D692A0}" presName="horzSpace2" presStyleCnt="0"/>
      <dgm:spPr/>
    </dgm:pt>
    <dgm:pt modelId="{E1CFE1A6-FFF5-422F-A256-2CFE34455EBC}" type="pres">
      <dgm:prSet presAssocID="{E213EC56-1C17-4477-9307-F0E4B9D692A0}" presName="tx2" presStyleLbl="revTx" presStyleIdx="4" presStyleCnt="8"/>
      <dgm:spPr/>
      <dgm:t>
        <a:bodyPr/>
        <a:lstStyle/>
        <a:p>
          <a:endParaRPr lang="tr-TR"/>
        </a:p>
      </dgm:t>
    </dgm:pt>
    <dgm:pt modelId="{DE3B1166-B492-433B-87C5-263B256DCBF7}" type="pres">
      <dgm:prSet presAssocID="{E213EC56-1C17-4477-9307-F0E4B9D692A0}" presName="vert2" presStyleCnt="0"/>
      <dgm:spPr/>
    </dgm:pt>
    <dgm:pt modelId="{7B1E4534-9444-4531-B76D-16547ED9FD10}" type="pres">
      <dgm:prSet presAssocID="{E213EC56-1C17-4477-9307-F0E4B9D692A0}" presName="thinLine2b" presStyleLbl="callout" presStyleIdx="3" presStyleCnt="7"/>
      <dgm:spPr/>
    </dgm:pt>
    <dgm:pt modelId="{62D9BD96-7615-43BB-8C7D-A40783849564}" type="pres">
      <dgm:prSet presAssocID="{E213EC56-1C17-4477-9307-F0E4B9D692A0}" presName="vertSpace2b" presStyleCnt="0"/>
      <dgm:spPr/>
    </dgm:pt>
    <dgm:pt modelId="{DF623A44-E5EA-4215-83C8-852526D6E911}" type="pres">
      <dgm:prSet presAssocID="{71E354B8-D518-496F-81B4-D037D7F5CB1B}" presName="horz2" presStyleCnt="0"/>
      <dgm:spPr/>
    </dgm:pt>
    <dgm:pt modelId="{449B6EC0-889F-43EB-8C54-8D3A7B1A57A2}" type="pres">
      <dgm:prSet presAssocID="{71E354B8-D518-496F-81B4-D037D7F5CB1B}" presName="horzSpace2" presStyleCnt="0"/>
      <dgm:spPr/>
    </dgm:pt>
    <dgm:pt modelId="{BF72955C-7DFA-4A1C-94DA-C16A2866665F}" type="pres">
      <dgm:prSet presAssocID="{71E354B8-D518-496F-81B4-D037D7F5CB1B}" presName="tx2" presStyleLbl="revTx" presStyleIdx="5" presStyleCnt="8"/>
      <dgm:spPr/>
      <dgm:t>
        <a:bodyPr/>
        <a:lstStyle/>
        <a:p>
          <a:endParaRPr lang="tr-TR"/>
        </a:p>
      </dgm:t>
    </dgm:pt>
    <dgm:pt modelId="{12484821-0316-41DC-B3C5-5B4627347C1B}" type="pres">
      <dgm:prSet presAssocID="{71E354B8-D518-496F-81B4-D037D7F5CB1B}" presName="vert2" presStyleCnt="0"/>
      <dgm:spPr/>
    </dgm:pt>
    <dgm:pt modelId="{6A544458-3AAA-43F7-837E-89D59938A9B2}" type="pres">
      <dgm:prSet presAssocID="{71E354B8-D518-496F-81B4-D037D7F5CB1B}" presName="thinLine2b" presStyleLbl="callout" presStyleIdx="4" presStyleCnt="7"/>
      <dgm:spPr/>
    </dgm:pt>
    <dgm:pt modelId="{C8CA3956-DCBB-442B-8663-C0F595431EF5}" type="pres">
      <dgm:prSet presAssocID="{71E354B8-D518-496F-81B4-D037D7F5CB1B}" presName="vertSpace2b" presStyleCnt="0"/>
      <dgm:spPr/>
    </dgm:pt>
    <dgm:pt modelId="{6784F8FB-D20E-4A77-BFE1-511FD91EF4B0}" type="pres">
      <dgm:prSet presAssocID="{836B8CD0-57AC-47B7-A6C4-F66DED452F0B}" presName="horz2" presStyleCnt="0"/>
      <dgm:spPr/>
    </dgm:pt>
    <dgm:pt modelId="{326AB26A-9FBC-4441-9D8A-414EA14F6665}" type="pres">
      <dgm:prSet presAssocID="{836B8CD0-57AC-47B7-A6C4-F66DED452F0B}" presName="horzSpace2" presStyleCnt="0"/>
      <dgm:spPr/>
    </dgm:pt>
    <dgm:pt modelId="{AD602045-713B-4845-8D3E-DBCF6374AD27}" type="pres">
      <dgm:prSet presAssocID="{836B8CD0-57AC-47B7-A6C4-F66DED452F0B}" presName="tx2" presStyleLbl="revTx" presStyleIdx="6" presStyleCnt="8"/>
      <dgm:spPr/>
      <dgm:t>
        <a:bodyPr/>
        <a:lstStyle/>
        <a:p>
          <a:endParaRPr lang="tr-TR"/>
        </a:p>
      </dgm:t>
    </dgm:pt>
    <dgm:pt modelId="{0CFAABF8-8F15-4BB2-90AB-946EA91A1C55}" type="pres">
      <dgm:prSet presAssocID="{836B8CD0-57AC-47B7-A6C4-F66DED452F0B}" presName="vert2" presStyleCnt="0"/>
      <dgm:spPr/>
    </dgm:pt>
    <dgm:pt modelId="{6652B475-B455-40C7-8CBC-A3000887EFE8}" type="pres">
      <dgm:prSet presAssocID="{836B8CD0-57AC-47B7-A6C4-F66DED452F0B}" presName="thinLine2b" presStyleLbl="callout" presStyleIdx="5" presStyleCnt="7"/>
      <dgm:spPr/>
    </dgm:pt>
    <dgm:pt modelId="{7693735C-40B4-47BD-8204-80F55B2D48B0}" type="pres">
      <dgm:prSet presAssocID="{836B8CD0-57AC-47B7-A6C4-F66DED452F0B}" presName="vertSpace2b" presStyleCnt="0"/>
      <dgm:spPr/>
    </dgm:pt>
    <dgm:pt modelId="{B3CD0AF2-04F3-49FC-A040-376DC2142789}" type="pres">
      <dgm:prSet presAssocID="{C730B09D-2E53-4EC8-90A3-32463D0530C0}" presName="horz2" presStyleCnt="0"/>
      <dgm:spPr/>
    </dgm:pt>
    <dgm:pt modelId="{222A2F43-BE10-410D-B8D8-52215F3052BD}" type="pres">
      <dgm:prSet presAssocID="{C730B09D-2E53-4EC8-90A3-32463D0530C0}" presName="horzSpace2" presStyleCnt="0"/>
      <dgm:spPr/>
    </dgm:pt>
    <dgm:pt modelId="{90B5C3FB-7A2E-4888-93C7-FB81A3AD91C4}" type="pres">
      <dgm:prSet presAssocID="{C730B09D-2E53-4EC8-90A3-32463D0530C0}" presName="tx2" presStyleLbl="revTx" presStyleIdx="7" presStyleCnt="8"/>
      <dgm:spPr/>
      <dgm:t>
        <a:bodyPr/>
        <a:lstStyle/>
        <a:p>
          <a:endParaRPr lang="tr-TR"/>
        </a:p>
      </dgm:t>
    </dgm:pt>
    <dgm:pt modelId="{9C180E16-45CF-469F-88EF-F88BED145D3F}" type="pres">
      <dgm:prSet presAssocID="{C730B09D-2E53-4EC8-90A3-32463D0530C0}" presName="vert2" presStyleCnt="0"/>
      <dgm:spPr/>
    </dgm:pt>
    <dgm:pt modelId="{135EEECA-B35A-451A-ACBC-7355C364E6A8}" type="pres">
      <dgm:prSet presAssocID="{C730B09D-2E53-4EC8-90A3-32463D0530C0}" presName="thinLine2b" presStyleLbl="callout" presStyleIdx="6" presStyleCnt="7"/>
      <dgm:spPr/>
    </dgm:pt>
    <dgm:pt modelId="{8703D174-4D67-4C18-B089-2EA2AA8C59FA}" type="pres">
      <dgm:prSet presAssocID="{C730B09D-2E53-4EC8-90A3-32463D0530C0}" presName="vertSpace2b" presStyleCnt="0"/>
      <dgm:spPr/>
    </dgm:pt>
  </dgm:ptLst>
  <dgm:cxnLst>
    <dgm:cxn modelId="{500D295B-BDAA-46B6-B65F-051BF7C39FB9}" type="presOf" srcId="{71E354B8-D518-496F-81B4-D037D7F5CB1B}" destId="{BF72955C-7DFA-4A1C-94DA-C16A2866665F}" srcOrd="0" destOrd="0" presId="urn:microsoft.com/office/officeart/2008/layout/LinedList"/>
    <dgm:cxn modelId="{AE958EF2-945D-4AAA-BBA6-7D06A071F330}" srcId="{F003DBC6-A305-46F6-9BB0-EA09BD3B195B}" destId="{5FBCDB98-7DA7-4D2F-965D-2399102FAC86}" srcOrd="2" destOrd="0" parTransId="{FDE17BB3-4BE2-47FF-B6A3-DB3B846AABE6}" sibTransId="{98223767-6BCF-4606-BB55-677D3FBB28FD}"/>
    <dgm:cxn modelId="{B2F4E0E8-18BC-4675-9646-97D1D08E0695}" type="presOf" srcId="{E213EC56-1C17-4477-9307-F0E4B9D692A0}" destId="{E1CFE1A6-FFF5-422F-A256-2CFE34455EBC}" srcOrd="0" destOrd="0" presId="urn:microsoft.com/office/officeart/2008/layout/LinedList"/>
    <dgm:cxn modelId="{F2761D4C-47BA-4D3F-91E4-5E442A15D810}" srcId="{F003DBC6-A305-46F6-9BB0-EA09BD3B195B}" destId="{C730B09D-2E53-4EC8-90A3-32463D0530C0}" srcOrd="6" destOrd="0" parTransId="{CF56D883-8F5D-4D68-962E-1BD59939D3B5}" sibTransId="{C462FAAF-414B-4E1E-AF8C-1D05A5944BF6}"/>
    <dgm:cxn modelId="{B6C375B7-D3ED-4988-91F4-8729ED2B997E}" srcId="{F003DBC6-A305-46F6-9BB0-EA09BD3B195B}" destId="{836B8CD0-57AC-47B7-A6C4-F66DED452F0B}" srcOrd="5" destOrd="0" parTransId="{23E9D64D-8BFE-47B6-9C18-8FE059F76395}" sibTransId="{2B7D7239-9753-47FB-B067-3AC3AE5FD75F}"/>
    <dgm:cxn modelId="{C38A0503-5086-43AB-9EA8-97BA42668172}" type="presOf" srcId="{A806BB16-516B-47DA-9072-77CF9D340206}" destId="{41E77239-C805-4F06-A0F4-A056574EF73C}" srcOrd="0" destOrd="0" presId="urn:microsoft.com/office/officeart/2008/layout/LinedList"/>
    <dgm:cxn modelId="{8EE494F5-B348-4911-8AC4-BE58929B7438}" srcId="{F003DBC6-A305-46F6-9BB0-EA09BD3B195B}" destId="{A806BB16-516B-47DA-9072-77CF9D340206}" srcOrd="0" destOrd="0" parTransId="{8C2E9E5F-3EA9-4BF5-8FEF-7FE7500B8E58}" sibTransId="{45FB09F0-8688-4464-815D-AA836E99CA4C}"/>
    <dgm:cxn modelId="{0B297AD5-ECDC-4D07-90FA-54E9F29CEE8E}" type="presOf" srcId="{836B8CD0-57AC-47B7-A6C4-F66DED452F0B}" destId="{AD602045-713B-4845-8D3E-DBCF6374AD27}" srcOrd="0" destOrd="0" presId="urn:microsoft.com/office/officeart/2008/layout/LinedList"/>
    <dgm:cxn modelId="{23703B3D-7357-49A3-9038-67363930BCA7}" srcId="{F003DBC6-A305-46F6-9BB0-EA09BD3B195B}" destId="{E213EC56-1C17-4477-9307-F0E4B9D692A0}" srcOrd="3" destOrd="0" parTransId="{F8806E70-F952-48E1-983F-D4F3A40967D2}" sibTransId="{12DC2A3F-7500-4D5B-975C-0C7BDC7408F3}"/>
    <dgm:cxn modelId="{6F5BB4A6-9396-4AA9-9E85-A40B72F83A69}" srcId="{F003DBC6-A305-46F6-9BB0-EA09BD3B195B}" destId="{71E354B8-D518-496F-81B4-D037D7F5CB1B}" srcOrd="4" destOrd="0" parTransId="{A48ED8E6-CDD0-40A9-B784-6A01936A21EE}" sibTransId="{7A35CD66-7794-4906-85B1-9BED2371918A}"/>
    <dgm:cxn modelId="{F7347307-2CC7-4CB7-92CA-34F78E359F38}" type="presOf" srcId="{5FBCDB98-7DA7-4D2F-965D-2399102FAC86}" destId="{56AACCF4-2DB9-4414-9214-BE9FD6B8CCD7}" srcOrd="0" destOrd="0" presId="urn:microsoft.com/office/officeart/2008/layout/LinedList"/>
    <dgm:cxn modelId="{7D874A53-01BF-4277-BC67-94DD6DB154E1}" srcId="{F003DBC6-A305-46F6-9BB0-EA09BD3B195B}" destId="{536C335A-743C-4FE9-AEB3-66171A9CBB73}" srcOrd="1" destOrd="0" parTransId="{2EED54AD-BC99-4EDC-A384-2DA086AE266F}" sibTransId="{8794E5AC-17EF-41E0-AD54-45733F83C6F1}"/>
    <dgm:cxn modelId="{E72E04BD-FFD0-4341-9964-5010C9B8A014}" srcId="{C8D2DC30-A6C2-40CE-B730-EE009B53F17E}" destId="{F003DBC6-A305-46F6-9BB0-EA09BD3B195B}" srcOrd="0" destOrd="0" parTransId="{3751C547-639A-474B-8582-21C621BC8829}" sibTransId="{A6B2757C-54B5-4941-B746-0B07A12CB4B1}"/>
    <dgm:cxn modelId="{FF693D6F-9926-4047-89AC-405058A18070}" type="presOf" srcId="{C730B09D-2E53-4EC8-90A3-32463D0530C0}" destId="{90B5C3FB-7A2E-4888-93C7-FB81A3AD91C4}" srcOrd="0" destOrd="0" presId="urn:microsoft.com/office/officeart/2008/layout/LinedList"/>
    <dgm:cxn modelId="{5D0BCABD-E2E6-458B-9247-80C5248F871D}" type="presOf" srcId="{C8D2DC30-A6C2-40CE-B730-EE009B53F17E}" destId="{15A47FB9-8232-4845-996E-A87AC09E5BA1}" srcOrd="0" destOrd="0" presId="urn:microsoft.com/office/officeart/2008/layout/LinedList"/>
    <dgm:cxn modelId="{4B635022-633E-46E3-A681-7D745971DF6A}" type="presOf" srcId="{F003DBC6-A305-46F6-9BB0-EA09BD3B195B}" destId="{9C3D40FC-053F-427B-8897-52977DB33544}" srcOrd="0" destOrd="0" presId="urn:microsoft.com/office/officeart/2008/layout/LinedList"/>
    <dgm:cxn modelId="{493B7731-5483-4123-947E-06C6CA97128C}" type="presOf" srcId="{536C335A-743C-4FE9-AEB3-66171A9CBB73}" destId="{34B6E12E-933E-4B26-BCDA-C4F4129E8FF5}" srcOrd="0" destOrd="0" presId="urn:microsoft.com/office/officeart/2008/layout/LinedList"/>
    <dgm:cxn modelId="{8A1E56D8-BB0C-47CE-A7F5-EBECB3092B7D}" type="presParOf" srcId="{15A47FB9-8232-4845-996E-A87AC09E5BA1}" destId="{2D48DBE9-ECBE-413C-BBE5-206EBAD3692C}" srcOrd="0" destOrd="0" presId="urn:microsoft.com/office/officeart/2008/layout/LinedList"/>
    <dgm:cxn modelId="{741283FD-AA70-4320-897C-E38335F19290}" type="presParOf" srcId="{15A47FB9-8232-4845-996E-A87AC09E5BA1}" destId="{F556B832-CDCB-41AB-9A0B-C96F82ECF999}" srcOrd="1" destOrd="0" presId="urn:microsoft.com/office/officeart/2008/layout/LinedList"/>
    <dgm:cxn modelId="{34D54204-BCBD-4CA7-A6F8-0B80C46EE80D}" type="presParOf" srcId="{F556B832-CDCB-41AB-9A0B-C96F82ECF999}" destId="{9C3D40FC-053F-427B-8897-52977DB33544}" srcOrd="0" destOrd="0" presId="urn:microsoft.com/office/officeart/2008/layout/LinedList"/>
    <dgm:cxn modelId="{15D018AF-EA96-4FDA-9634-E6ED4EACA7B8}" type="presParOf" srcId="{F556B832-CDCB-41AB-9A0B-C96F82ECF999}" destId="{C0B2CFC0-6650-4A81-9576-D963DE4AEA2F}" srcOrd="1" destOrd="0" presId="urn:microsoft.com/office/officeart/2008/layout/LinedList"/>
    <dgm:cxn modelId="{8A41915A-C789-417C-9EF4-019907BCAB7F}" type="presParOf" srcId="{C0B2CFC0-6650-4A81-9576-D963DE4AEA2F}" destId="{73E409C5-2F49-4A0A-B20C-66620F881D7E}" srcOrd="0" destOrd="0" presId="urn:microsoft.com/office/officeart/2008/layout/LinedList"/>
    <dgm:cxn modelId="{CE4FC3CD-0E63-43CD-B6DD-CB1C50EF6EE8}" type="presParOf" srcId="{C0B2CFC0-6650-4A81-9576-D963DE4AEA2F}" destId="{B7AFAB87-7878-41A1-B720-2C166F8789C7}" srcOrd="1" destOrd="0" presId="urn:microsoft.com/office/officeart/2008/layout/LinedList"/>
    <dgm:cxn modelId="{601C2D10-1110-43B9-82C8-3A3FAEA1FE92}" type="presParOf" srcId="{B7AFAB87-7878-41A1-B720-2C166F8789C7}" destId="{1059DF50-9EB3-4A52-BF5C-090703A81517}" srcOrd="0" destOrd="0" presId="urn:microsoft.com/office/officeart/2008/layout/LinedList"/>
    <dgm:cxn modelId="{F6FB425E-88A7-4AF0-BE82-9C0B25CC4F0F}" type="presParOf" srcId="{B7AFAB87-7878-41A1-B720-2C166F8789C7}" destId="{41E77239-C805-4F06-A0F4-A056574EF73C}" srcOrd="1" destOrd="0" presId="urn:microsoft.com/office/officeart/2008/layout/LinedList"/>
    <dgm:cxn modelId="{311CBED3-0A2B-4981-9862-B0975DA3D062}" type="presParOf" srcId="{B7AFAB87-7878-41A1-B720-2C166F8789C7}" destId="{EF220F44-A9FE-4909-9860-06253B4F311F}" srcOrd="2" destOrd="0" presId="urn:microsoft.com/office/officeart/2008/layout/LinedList"/>
    <dgm:cxn modelId="{5888F3BA-EF52-47D5-8297-27B4D31B11A7}" type="presParOf" srcId="{C0B2CFC0-6650-4A81-9576-D963DE4AEA2F}" destId="{1B2496EB-60DB-4ACE-9DA2-D86F55971E62}" srcOrd="2" destOrd="0" presId="urn:microsoft.com/office/officeart/2008/layout/LinedList"/>
    <dgm:cxn modelId="{26F67021-FE78-467F-AF1D-D3762FF9031A}" type="presParOf" srcId="{C0B2CFC0-6650-4A81-9576-D963DE4AEA2F}" destId="{E4A1B7C3-A9D9-4909-B3CF-6CFAE9365F29}" srcOrd="3" destOrd="0" presId="urn:microsoft.com/office/officeart/2008/layout/LinedList"/>
    <dgm:cxn modelId="{77FAA350-8409-4BCD-8BC3-53F9FD15B51B}" type="presParOf" srcId="{C0B2CFC0-6650-4A81-9576-D963DE4AEA2F}" destId="{2C875DFF-D3A6-4E39-B5D8-69AED5CA746C}" srcOrd="4" destOrd="0" presId="urn:microsoft.com/office/officeart/2008/layout/LinedList"/>
    <dgm:cxn modelId="{A7DABE0F-0E14-4FB3-9124-B25917B3291B}" type="presParOf" srcId="{2C875DFF-D3A6-4E39-B5D8-69AED5CA746C}" destId="{3AF40E02-BEAB-4DC0-ACFB-0549A586700E}" srcOrd="0" destOrd="0" presId="urn:microsoft.com/office/officeart/2008/layout/LinedList"/>
    <dgm:cxn modelId="{E09EF1EA-A885-42E7-AD12-E34A4723F065}" type="presParOf" srcId="{2C875DFF-D3A6-4E39-B5D8-69AED5CA746C}" destId="{34B6E12E-933E-4B26-BCDA-C4F4129E8FF5}" srcOrd="1" destOrd="0" presId="urn:microsoft.com/office/officeart/2008/layout/LinedList"/>
    <dgm:cxn modelId="{02C22A57-26A8-4477-99F3-B12883544AF9}" type="presParOf" srcId="{2C875DFF-D3A6-4E39-B5D8-69AED5CA746C}" destId="{14C1C31A-69EF-44E6-B64A-1D8CC1BC2B04}" srcOrd="2" destOrd="0" presId="urn:microsoft.com/office/officeart/2008/layout/LinedList"/>
    <dgm:cxn modelId="{74EE9FFD-10B6-41EE-B1AD-2E597D61672E}" type="presParOf" srcId="{C0B2CFC0-6650-4A81-9576-D963DE4AEA2F}" destId="{9F79FA66-F066-4771-AB0A-8B40C5E5DA35}" srcOrd="5" destOrd="0" presId="urn:microsoft.com/office/officeart/2008/layout/LinedList"/>
    <dgm:cxn modelId="{C133660E-790A-4473-B8DD-978119E94DC3}" type="presParOf" srcId="{C0B2CFC0-6650-4A81-9576-D963DE4AEA2F}" destId="{A88F5530-9D16-464A-AC01-1027ED6D66E8}" srcOrd="6" destOrd="0" presId="urn:microsoft.com/office/officeart/2008/layout/LinedList"/>
    <dgm:cxn modelId="{B039030A-CEA0-4050-8E2F-5498AEBADA59}" type="presParOf" srcId="{C0B2CFC0-6650-4A81-9576-D963DE4AEA2F}" destId="{5134EBCA-81E9-4764-992A-5F1C5B917184}" srcOrd="7" destOrd="0" presId="urn:microsoft.com/office/officeart/2008/layout/LinedList"/>
    <dgm:cxn modelId="{440BD2E5-F7F7-4BB8-928D-05C27E3499A1}" type="presParOf" srcId="{5134EBCA-81E9-4764-992A-5F1C5B917184}" destId="{EF8BB3DA-8A6C-463D-A2B7-A49CE660EC91}" srcOrd="0" destOrd="0" presId="urn:microsoft.com/office/officeart/2008/layout/LinedList"/>
    <dgm:cxn modelId="{0511498D-9605-42CC-A7A8-AB43612195E2}" type="presParOf" srcId="{5134EBCA-81E9-4764-992A-5F1C5B917184}" destId="{56AACCF4-2DB9-4414-9214-BE9FD6B8CCD7}" srcOrd="1" destOrd="0" presId="urn:microsoft.com/office/officeart/2008/layout/LinedList"/>
    <dgm:cxn modelId="{139B7C1C-7A00-4F2D-80FB-77846FD3500B}" type="presParOf" srcId="{5134EBCA-81E9-4764-992A-5F1C5B917184}" destId="{CF092F9F-67E8-4FD0-841A-5F8CB360E109}" srcOrd="2" destOrd="0" presId="urn:microsoft.com/office/officeart/2008/layout/LinedList"/>
    <dgm:cxn modelId="{CE5F61A9-CB2E-49EA-804D-603E457F41ED}" type="presParOf" srcId="{C0B2CFC0-6650-4A81-9576-D963DE4AEA2F}" destId="{4C3F6EAB-3B14-4FFF-97AD-7881CA4BC9EE}" srcOrd="8" destOrd="0" presId="urn:microsoft.com/office/officeart/2008/layout/LinedList"/>
    <dgm:cxn modelId="{0AB07C4A-C89C-4F75-A3A1-F23D4A3BE9CB}" type="presParOf" srcId="{C0B2CFC0-6650-4A81-9576-D963DE4AEA2F}" destId="{AFB5D6EB-1979-4E66-81AA-11B9328B1CB8}" srcOrd="9" destOrd="0" presId="urn:microsoft.com/office/officeart/2008/layout/LinedList"/>
    <dgm:cxn modelId="{8FCDBBEC-DB5A-4517-BCEC-3CE8E6E57D3E}" type="presParOf" srcId="{C0B2CFC0-6650-4A81-9576-D963DE4AEA2F}" destId="{A15CCC5F-B154-416F-9E0E-108435CF5F54}" srcOrd="10" destOrd="0" presId="urn:microsoft.com/office/officeart/2008/layout/LinedList"/>
    <dgm:cxn modelId="{125ABF82-F2CC-40C2-9581-6186DA169AB0}" type="presParOf" srcId="{A15CCC5F-B154-416F-9E0E-108435CF5F54}" destId="{D995F223-0D31-4163-AC7D-A3233C035AED}" srcOrd="0" destOrd="0" presId="urn:microsoft.com/office/officeart/2008/layout/LinedList"/>
    <dgm:cxn modelId="{006535AF-00F2-4AE6-B1BE-DFE07378D015}" type="presParOf" srcId="{A15CCC5F-B154-416F-9E0E-108435CF5F54}" destId="{E1CFE1A6-FFF5-422F-A256-2CFE34455EBC}" srcOrd="1" destOrd="0" presId="urn:microsoft.com/office/officeart/2008/layout/LinedList"/>
    <dgm:cxn modelId="{67113D68-913F-4DDD-A001-C599B48C7BCA}" type="presParOf" srcId="{A15CCC5F-B154-416F-9E0E-108435CF5F54}" destId="{DE3B1166-B492-433B-87C5-263B256DCBF7}" srcOrd="2" destOrd="0" presId="urn:microsoft.com/office/officeart/2008/layout/LinedList"/>
    <dgm:cxn modelId="{EEBC411A-C193-48A6-AF08-911BD452D6D9}" type="presParOf" srcId="{C0B2CFC0-6650-4A81-9576-D963DE4AEA2F}" destId="{7B1E4534-9444-4531-B76D-16547ED9FD10}" srcOrd="11" destOrd="0" presId="urn:microsoft.com/office/officeart/2008/layout/LinedList"/>
    <dgm:cxn modelId="{27FC960D-CA0A-48DA-B8F6-EECA0A4E4BB5}" type="presParOf" srcId="{C0B2CFC0-6650-4A81-9576-D963DE4AEA2F}" destId="{62D9BD96-7615-43BB-8C7D-A40783849564}" srcOrd="12" destOrd="0" presId="urn:microsoft.com/office/officeart/2008/layout/LinedList"/>
    <dgm:cxn modelId="{88130C42-93E1-4E17-89E3-439DD7D02388}" type="presParOf" srcId="{C0B2CFC0-6650-4A81-9576-D963DE4AEA2F}" destId="{DF623A44-E5EA-4215-83C8-852526D6E911}" srcOrd="13" destOrd="0" presId="urn:microsoft.com/office/officeart/2008/layout/LinedList"/>
    <dgm:cxn modelId="{ADF5EA28-737D-4AE6-B94E-430001B45286}" type="presParOf" srcId="{DF623A44-E5EA-4215-83C8-852526D6E911}" destId="{449B6EC0-889F-43EB-8C54-8D3A7B1A57A2}" srcOrd="0" destOrd="0" presId="urn:microsoft.com/office/officeart/2008/layout/LinedList"/>
    <dgm:cxn modelId="{4CC23094-F955-41F5-8ACA-1E8AFF915E44}" type="presParOf" srcId="{DF623A44-E5EA-4215-83C8-852526D6E911}" destId="{BF72955C-7DFA-4A1C-94DA-C16A2866665F}" srcOrd="1" destOrd="0" presId="urn:microsoft.com/office/officeart/2008/layout/LinedList"/>
    <dgm:cxn modelId="{711BD052-3CD9-4F45-ABEF-DF50690A0F72}" type="presParOf" srcId="{DF623A44-E5EA-4215-83C8-852526D6E911}" destId="{12484821-0316-41DC-B3C5-5B4627347C1B}" srcOrd="2" destOrd="0" presId="urn:microsoft.com/office/officeart/2008/layout/LinedList"/>
    <dgm:cxn modelId="{DEEB11ED-A3AA-4F63-BDA1-BE17E2C4E6AE}" type="presParOf" srcId="{C0B2CFC0-6650-4A81-9576-D963DE4AEA2F}" destId="{6A544458-3AAA-43F7-837E-89D59938A9B2}" srcOrd="14" destOrd="0" presId="urn:microsoft.com/office/officeart/2008/layout/LinedList"/>
    <dgm:cxn modelId="{C77E103C-770F-4A69-B381-936F4724965E}" type="presParOf" srcId="{C0B2CFC0-6650-4A81-9576-D963DE4AEA2F}" destId="{C8CA3956-DCBB-442B-8663-C0F595431EF5}" srcOrd="15" destOrd="0" presId="urn:microsoft.com/office/officeart/2008/layout/LinedList"/>
    <dgm:cxn modelId="{6350115D-7165-497F-A35E-CF1774731579}" type="presParOf" srcId="{C0B2CFC0-6650-4A81-9576-D963DE4AEA2F}" destId="{6784F8FB-D20E-4A77-BFE1-511FD91EF4B0}" srcOrd="16" destOrd="0" presId="urn:microsoft.com/office/officeart/2008/layout/LinedList"/>
    <dgm:cxn modelId="{6B6960C3-3BC3-4282-B76C-C5FEA70E591E}" type="presParOf" srcId="{6784F8FB-D20E-4A77-BFE1-511FD91EF4B0}" destId="{326AB26A-9FBC-4441-9D8A-414EA14F6665}" srcOrd="0" destOrd="0" presId="urn:microsoft.com/office/officeart/2008/layout/LinedList"/>
    <dgm:cxn modelId="{DC05CD2F-DC1E-4065-9363-9D6F9D2E7EE2}" type="presParOf" srcId="{6784F8FB-D20E-4A77-BFE1-511FD91EF4B0}" destId="{AD602045-713B-4845-8D3E-DBCF6374AD27}" srcOrd="1" destOrd="0" presId="urn:microsoft.com/office/officeart/2008/layout/LinedList"/>
    <dgm:cxn modelId="{27CF28C9-00D4-4C92-BDB7-34AA69796A14}" type="presParOf" srcId="{6784F8FB-D20E-4A77-BFE1-511FD91EF4B0}" destId="{0CFAABF8-8F15-4BB2-90AB-946EA91A1C55}" srcOrd="2" destOrd="0" presId="urn:microsoft.com/office/officeart/2008/layout/LinedList"/>
    <dgm:cxn modelId="{59DD7F20-625A-4166-B0C4-55A177F9EDEF}" type="presParOf" srcId="{C0B2CFC0-6650-4A81-9576-D963DE4AEA2F}" destId="{6652B475-B455-40C7-8CBC-A3000887EFE8}" srcOrd="17" destOrd="0" presId="urn:microsoft.com/office/officeart/2008/layout/LinedList"/>
    <dgm:cxn modelId="{B3984765-FE14-4ACA-9C64-F3579BB4AA9C}" type="presParOf" srcId="{C0B2CFC0-6650-4A81-9576-D963DE4AEA2F}" destId="{7693735C-40B4-47BD-8204-80F55B2D48B0}" srcOrd="18" destOrd="0" presId="urn:microsoft.com/office/officeart/2008/layout/LinedList"/>
    <dgm:cxn modelId="{E6A7FFF1-EE9F-436C-9773-C51D755AFAE4}" type="presParOf" srcId="{C0B2CFC0-6650-4A81-9576-D963DE4AEA2F}" destId="{B3CD0AF2-04F3-49FC-A040-376DC2142789}" srcOrd="19" destOrd="0" presId="urn:microsoft.com/office/officeart/2008/layout/LinedList"/>
    <dgm:cxn modelId="{34B71E39-E3D5-4C11-94A0-0041586627BD}" type="presParOf" srcId="{B3CD0AF2-04F3-49FC-A040-376DC2142789}" destId="{222A2F43-BE10-410D-B8D8-52215F3052BD}" srcOrd="0" destOrd="0" presId="urn:microsoft.com/office/officeart/2008/layout/LinedList"/>
    <dgm:cxn modelId="{C86C947F-A13C-48D8-B0D2-E4CD95E6FA3E}" type="presParOf" srcId="{B3CD0AF2-04F3-49FC-A040-376DC2142789}" destId="{90B5C3FB-7A2E-4888-93C7-FB81A3AD91C4}" srcOrd="1" destOrd="0" presId="urn:microsoft.com/office/officeart/2008/layout/LinedList"/>
    <dgm:cxn modelId="{5299391B-26B9-4273-9877-00F04587EE8B}" type="presParOf" srcId="{B3CD0AF2-04F3-49FC-A040-376DC2142789}" destId="{9C180E16-45CF-469F-88EF-F88BED145D3F}" srcOrd="2" destOrd="0" presId="urn:microsoft.com/office/officeart/2008/layout/LinedList"/>
    <dgm:cxn modelId="{3C6E5ADE-92E7-4A0B-B08C-51D7941752B5}" type="presParOf" srcId="{C0B2CFC0-6650-4A81-9576-D963DE4AEA2F}" destId="{135EEECA-B35A-451A-ACBC-7355C364E6A8}" srcOrd="20" destOrd="0" presId="urn:microsoft.com/office/officeart/2008/layout/LinedList"/>
    <dgm:cxn modelId="{81D9ACB4-C33A-43F5-BB8E-E13C0A39D025}" type="presParOf" srcId="{C0B2CFC0-6650-4A81-9576-D963DE4AEA2F}" destId="{8703D174-4D67-4C18-B089-2EA2AA8C59FA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8DBE9-ECBE-413C-BBE5-206EBAD3692C}">
      <dsp:nvSpPr>
        <dsp:cNvPr id="0" name=""/>
        <dsp:cNvSpPr/>
      </dsp:nvSpPr>
      <dsp:spPr>
        <a:xfrm>
          <a:off x="0" y="0"/>
          <a:ext cx="10886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D40FC-053F-427B-8897-52977DB33544}">
      <dsp:nvSpPr>
        <dsp:cNvPr id="0" name=""/>
        <dsp:cNvSpPr/>
      </dsp:nvSpPr>
      <dsp:spPr>
        <a:xfrm>
          <a:off x="0" y="0"/>
          <a:ext cx="2177288" cy="5445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Tükürüğün görevleri</a:t>
          </a:r>
          <a:r>
            <a:rPr lang="en-US" sz="2400" b="1" kern="1200" dirty="0" smtClean="0"/>
            <a:t>:</a:t>
          </a:r>
          <a:endParaRPr lang="en-US" sz="2400" kern="1200" dirty="0"/>
        </a:p>
      </dsp:txBody>
      <dsp:txXfrm>
        <a:off x="0" y="0"/>
        <a:ext cx="2177288" cy="5445759"/>
      </dsp:txXfrm>
    </dsp:sp>
    <dsp:sp modelId="{41E77239-C805-4F06-A0F4-A056574EF73C}">
      <dsp:nvSpPr>
        <dsp:cNvPr id="0" name=""/>
        <dsp:cNvSpPr/>
      </dsp:nvSpPr>
      <dsp:spPr>
        <a:xfrm>
          <a:off x="2340584" y="36761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Besinlerin yumuşatılması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6761"/>
        <a:ext cx="8545855" cy="735230"/>
      </dsp:txXfrm>
    </dsp:sp>
    <dsp:sp modelId="{1B2496EB-60DB-4ACE-9DA2-D86F55971E62}">
      <dsp:nvSpPr>
        <dsp:cNvPr id="0" name=""/>
        <dsp:cNvSpPr/>
      </dsp:nvSpPr>
      <dsp:spPr>
        <a:xfrm>
          <a:off x="2177288" y="771992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6E12E-933E-4B26-BCDA-C4F4129E8FF5}">
      <dsp:nvSpPr>
        <dsp:cNvPr id="0" name=""/>
        <dsp:cNvSpPr/>
      </dsp:nvSpPr>
      <dsp:spPr>
        <a:xfrm>
          <a:off x="2340584" y="808753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Bazı türlerde içeriğinde amilazla nişasta sindiriminin başlatılması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808753"/>
        <a:ext cx="8545855" cy="735230"/>
      </dsp:txXfrm>
    </dsp:sp>
    <dsp:sp modelId="{9F79FA66-F066-4771-AB0A-8B40C5E5DA35}">
      <dsp:nvSpPr>
        <dsp:cNvPr id="0" name=""/>
        <dsp:cNvSpPr/>
      </dsp:nvSpPr>
      <dsp:spPr>
        <a:xfrm>
          <a:off x="2177288" y="1543984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ACCF4-2DB9-4414-9214-BE9FD6B8CCD7}">
      <dsp:nvSpPr>
        <dsp:cNvPr id="0" name=""/>
        <dsp:cNvSpPr/>
      </dsp:nvSpPr>
      <dsp:spPr>
        <a:xfrm>
          <a:off x="2340584" y="1580745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İçindeki bikarbonat ve tuzlarla tampon görevi görür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1580745"/>
        <a:ext cx="8545855" cy="735230"/>
      </dsp:txXfrm>
    </dsp:sp>
    <dsp:sp modelId="{4C3F6EAB-3B14-4FFF-97AD-7881CA4BC9EE}">
      <dsp:nvSpPr>
        <dsp:cNvPr id="0" name=""/>
        <dsp:cNvSpPr/>
      </dsp:nvSpPr>
      <dsp:spPr>
        <a:xfrm>
          <a:off x="2177288" y="2315976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FE1A6-FFF5-422F-A256-2CFE34455EBC}">
      <dsp:nvSpPr>
        <dsp:cNvPr id="0" name=""/>
        <dsp:cNvSpPr/>
      </dsp:nvSpPr>
      <dsp:spPr>
        <a:xfrm>
          <a:off x="2340584" y="2352738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Tat almaya yardımcı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2352738"/>
        <a:ext cx="8545855" cy="735230"/>
      </dsp:txXfrm>
    </dsp:sp>
    <dsp:sp modelId="{7B1E4534-9444-4531-B76D-16547ED9FD10}">
      <dsp:nvSpPr>
        <dsp:cNvPr id="0" name=""/>
        <dsp:cNvSpPr/>
      </dsp:nvSpPr>
      <dsp:spPr>
        <a:xfrm>
          <a:off x="2177288" y="3087968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955C-7DFA-4A1C-94DA-C16A2866665F}">
      <dsp:nvSpPr>
        <dsp:cNvPr id="0" name=""/>
        <dsp:cNvSpPr/>
      </dsp:nvSpPr>
      <dsp:spPr>
        <a:xfrm>
          <a:off x="2340584" y="3124730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err="1" smtClean="0">
              <a:latin typeface="Arial Narrow" panose="020B0606020202030204" pitchFamily="34" charset="0"/>
            </a:rPr>
            <a:t>Müköz</a:t>
          </a:r>
          <a:r>
            <a:rPr lang="tr-TR" sz="2300" kern="1200" dirty="0" smtClean="0">
              <a:latin typeface="Arial Narrow" panose="020B0606020202030204" pitchFamily="34" charset="0"/>
            </a:rPr>
            <a:t> </a:t>
          </a:r>
          <a:r>
            <a:rPr lang="tr-TR" sz="2300" kern="1200" dirty="0" err="1" smtClean="0">
              <a:latin typeface="Arial Narrow" panose="020B0606020202030204" pitchFamily="34" charset="0"/>
            </a:rPr>
            <a:t>membranları</a:t>
          </a:r>
          <a:r>
            <a:rPr lang="tr-TR" sz="2300" kern="1200" dirty="0" smtClean="0">
              <a:latin typeface="Arial Narrow" panose="020B0606020202030204" pitchFamily="34" charset="0"/>
            </a:rPr>
            <a:t> koruyarak nemlendirir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124730"/>
        <a:ext cx="8545855" cy="735230"/>
      </dsp:txXfrm>
    </dsp:sp>
    <dsp:sp modelId="{6A544458-3AAA-43F7-837E-89D59938A9B2}">
      <dsp:nvSpPr>
        <dsp:cNvPr id="0" name=""/>
        <dsp:cNvSpPr/>
      </dsp:nvSpPr>
      <dsp:spPr>
        <a:xfrm>
          <a:off x="2177288" y="3859960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02045-713B-4845-8D3E-DBCF6374AD27}">
      <dsp:nvSpPr>
        <dsp:cNvPr id="0" name=""/>
        <dsp:cNvSpPr/>
      </dsp:nvSpPr>
      <dsp:spPr>
        <a:xfrm>
          <a:off x="2340584" y="3896722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Vücut ısısının düzenlenmesinde rol oynar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896722"/>
        <a:ext cx="8545855" cy="735230"/>
      </dsp:txXfrm>
    </dsp:sp>
    <dsp:sp modelId="{6652B475-B455-40C7-8CBC-A3000887EFE8}">
      <dsp:nvSpPr>
        <dsp:cNvPr id="0" name=""/>
        <dsp:cNvSpPr/>
      </dsp:nvSpPr>
      <dsp:spPr>
        <a:xfrm>
          <a:off x="2177288" y="4631953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5C3FB-7A2E-4888-93C7-FB81A3AD91C4}">
      <dsp:nvSpPr>
        <dsp:cNvPr id="0" name=""/>
        <dsp:cNvSpPr/>
      </dsp:nvSpPr>
      <dsp:spPr>
        <a:xfrm>
          <a:off x="2340584" y="4668714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İçerdiği </a:t>
          </a:r>
          <a:r>
            <a:rPr lang="tr-TR" sz="2300" kern="1200" dirty="0" err="1" smtClean="0">
              <a:latin typeface="Arial Narrow" panose="020B0606020202030204" pitchFamily="34" charset="0"/>
            </a:rPr>
            <a:t>bakterosiyosid</a:t>
          </a:r>
          <a:r>
            <a:rPr lang="tr-TR" sz="2300" kern="1200" dirty="0" smtClean="0">
              <a:latin typeface="Arial Narrow" panose="020B0606020202030204" pitchFamily="34" charset="0"/>
            </a:rPr>
            <a:t> etkili </a:t>
          </a:r>
          <a:r>
            <a:rPr lang="tr-TR" sz="2300" kern="1200" dirty="0" err="1" smtClean="0">
              <a:latin typeface="Arial Narrow" panose="020B0606020202030204" pitchFamily="34" charset="0"/>
            </a:rPr>
            <a:t>muramidase</a:t>
          </a:r>
          <a:r>
            <a:rPr lang="tr-TR" sz="2300" kern="1200" dirty="0" smtClean="0">
              <a:latin typeface="Arial Narrow" panose="020B0606020202030204" pitchFamily="34" charset="0"/>
            </a:rPr>
            <a:t> enzimi ile lokal bağışıklıkta rol oynar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4668714"/>
        <a:ext cx="8545855" cy="735230"/>
      </dsp:txXfrm>
    </dsp:sp>
    <dsp:sp modelId="{135EEECA-B35A-451A-ACBC-7355C364E6A8}">
      <dsp:nvSpPr>
        <dsp:cNvPr id="0" name=""/>
        <dsp:cNvSpPr/>
      </dsp:nvSpPr>
      <dsp:spPr>
        <a:xfrm>
          <a:off x="2177288" y="5403945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8DBE9-ECBE-413C-BBE5-206EBAD3692C}">
      <dsp:nvSpPr>
        <dsp:cNvPr id="0" name=""/>
        <dsp:cNvSpPr/>
      </dsp:nvSpPr>
      <dsp:spPr>
        <a:xfrm>
          <a:off x="0" y="0"/>
          <a:ext cx="10886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D40FC-053F-427B-8897-52977DB33544}">
      <dsp:nvSpPr>
        <dsp:cNvPr id="0" name=""/>
        <dsp:cNvSpPr/>
      </dsp:nvSpPr>
      <dsp:spPr>
        <a:xfrm>
          <a:off x="0" y="0"/>
          <a:ext cx="2177288" cy="5445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Tükürüğün görevleri</a:t>
          </a:r>
          <a:r>
            <a:rPr lang="en-US" sz="2400" b="1" kern="1200" dirty="0" smtClean="0"/>
            <a:t>:</a:t>
          </a:r>
          <a:endParaRPr lang="en-US" sz="2400" kern="1200" dirty="0"/>
        </a:p>
      </dsp:txBody>
      <dsp:txXfrm>
        <a:off x="0" y="0"/>
        <a:ext cx="2177288" cy="5445759"/>
      </dsp:txXfrm>
    </dsp:sp>
    <dsp:sp modelId="{41E77239-C805-4F06-A0F4-A056574EF73C}">
      <dsp:nvSpPr>
        <dsp:cNvPr id="0" name=""/>
        <dsp:cNvSpPr/>
      </dsp:nvSpPr>
      <dsp:spPr>
        <a:xfrm>
          <a:off x="2340584" y="36761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Besinlerin yumuşatılması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6761"/>
        <a:ext cx="8545855" cy="735230"/>
      </dsp:txXfrm>
    </dsp:sp>
    <dsp:sp modelId="{1B2496EB-60DB-4ACE-9DA2-D86F55971E62}">
      <dsp:nvSpPr>
        <dsp:cNvPr id="0" name=""/>
        <dsp:cNvSpPr/>
      </dsp:nvSpPr>
      <dsp:spPr>
        <a:xfrm>
          <a:off x="2177288" y="771992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6E12E-933E-4B26-BCDA-C4F4129E8FF5}">
      <dsp:nvSpPr>
        <dsp:cNvPr id="0" name=""/>
        <dsp:cNvSpPr/>
      </dsp:nvSpPr>
      <dsp:spPr>
        <a:xfrm>
          <a:off x="2340584" y="808753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Bazı türlerde içeriğinde amilazla nişasta sindiriminin başlatılması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808753"/>
        <a:ext cx="8545855" cy="735230"/>
      </dsp:txXfrm>
    </dsp:sp>
    <dsp:sp modelId="{9F79FA66-F066-4771-AB0A-8B40C5E5DA35}">
      <dsp:nvSpPr>
        <dsp:cNvPr id="0" name=""/>
        <dsp:cNvSpPr/>
      </dsp:nvSpPr>
      <dsp:spPr>
        <a:xfrm>
          <a:off x="2177288" y="1543984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ACCF4-2DB9-4414-9214-BE9FD6B8CCD7}">
      <dsp:nvSpPr>
        <dsp:cNvPr id="0" name=""/>
        <dsp:cNvSpPr/>
      </dsp:nvSpPr>
      <dsp:spPr>
        <a:xfrm>
          <a:off x="2340584" y="1580745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İçindeki bikarbonat ve tuzlarla tampon görevi görür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1580745"/>
        <a:ext cx="8545855" cy="735230"/>
      </dsp:txXfrm>
    </dsp:sp>
    <dsp:sp modelId="{4C3F6EAB-3B14-4FFF-97AD-7881CA4BC9EE}">
      <dsp:nvSpPr>
        <dsp:cNvPr id="0" name=""/>
        <dsp:cNvSpPr/>
      </dsp:nvSpPr>
      <dsp:spPr>
        <a:xfrm>
          <a:off x="2177288" y="2315976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FE1A6-FFF5-422F-A256-2CFE34455EBC}">
      <dsp:nvSpPr>
        <dsp:cNvPr id="0" name=""/>
        <dsp:cNvSpPr/>
      </dsp:nvSpPr>
      <dsp:spPr>
        <a:xfrm>
          <a:off x="2340584" y="2352738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Tat almaya yardımcı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2352738"/>
        <a:ext cx="8545855" cy="735230"/>
      </dsp:txXfrm>
    </dsp:sp>
    <dsp:sp modelId="{7B1E4534-9444-4531-B76D-16547ED9FD10}">
      <dsp:nvSpPr>
        <dsp:cNvPr id="0" name=""/>
        <dsp:cNvSpPr/>
      </dsp:nvSpPr>
      <dsp:spPr>
        <a:xfrm>
          <a:off x="2177288" y="3087968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2955C-7DFA-4A1C-94DA-C16A2866665F}">
      <dsp:nvSpPr>
        <dsp:cNvPr id="0" name=""/>
        <dsp:cNvSpPr/>
      </dsp:nvSpPr>
      <dsp:spPr>
        <a:xfrm>
          <a:off x="2340584" y="3124730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err="1" smtClean="0">
              <a:latin typeface="Arial Narrow" panose="020B0606020202030204" pitchFamily="34" charset="0"/>
            </a:rPr>
            <a:t>Müköz</a:t>
          </a:r>
          <a:r>
            <a:rPr lang="tr-TR" sz="2300" kern="1200" dirty="0" smtClean="0">
              <a:latin typeface="Arial Narrow" panose="020B0606020202030204" pitchFamily="34" charset="0"/>
            </a:rPr>
            <a:t> </a:t>
          </a:r>
          <a:r>
            <a:rPr lang="tr-TR" sz="2300" kern="1200" dirty="0" err="1" smtClean="0">
              <a:latin typeface="Arial Narrow" panose="020B0606020202030204" pitchFamily="34" charset="0"/>
            </a:rPr>
            <a:t>membranları</a:t>
          </a:r>
          <a:r>
            <a:rPr lang="tr-TR" sz="2300" kern="1200" dirty="0" smtClean="0">
              <a:latin typeface="Arial Narrow" panose="020B0606020202030204" pitchFamily="34" charset="0"/>
            </a:rPr>
            <a:t> koruyarak nemlendirir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124730"/>
        <a:ext cx="8545855" cy="735230"/>
      </dsp:txXfrm>
    </dsp:sp>
    <dsp:sp modelId="{6A544458-3AAA-43F7-837E-89D59938A9B2}">
      <dsp:nvSpPr>
        <dsp:cNvPr id="0" name=""/>
        <dsp:cNvSpPr/>
      </dsp:nvSpPr>
      <dsp:spPr>
        <a:xfrm>
          <a:off x="2177288" y="3859960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02045-713B-4845-8D3E-DBCF6374AD27}">
      <dsp:nvSpPr>
        <dsp:cNvPr id="0" name=""/>
        <dsp:cNvSpPr/>
      </dsp:nvSpPr>
      <dsp:spPr>
        <a:xfrm>
          <a:off x="2340584" y="3896722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Vücut ısısının düzenlenmesinde rol oynar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3896722"/>
        <a:ext cx="8545855" cy="735230"/>
      </dsp:txXfrm>
    </dsp:sp>
    <dsp:sp modelId="{6652B475-B455-40C7-8CBC-A3000887EFE8}">
      <dsp:nvSpPr>
        <dsp:cNvPr id="0" name=""/>
        <dsp:cNvSpPr/>
      </dsp:nvSpPr>
      <dsp:spPr>
        <a:xfrm>
          <a:off x="2177288" y="4631953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5C3FB-7A2E-4888-93C7-FB81A3AD91C4}">
      <dsp:nvSpPr>
        <dsp:cNvPr id="0" name=""/>
        <dsp:cNvSpPr/>
      </dsp:nvSpPr>
      <dsp:spPr>
        <a:xfrm>
          <a:off x="2340584" y="4668714"/>
          <a:ext cx="8545855" cy="735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Arial Narrow" panose="020B0606020202030204" pitchFamily="34" charset="0"/>
            </a:rPr>
            <a:t>İçerdiği </a:t>
          </a:r>
          <a:r>
            <a:rPr lang="tr-TR" sz="2300" kern="1200" dirty="0" err="1" smtClean="0">
              <a:latin typeface="Arial Narrow" panose="020B0606020202030204" pitchFamily="34" charset="0"/>
            </a:rPr>
            <a:t>bakterosiyosid</a:t>
          </a:r>
          <a:r>
            <a:rPr lang="tr-TR" sz="2300" kern="1200" dirty="0" smtClean="0">
              <a:latin typeface="Arial Narrow" panose="020B0606020202030204" pitchFamily="34" charset="0"/>
            </a:rPr>
            <a:t> etkili </a:t>
          </a:r>
          <a:r>
            <a:rPr lang="tr-TR" sz="2300" kern="1200" dirty="0" err="1" smtClean="0">
              <a:latin typeface="Arial Narrow" panose="020B0606020202030204" pitchFamily="34" charset="0"/>
            </a:rPr>
            <a:t>muramidase</a:t>
          </a:r>
          <a:r>
            <a:rPr lang="tr-TR" sz="2300" kern="1200" dirty="0" smtClean="0">
              <a:latin typeface="Arial Narrow" panose="020B0606020202030204" pitchFamily="34" charset="0"/>
            </a:rPr>
            <a:t> enzimi ile lokal bağışıklıkta rol oynar</a:t>
          </a:r>
          <a:endParaRPr lang="en-US" sz="2300" kern="1200" dirty="0">
            <a:latin typeface="Arial Narrow" panose="020B0606020202030204" pitchFamily="34" charset="0"/>
          </a:endParaRPr>
        </a:p>
      </dsp:txBody>
      <dsp:txXfrm>
        <a:off x="2340584" y="4668714"/>
        <a:ext cx="8545855" cy="735230"/>
      </dsp:txXfrm>
    </dsp:sp>
    <dsp:sp modelId="{135EEECA-B35A-451A-ACBC-7355C364E6A8}">
      <dsp:nvSpPr>
        <dsp:cNvPr id="0" name=""/>
        <dsp:cNvSpPr/>
      </dsp:nvSpPr>
      <dsp:spPr>
        <a:xfrm>
          <a:off x="2177288" y="5403945"/>
          <a:ext cx="8709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21AC0-27A4-4608-BCAD-C07B9F2A92A3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A7894-430C-434D-9638-EF004A4183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276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94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324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916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19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45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67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584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36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3571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641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19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72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096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805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929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883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70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25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22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92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99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6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97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1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674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10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36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7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907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788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25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129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7B01D-BE5C-4F00-AE04-26B3F8B6198B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D0C21-644F-449B-B5C8-6CEB95CE3D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42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3999" y="315923"/>
            <a:ext cx="9669137" cy="1711181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Arial Narrow" panose="020B0606020202030204" pitchFamily="34" charset="0"/>
              </a:rPr>
              <a:t>KANATLI FİZYOLOJİSİ</a:t>
            </a:r>
            <a:r>
              <a:rPr lang="tr-TR" dirty="0">
                <a:latin typeface="Arial Narrow" panose="020B0606020202030204" pitchFamily="34" charset="0"/>
              </a:rPr>
              <a:t/>
            </a:r>
            <a:br>
              <a:rPr lang="tr-TR" dirty="0">
                <a:latin typeface="Arial Narrow" panose="020B0606020202030204" pitchFamily="34" charset="0"/>
              </a:rPr>
            </a:br>
            <a:r>
              <a:rPr lang="tr-TR" b="1" dirty="0" smtClean="0">
                <a:latin typeface="Arial Narrow" panose="020B0606020202030204" pitchFamily="34" charset="0"/>
              </a:rPr>
              <a:t>SİNDİRİM SİSTEMİ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63685" y="5202238"/>
            <a:ext cx="9144000" cy="1655762"/>
          </a:xfrm>
        </p:spPr>
        <p:txBody>
          <a:bodyPr/>
          <a:lstStyle/>
          <a:p>
            <a:r>
              <a:rPr lang="tr-TR" b="1" dirty="0"/>
              <a:t>Doç. Dr. Dr. Yasemin SALGIRLI DEMİRBAŞ</a:t>
            </a:r>
          </a:p>
          <a:p>
            <a:r>
              <a:rPr lang="tr-TR" b="1" dirty="0" err="1"/>
              <a:t>Resident</a:t>
            </a:r>
            <a:r>
              <a:rPr lang="tr-TR" b="1" dirty="0"/>
              <a:t> ECAWBM (BM)</a:t>
            </a:r>
          </a:p>
        </p:txBody>
      </p:sp>
      <p:sp>
        <p:nvSpPr>
          <p:cNvPr id="5" name="AutoShape 2" descr="digestive system of birds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6" name="Picture 2" descr="bird gastrointestinal system control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240689"/>
            <a:ext cx="366395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2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365125"/>
            <a:ext cx="3076575" cy="13255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u="sng" dirty="0" err="1" smtClean="0"/>
              <a:t>Farenks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903068" cy="409852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Memelilerden farklı olarak ağız ve yutak arasında keskin bir ayrım yoktur</a:t>
            </a:r>
            <a:endParaRPr lang="tr-TR" dirty="0"/>
          </a:p>
          <a:p>
            <a:r>
              <a:rPr lang="tr-TR" dirty="0" smtClean="0"/>
              <a:t>Kanatlılarda </a:t>
            </a:r>
            <a:r>
              <a:rPr lang="tr-TR" dirty="0" err="1" smtClean="0"/>
              <a:t>farengeal</a:t>
            </a:r>
            <a:r>
              <a:rPr lang="tr-TR" dirty="0" smtClean="0"/>
              <a:t> </a:t>
            </a:r>
            <a:r>
              <a:rPr lang="tr-TR" dirty="0" err="1" smtClean="0"/>
              <a:t>istmus</a:t>
            </a:r>
            <a:r>
              <a:rPr lang="tr-TR" dirty="0" smtClean="0"/>
              <a:t> yoktur</a:t>
            </a:r>
            <a:endParaRPr lang="tr-TR" dirty="0"/>
          </a:p>
          <a:p>
            <a:r>
              <a:rPr lang="tr-TR" dirty="0" smtClean="0"/>
              <a:t>Oral ve </a:t>
            </a:r>
            <a:r>
              <a:rPr lang="tr-TR" dirty="0" err="1" smtClean="0"/>
              <a:t>farengeal</a:t>
            </a:r>
            <a:r>
              <a:rPr lang="tr-TR" dirty="0" smtClean="0"/>
              <a:t> boşluğa birlikte </a:t>
            </a:r>
            <a:r>
              <a:rPr lang="en-US" i="1" dirty="0" err="1" smtClean="0"/>
              <a:t>orophar</a:t>
            </a:r>
            <a:r>
              <a:rPr lang="tr-TR" i="1" dirty="0" err="1" smtClean="0"/>
              <a:t>enks</a:t>
            </a:r>
            <a:r>
              <a:rPr lang="tr-TR" i="1" dirty="0" smtClean="0"/>
              <a:t> </a:t>
            </a:r>
            <a:r>
              <a:rPr lang="tr-TR" dirty="0" smtClean="0"/>
              <a:t>denilmektedir</a:t>
            </a:r>
            <a:r>
              <a:rPr lang="tr-TR" i="1" dirty="0" smtClean="0"/>
              <a:t>.</a:t>
            </a:r>
            <a:endParaRPr lang="tr-TR" dirty="0"/>
          </a:p>
          <a:p>
            <a:r>
              <a:rPr lang="tr-TR" dirty="0" smtClean="0"/>
              <a:t>Damaktaki </a:t>
            </a:r>
            <a:r>
              <a:rPr lang="tr-TR" dirty="0" err="1" smtClean="0"/>
              <a:t>longitudinal</a:t>
            </a:r>
            <a:r>
              <a:rPr lang="tr-TR" dirty="0" smtClean="0"/>
              <a:t> yarığa «</a:t>
            </a:r>
            <a:r>
              <a:rPr lang="tr-TR" dirty="0" err="1" smtClean="0"/>
              <a:t>koana</a:t>
            </a:r>
            <a:r>
              <a:rPr lang="tr-TR" dirty="0" smtClean="0"/>
              <a:t>» denilmektedir. </a:t>
            </a:r>
          </a:p>
          <a:p>
            <a:r>
              <a:rPr lang="tr-TR" dirty="0" err="1" smtClean="0"/>
              <a:t>Koananın</a:t>
            </a:r>
            <a:r>
              <a:rPr lang="tr-TR" dirty="0" smtClean="0"/>
              <a:t> </a:t>
            </a:r>
            <a:r>
              <a:rPr lang="tr-TR" dirty="0" err="1" smtClean="0"/>
              <a:t>kaudalinde</a:t>
            </a:r>
            <a:r>
              <a:rPr lang="tr-TR" dirty="0" smtClean="0"/>
              <a:t> </a:t>
            </a:r>
            <a:r>
              <a:rPr lang="tr-TR" dirty="0" err="1" smtClean="0"/>
              <a:t>infundibular</a:t>
            </a:r>
            <a:r>
              <a:rPr lang="tr-TR" dirty="0" smtClean="0"/>
              <a:t> boşluk bulunur – işitme kanalına açılır. </a:t>
            </a:r>
          </a:p>
          <a:p>
            <a:r>
              <a:rPr lang="tr-TR" dirty="0" smtClean="0"/>
              <a:t>Yem kabuklarını açmak için damak da kullanılmaktadır.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78" y="1690688"/>
            <a:ext cx="4630365" cy="34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279401"/>
            <a:ext cx="3371850" cy="10350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tr-TR" u="sng" dirty="0" err="1" smtClean="0">
                <a:ea typeface="ＭＳ Ｐゴシック" pitchFamily="34" charset="-128"/>
              </a:rPr>
              <a:t>Özofagus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756" y="1600199"/>
            <a:ext cx="6933515" cy="5139966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tr-TR" dirty="0" err="1" smtClean="0"/>
              <a:t>Özofagus</a:t>
            </a:r>
            <a:r>
              <a:rPr lang="tr-TR" dirty="0" smtClean="0"/>
              <a:t> ağız ve bezli mide arasındaki tüp benzeri bir yapıdır. </a:t>
            </a:r>
          </a:p>
          <a:p>
            <a:pPr eaLnBrk="1" hangingPunct="1"/>
            <a:r>
              <a:rPr lang="tr-TR" dirty="0" smtClean="0"/>
              <a:t>Besinin ağızdan bezli mideye taşınmasında görev alır.</a:t>
            </a:r>
            <a:endParaRPr lang="tr-TR" b="1" dirty="0"/>
          </a:p>
          <a:p>
            <a:r>
              <a:rPr lang="tr-TR" dirty="0" err="1" smtClean="0"/>
              <a:t>Servikal</a:t>
            </a:r>
            <a:r>
              <a:rPr lang="tr-TR" dirty="0" smtClean="0"/>
              <a:t> ve </a:t>
            </a:r>
            <a:r>
              <a:rPr lang="tr-TR" dirty="0" err="1" smtClean="0"/>
              <a:t>torasik</a:t>
            </a:r>
            <a:r>
              <a:rPr lang="tr-TR" dirty="0" smtClean="0"/>
              <a:t> olmak üzere iki bölümü vardır. 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bölüm</a:t>
            </a:r>
            <a:r>
              <a:rPr lang="tr-TR" b="1" u="sng" dirty="0" smtClean="0"/>
              <a:t> kursak</a:t>
            </a:r>
            <a:r>
              <a:rPr lang="tr-TR" dirty="0" smtClean="0"/>
              <a:t> </a:t>
            </a:r>
            <a:r>
              <a:rPr lang="tr-TR" dirty="0"/>
              <a:t>oluşturacak şekilde genişlemiştir.</a:t>
            </a:r>
          </a:p>
          <a:p>
            <a:r>
              <a:rPr lang="tr-TR" dirty="0" smtClean="0"/>
              <a:t>Alt ve üst </a:t>
            </a:r>
            <a:r>
              <a:rPr lang="tr-TR" dirty="0" err="1" smtClean="0"/>
              <a:t>özofageal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r>
              <a:rPr lang="tr-TR" dirty="0" smtClean="0"/>
              <a:t> yoktur.</a:t>
            </a:r>
            <a:r>
              <a:rPr lang="tr-TR" b="1" u="sng" dirty="0"/>
              <a:t> </a:t>
            </a:r>
            <a:endParaRPr lang="tr-TR" dirty="0"/>
          </a:p>
          <a:p>
            <a:r>
              <a:rPr lang="tr-TR" dirty="0" smtClean="0"/>
              <a:t>Kursak, besinlerin depo edilmesini sağlar- tek veya çift loblu olabilir.</a:t>
            </a:r>
            <a:endParaRPr lang="tr-TR" u="sng" dirty="0"/>
          </a:p>
          <a:p>
            <a:r>
              <a:rPr lang="tr-TR" b="1" dirty="0" err="1" smtClean="0"/>
              <a:t>Özofagusun</a:t>
            </a:r>
            <a:r>
              <a:rPr lang="tr-TR" b="1" dirty="0" smtClean="0"/>
              <a:t> esas </a:t>
            </a:r>
            <a:r>
              <a:rPr lang="tr-TR" b="1" dirty="0" err="1" smtClean="0"/>
              <a:t>sekresyonu</a:t>
            </a:r>
            <a:r>
              <a:rPr lang="tr-TR" b="1" dirty="0" smtClean="0"/>
              <a:t> </a:t>
            </a:r>
            <a:r>
              <a:rPr lang="tr-TR" b="1" dirty="0" err="1" smtClean="0"/>
              <a:t>müközdür</a:t>
            </a:r>
            <a:r>
              <a:rPr lang="tr-TR" b="1" dirty="0" smtClean="0"/>
              <a:t>.</a:t>
            </a:r>
          </a:p>
          <a:p>
            <a:r>
              <a:rPr lang="tr-TR" dirty="0" err="1" smtClean="0"/>
              <a:t>Özofagustaki</a:t>
            </a:r>
            <a:r>
              <a:rPr lang="tr-TR" dirty="0" smtClean="0"/>
              <a:t> mukusun önemi sınırlı miktardaki tükürüğü </a:t>
            </a:r>
            <a:r>
              <a:rPr lang="tr-TR" dirty="0" err="1" smtClean="0"/>
              <a:t>kompanze</a:t>
            </a:r>
            <a:r>
              <a:rPr lang="tr-TR" dirty="0" smtClean="0"/>
              <a:t> etmesidir.</a:t>
            </a:r>
            <a:r>
              <a:rPr lang="en-US" u="sng" dirty="0" smtClean="0"/>
              <a:t> </a:t>
            </a:r>
            <a:endParaRPr lang="tr-TR" u="sng" dirty="0"/>
          </a:p>
          <a:p>
            <a:pPr eaLnBrk="1" hangingPunct="1"/>
            <a:r>
              <a:rPr lang="tr-TR" dirty="0" smtClean="0"/>
              <a:t>İmparator penguen ve flamingolarda, besleyici </a:t>
            </a:r>
            <a:r>
              <a:rPr lang="tr-TR" dirty="0" err="1" smtClean="0"/>
              <a:t>merokrin</a:t>
            </a:r>
            <a:r>
              <a:rPr lang="tr-TR" dirty="0" smtClean="0"/>
              <a:t> tipi salgı yavruların beslenmesinde kullanılmaktadır.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01" y="2185481"/>
            <a:ext cx="3178299" cy="270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34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4480371" y="284227"/>
            <a:ext cx="2943225" cy="91122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Kursak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848" y="1522379"/>
            <a:ext cx="3826768" cy="4637112"/>
          </a:xfrm>
        </p:spPr>
        <p:txBody>
          <a:bodyPr/>
          <a:lstStyle/>
          <a:p>
            <a:r>
              <a:rPr lang="tr-TR" sz="2400" dirty="0" smtClean="0"/>
              <a:t>Besinlerin mideye geçmeden önce geçici olarak depolandığı yerdir.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/>
            <a:r>
              <a:rPr lang="tr-TR" sz="2400" dirty="0" smtClean="0">
                <a:ea typeface="ＭＳ Ｐゴシック" pitchFamily="34" charset="-128"/>
              </a:rPr>
              <a:t>Görevi: Yemlerin ıslatılması ve geçici olarak saklanması</a:t>
            </a:r>
            <a:endParaRPr lang="tr-TR" sz="2400" dirty="0">
              <a:ea typeface="ＭＳ Ｐゴシック" pitchFamily="34" charset="-128"/>
            </a:endParaRPr>
          </a:p>
          <a:p>
            <a:pPr eaLnBrk="1" hangingPunct="1"/>
            <a:endParaRPr lang="tr-TR" dirty="0">
              <a:ea typeface="ＭＳ Ｐゴシック" pitchFamily="34" charset="-128"/>
            </a:endParaRPr>
          </a:p>
        </p:txBody>
      </p:sp>
      <p:pic>
        <p:nvPicPr>
          <p:cNvPr id="55299" name="Picture 4" descr="CIMG14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495800"/>
            <a:ext cx="256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97400" y="5470814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KURSAK</a:t>
            </a:r>
            <a:endParaRPr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55301" name="AutoShape 6"/>
          <p:cNvSpPr>
            <a:spLocks noChangeArrowheads="1"/>
          </p:cNvSpPr>
          <p:nvPr/>
        </p:nvSpPr>
        <p:spPr bwMode="auto">
          <a:xfrm>
            <a:off x="5951984" y="557212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7" name="Rounded Rectangle 26"/>
          <p:cNvSpPr/>
          <p:nvPr/>
        </p:nvSpPr>
        <p:spPr>
          <a:xfrm>
            <a:off x="2438400" y="4495800"/>
            <a:ext cx="3200400" cy="5486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tr-TR" sz="1600" dirty="0" smtClean="0"/>
              <a:t>Besinler 12 saat kadar burada kalabilir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84" y="954993"/>
            <a:ext cx="2940890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68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692" y="1565214"/>
            <a:ext cx="5538281" cy="463711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Kursağın çıkarılmasının ad-</a:t>
            </a:r>
            <a:r>
              <a:rPr lang="tr-TR" sz="2400" dirty="0" err="1" smtClean="0"/>
              <a:t>libitum</a:t>
            </a:r>
            <a:r>
              <a:rPr lang="tr-TR" sz="2400" dirty="0" smtClean="0"/>
              <a:t> beslenen tavuklarda büyüme üzerine hiçbir olumsuz etkisinin olmadığı ortaya konulmuştur.</a:t>
            </a:r>
            <a:endParaRPr lang="tr-TR" sz="2400" dirty="0"/>
          </a:p>
          <a:p>
            <a:r>
              <a:rPr lang="tr-TR" sz="2400" dirty="0" smtClean="0"/>
              <a:t>Kanatlılar kısa sürede büyük miktarda yem alma ve sindirim öncesi güvenli bir yerde depolama yetisine sahiptir </a:t>
            </a:r>
          </a:p>
          <a:p>
            <a:r>
              <a:rPr lang="tr-TR" sz="2400" u="sng" dirty="0" smtClean="0"/>
              <a:t>Tükürük amilazı sayesinde burada az miktarda sindirim gerçekleşmektedir. </a:t>
            </a:r>
          </a:p>
          <a:p>
            <a:r>
              <a:rPr lang="tr-TR" sz="2400" dirty="0" smtClean="0"/>
              <a:t>Amilaz kaynakları: Tükürük, </a:t>
            </a:r>
            <a:r>
              <a:rPr lang="tr-TR" sz="2400" dirty="0" err="1" smtClean="0"/>
              <a:t>intestinal</a:t>
            </a:r>
            <a:r>
              <a:rPr lang="tr-TR" sz="2400" dirty="0" smtClean="0"/>
              <a:t> </a:t>
            </a:r>
            <a:r>
              <a:rPr lang="tr-TR" sz="2400" dirty="0" err="1" smtClean="0"/>
              <a:t>reflü</a:t>
            </a:r>
            <a:r>
              <a:rPr lang="tr-TR" sz="2400" dirty="0" smtClean="0"/>
              <a:t>, bitki/bakteri kaynağı </a:t>
            </a:r>
          </a:p>
          <a:p>
            <a:r>
              <a:rPr lang="tr-TR" sz="2400" b="1" dirty="0" smtClean="0"/>
              <a:t>Nişasta </a:t>
            </a:r>
            <a:r>
              <a:rPr lang="tr-TR" sz="2400" dirty="0" smtClean="0"/>
              <a:t>kursakta hidrolize olup </a:t>
            </a:r>
            <a:r>
              <a:rPr lang="en-US" sz="2400" dirty="0" smtClean="0"/>
              <a:t> </a:t>
            </a:r>
            <a:r>
              <a:rPr lang="tr-TR" sz="2400" dirty="0" smtClean="0"/>
              <a:t>alkol, laktik asit ve diğer asitlere çevrilerek emilir. </a:t>
            </a:r>
            <a:endParaRPr lang="en-US" sz="2400" dirty="0"/>
          </a:p>
          <a:p>
            <a:pPr eaLnBrk="1" hangingPunct="1"/>
            <a:endParaRPr lang="tr-TR" dirty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41" y="2129059"/>
            <a:ext cx="3902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480371" y="284227"/>
            <a:ext cx="2943225" cy="91122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Kursak</a:t>
            </a:r>
            <a:endParaRPr lang="en-US" u="sng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24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91050" y="355601"/>
            <a:ext cx="4604905" cy="116840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tr-TR" b="1" u="sng" dirty="0" smtClean="0"/>
              <a:t>KURSAK SÜTÜ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523689" cy="4127703"/>
          </a:xfrm>
        </p:spPr>
        <p:txBody>
          <a:bodyPr>
            <a:normAutofit/>
          </a:bodyPr>
          <a:lstStyle/>
          <a:p>
            <a:r>
              <a:rPr lang="tr-TR" dirty="0" smtClean="0"/>
              <a:t>Güvercin ve kumruda: üreme döneminde </a:t>
            </a:r>
            <a:r>
              <a:rPr lang="tr-TR" dirty="0" err="1" smtClean="0"/>
              <a:t>prolaktin</a:t>
            </a:r>
            <a:r>
              <a:rPr lang="tr-TR" dirty="0" smtClean="0"/>
              <a:t> etkisi ile üretilmektedir </a:t>
            </a:r>
          </a:p>
          <a:p>
            <a:r>
              <a:rPr lang="tr-TR" dirty="0" smtClean="0"/>
              <a:t>Kursak sütü içeriği: </a:t>
            </a:r>
            <a:r>
              <a:rPr lang="en-US" dirty="0" smtClean="0"/>
              <a:t>%</a:t>
            </a:r>
            <a:r>
              <a:rPr lang="tr-TR" dirty="0" smtClean="0"/>
              <a:t> </a:t>
            </a:r>
            <a:r>
              <a:rPr lang="en-US" dirty="0" smtClean="0"/>
              <a:t>12.4 </a:t>
            </a:r>
            <a:r>
              <a:rPr lang="en-US" dirty="0"/>
              <a:t>protein, %8.6 </a:t>
            </a:r>
            <a:r>
              <a:rPr lang="tr-TR" dirty="0" smtClean="0"/>
              <a:t>yağlar</a:t>
            </a:r>
            <a:r>
              <a:rPr lang="en-US" dirty="0"/>
              <a:t>, %1.37</a:t>
            </a:r>
            <a:r>
              <a:rPr lang="tr-TR" dirty="0" smtClean="0"/>
              <a:t>  ve </a:t>
            </a:r>
            <a:r>
              <a:rPr lang="en-US" dirty="0" smtClean="0"/>
              <a:t>% 74</a:t>
            </a:r>
            <a:r>
              <a:rPr lang="tr-TR" dirty="0" smtClean="0"/>
              <a:t> su</a:t>
            </a:r>
            <a:endParaRPr lang="en-US" dirty="0"/>
          </a:p>
          <a:p>
            <a:r>
              <a:rPr lang="tr-TR" dirty="0" smtClean="0"/>
              <a:t>Protein ve </a:t>
            </a:r>
            <a:r>
              <a:rPr lang="tr-TR" dirty="0" err="1" smtClean="0"/>
              <a:t>esansiyel</a:t>
            </a:r>
            <a:r>
              <a:rPr lang="tr-TR" dirty="0" smtClean="0"/>
              <a:t> yağ asitlerinde zengin</a:t>
            </a:r>
          </a:p>
          <a:p>
            <a:r>
              <a:rPr lang="tr-TR" dirty="0" smtClean="0"/>
              <a:t>Kalsiyum ve karbonhidrattan yoksun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76" y="2393004"/>
            <a:ext cx="3499705" cy="26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7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0421" y="269876"/>
            <a:ext cx="2781300" cy="1070894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MİDE</a:t>
            </a:r>
            <a:endParaRPr lang="tr-TR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8930" y="1690688"/>
            <a:ext cx="6092141" cy="442108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Besinlerin küçük ünitelere parçalandığı organ</a:t>
            </a:r>
            <a:endParaRPr lang="tr-TR" sz="2400" dirty="0"/>
          </a:p>
          <a:p>
            <a:r>
              <a:rPr lang="tr-TR" sz="2400" b="1" dirty="0" smtClean="0"/>
              <a:t>2 bölümden oluşur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r>
              <a:rPr lang="tr-TR" sz="2400" u="sng" dirty="0" smtClean="0"/>
              <a:t>Bezli mide</a:t>
            </a:r>
            <a:r>
              <a:rPr lang="tr-TR" sz="2400" dirty="0" smtClean="0"/>
              <a:t>: Depolama</a:t>
            </a:r>
            <a:endParaRPr lang="en-US" sz="2400" dirty="0"/>
          </a:p>
          <a:p>
            <a:r>
              <a:rPr lang="tr-TR" sz="2400" u="sng" dirty="0" smtClean="0"/>
              <a:t>Taşlık</a:t>
            </a:r>
            <a:r>
              <a:rPr lang="tr-TR" sz="2400" dirty="0" smtClean="0"/>
              <a:t>: lifli ve kaba partikülleri içerisinde bulunan kum parçacığı, taşlar ve kaslı yapısı ile küçük partiküllere ayırma </a:t>
            </a:r>
          </a:p>
          <a:p>
            <a:r>
              <a:rPr lang="tr-TR" sz="2400" b="1" dirty="0" err="1" smtClean="0"/>
              <a:t>Gastrik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sekresyonun</a:t>
            </a:r>
            <a:r>
              <a:rPr lang="tr-TR" sz="2400" b="1" dirty="0" smtClean="0"/>
              <a:t> üç fazı</a:t>
            </a:r>
            <a:r>
              <a:rPr lang="en-US" sz="2400" b="1" dirty="0" smtClean="0"/>
              <a:t>: </a:t>
            </a:r>
            <a:r>
              <a:rPr lang="tr-TR" sz="2400" dirty="0" err="1" smtClean="0"/>
              <a:t>sefalik</a:t>
            </a:r>
            <a:r>
              <a:rPr lang="tr-TR" sz="2400" dirty="0" smtClean="0"/>
              <a:t> faz, </a:t>
            </a:r>
            <a:r>
              <a:rPr lang="tr-TR" sz="2400" dirty="0" err="1" smtClean="0"/>
              <a:t>gastrik</a:t>
            </a:r>
            <a:r>
              <a:rPr lang="tr-TR" sz="2400" dirty="0" smtClean="0"/>
              <a:t> faz, </a:t>
            </a:r>
            <a:r>
              <a:rPr lang="tr-TR" sz="2400" dirty="0" err="1" smtClean="0"/>
              <a:t>intestinal</a:t>
            </a:r>
            <a:r>
              <a:rPr lang="tr-TR" sz="2400" dirty="0" smtClean="0"/>
              <a:t> faz.</a:t>
            </a:r>
          </a:p>
          <a:p>
            <a:r>
              <a:rPr lang="en-US" sz="2400" dirty="0" smtClean="0"/>
              <a:t> </a:t>
            </a:r>
            <a:r>
              <a:rPr lang="tr-TR" sz="2400" dirty="0" smtClean="0"/>
              <a:t>Üç faz da kanatlılarda mevcuttur.</a:t>
            </a:r>
            <a:endParaRPr lang="en-US" sz="2400" dirty="0"/>
          </a:p>
        </p:txBody>
      </p:sp>
      <p:pic>
        <p:nvPicPr>
          <p:cNvPr id="4" name="Picture 2" descr="Poultry Digestive Sys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6081" y="1340769"/>
            <a:ext cx="3563001" cy="4072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66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081511" y="209318"/>
            <a:ext cx="4371975" cy="984715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Bezli mide-</a:t>
            </a:r>
            <a:r>
              <a:rPr lang="tr-TR" u="sng" dirty="0" err="1" smtClean="0">
                <a:ea typeface="ＭＳ Ｐゴシック" pitchFamily="34" charset="-128"/>
              </a:rPr>
              <a:t>proventrikulus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4495800"/>
          </a:xfrm>
        </p:spPr>
        <p:txBody>
          <a:bodyPr/>
          <a:lstStyle/>
          <a:p>
            <a:r>
              <a:rPr lang="tr-TR" sz="3000" dirty="0" smtClean="0">
                <a:ea typeface="ＭＳ Ｐゴシック" pitchFamily="34" charset="-128"/>
              </a:rPr>
              <a:t>Gerçek mide olarak da bilinir</a:t>
            </a:r>
            <a:r>
              <a:rPr lang="en-US" sz="3000" dirty="0" smtClean="0">
                <a:ea typeface="ＭＳ Ｐゴシック" pitchFamily="34" charset="-128"/>
              </a:rPr>
              <a:t>.</a:t>
            </a:r>
            <a:endParaRPr lang="en-US" sz="3000" dirty="0">
              <a:ea typeface="ＭＳ Ｐゴシック" pitchFamily="34" charset="-128"/>
            </a:endParaRPr>
          </a:p>
          <a:p>
            <a:r>
              <a:rPr lang="tr-TR" sz="3000" dirty="0" smtClean="0">
                <a:ea typeface="ＭＳ Ｐゴシック" pitchFamily="34" charset="-128"/>
              </a:rPr>
              <a:t>Yemek borusunun taşlığa girmeden önceki bölümde özelleşmiş bir şekilde genişlemesi sonucu oluşmuştur.</a:t>
            </a:r>
            <a:endParaRPr lang="en-US" sz="3000" dirty="0">
              <a:ea typeface="ＭＳ Ｐゴシック" pitchFamily="34" charset="-128"/>
            </a:endParaRPr>
          </a:p>
        </p:txBody>
      </p:sp>
      <p:pic>
        <p:nvPicPr>
          <p:cNvPr id="59395" name="Picture 4" descr="CIMG14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48" y="2876549"/>
            <a:ext cx="4564151" cy="34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229600" y="3352801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Proventriculus</a:t>
            </a:r>
          </a:p>
        </p:txBody>
      </p:sp>
      <p:sp>
        <p:nvSpPr>
          <p:cNvPr id="59397" name="AutoShape 6"/>
          <p:cNvSpPr>
            <a:spLocks noChangeArrowheads="1"/>
          </p:cNvSpPr>
          <p:nvPr/>
        </p:nvSpPr>
        <p:spPr bwMode="auto">
          <a:xfrm rot="-1255470">
            <a:off x="3640153" y="3597276"/>
            <a:ext cx="2660650" cy="304800"/>
          </a:xfrm>
          <a:prstGeom prst="leftArrow">
            <a:avLst>
              <a:gd name="adj1" fmla="val 28537"/>
              <a:gd name="adj2" fmla="val 199801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59398" name="Oval 7"/>
          <p:cNvSpPr>
            <a:spLocks noChangeArrowheads="1"/>
          </p:cNvSpPr>
          <p:nvPr/>
        </p:nvSpPr>
        <p:spPr bwMode="auto">
          <a:xfrm>
            <a:off x="2903318" y="3749676"/>
            <a:ext cx="17526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072" y="2876550"/>
            <a:ext cx="3229669" cy="34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064" y="1628775"/>
            <a:ext cx="5985753" cy="449580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Mide sıvısının üretimi buradadır.</a:t>
            </a:r>
            <a:endParaRPr lang="tr-TR" dirty="0"/>
          </a:p>
          <a:p>
            <a:r>
              <a:rPr lang="tr-TR" dirty="0" smtClean="0"/>
              <a:t>Mide sıvısı </a:t>
            </a:r>
            <a:r>
              <a:rPr lang="tr-TR" dirty="0" err="1" smtClean="0"/>
              <a:t>pepsinojen</a:t>
            </a:r>
            <a:r>
              <a:rPr lang="tr-TR" dirty="0" smtClean="0"/>
              <a:t> olarak bilinen </a:t>
            </a:r>
            <a:r>
              <a:rPr lang="tr-TR" dirty="0" err="1" smtClean="0"/>
              <a:t>proenzim</a:t>
            </a:r>
            <a:r>
              <a:rPr lang="tr-TR" dirty="0" smtClean="0"/>
              <a:t> ve hidroklorik asit içermektedir. </a:t>
            </a:r>
          </a:p>
          <a:p>
            <a:r>
              <a:rPr lang="tr-TR" b="1" dirty="0" err="1" smtClean="0"/>
              <a:t>Oksintikopeptik</a:t>
            </a:r>
            <a:r>
              <a:rPr lang="tr-TR" b="1" dirty="0" smtClean="0"/>
              <a:t> hücreler</a:t>
            </a:r>
            <a:r>
              <a:rPr lang="tr-TR" dirty="0" smtClean="0"/>
              <a:t>, HCL ve </a:t>
            </a:r>
            <a:r>
              <a:rPr lang="tr-TR" dirty="0" err="1" smtClean="0"/>
              <a:t>pepsinojen</a:t>
            </a:r>
            <a:r>
              <a:rPr lang="tr-TR" dirty="0" smtClean="0"/>
              <a:t> salgılamaktadır. </a:t>
            </a:r>
          </a:p>
          <a:p>
            <a:r>
              <a:rPr lang="tr-TR" dirty="0" smtClean="0"/>
              <a:t>Mide sıvısı diyetin protein içeriğine karşılık üretilmektedir.</a:t>
            </a:r>
            <a:endParaRPr lang="tr-TR" dirty="0"/>
          </a:p>
          <a:p>
            <a:r>
              <a:rPr lang="tr-TR" dirty="0" smtClean="0"/>
              <a:t>Bazal </a:t>
            </a:r>
            <a:r>
              <a:rPr lang="tr-TR" dirty="0" err="1" smtClean="0"/>
              <a:t>gastrik</a:t>
            </a:r>
            <a:r>
              <a:rPr lang="tr-TR" dirty="0" smtClean="0"/>
              <a:t> </a:t>
            </a:r>
            <a:r>
              <a:rPr lang="tr-TR" dirty="0" err="1" smtClean="0"/>
              <a:t>sekresyon</a:t>
            </a:r>
            <a:r>
              <a:rPr lang="tr-TR" dirty="0" smtClean="0"/>
              <a:t> oranı </a:t>
            </a:r>
            <a:r>
              <a:rPr lang="en-US" dirty="0" smtClean="0"/>
              <a:t>15.4 </a:t>
            </a:r>
            <a:r>
              <a:rPr lang="en-US" dirty="0"/>
              <a:t>ml/hour </a:t>
            </a:r>
            <a:r>
              <a:rPr lang="tr-TR" dirty="0" smtClean="0"/>
              <a:t>(</a:t>
            </a:r>
            <a:r>
              <a:rPr lang="en-US" dirty="0" smtClean="0"/>
              <a:t>93 </a:t>
            </a:r>
            <a:r>
              <a:rPr lang="en-US" dirty="0" err="1"/>
              <a:t>mEq</a:t>
            </a:r>
            <a:r>
              <a:rPr lang="en-US" dirty="0"/>
              <a:t>/liter </a:t>
            </a:r>
            <a:r>
              <a:rPr lang="tr-TR" dirty="0" smtClean="0"/>
              <a:t>asit ve</a:t>
            </a:r>
            <a:r>
              <a:rPr lang="en-US" dirty="0" smtClean="0"/>
              <a:t> </a:t>
            </a:r>
            <a:r>
              <a:rPr lang="en-US" dirty="0"/>
              <a:t>247 Pu/ml of </a:t>
            </a:r>
            <a:r>
              <a:rPr lang="en-US" dirty="0" smtClean="0"/>
              <a:t>pepsin</a:t>
            </a:r>
            <a:r>
              <a:rPr lang="tr-TR" dirty="0" smtClean="0"/>
              <a:t> içerir)</a:t>
            </a:r>
            <a:endParaRPr lang="tr-TR" dirty="0"/>
          </a:p>
          <a:p>
            <a:r>
              <a:rPr lang="tr-TR" dirty="0" err="1" smtClean="0"/>
              <a:t>Memlilere</a:t>
            </a:r>
            <a:r>
              <a:rPr lang="tr-TR" dirty="0" smtClean="0"/>
              <a:t> göre kanatlılarda asit </a:t>
            </a:r>
            <a:r>
              <a:rPr lang="tr-TR" dirty="0" err="1" smtClean="0"/>
              <a:t>sekresyonu</a:t>
            </a:r>
            <a:r>
              <a:rPr lang="tr-TR" dirty="0" smtClean="0"/>
              <a:t> daha fazladır. </a:t>
            </a:r>
          </a:p>
          <a:p>
            <a:r>
              <a:rPr lang="tr-TR" b="1" dirty="0" smtClean="0"/>
              <a:t>Kursakta </a:t>
            </a:r>
            <a:r>
              <a:rPr lang="tr-TR" b="1" dirty="0" err="1" smtClean="0"/>
              <a:t>amilolizis</a:t>
            </a:r>
            <a:r>
              <a:rPr lang="tr-TR" b="1" dirty="0" smtClean="0"/>
              <a:t> gerçekleşir ancak midede böyle bir bulgu mevcut değildir. </a:t>
            </a:r>
            <a:endParaRPr lang="en-US" sz="3000" b="1" dirty="0">
              <a:ea typeface="ＭＳ Ｐゴシック" pitchFamily="34" charset="-12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02" y="1992629"/>
            <a:ext cx="4030088" cy="315958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1511" y="209318"/>
            <a:ext cx="4371975" cy="984715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Bezli mide</a:t>
            </a:r>
            <a:endParaRPr lang="en-US" u="sng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88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43475" y="266700"/>
            <a:ext cx="2457450" cy="8429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u="sng" dirty="0" smtClean="0"/>
              <a:t>TAŞLIK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9982" y="1505114"/>
            <a:ext cx="6411012" cy="4409912"/>
          </a:xfrm>
        </p:spPr>
        <p:txBody>
          <a:bodyPr>
            <a:normAutofit/>
          </a:bodyPr>
          <a:lstStyle/>
          <a:p>
            <a:r>
              <a:rPr lang="tr-TR" sz="2400" dirty="0" smtClean="0">
                <a:ea typeface="ＭＳ Ｐゴシック" pitchFamily="34" charset="-128"/>
              </a:rPr>
              <a:t>Kaslı mide veya </a:t>
            </a:r>
            <a:r>
              <a:rPr lang="tr-TR" sz="2400" dirty="0" err="1" smtClean="0">
                <a:ea typeface="ＭＳ Ｐゴシック" pitchFamily="34" charset="-128"/>
              </a:rPr>
              <a:t>ventrikulus</a:t>
            </a:r>
            <a:r>
              <a:rPr lang="tr-TR" sz="2400" dirty="0" smtClean="0">
                <a:ea typeface="ＭＳ Ｐゴシック" pitchFamily="34" charset="-128"/>
              </a:rPr>
              <a:t> olarak da bilinir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smtClean="0"/>
              <a:t>Güçlü kas tabakası sayesinde kanatlılarda diş görevi görmektedir 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buNone/>
            </a:pPr>
            <a:r>
              <a:rPr lang="tr-TR" sz="2400" b="1" dirty="0" smtClean="0"/>
              <a:t>Görevleri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Yemlerin parçalanması ve karışmasını sağlayan güçlü kas </a:t>
            </a:r>
            <a:r>
              <a:rPr lang="tr-TR" sz="2400" dirty="0" err="1" smtClean="0"/>
              <a:t>kontraksiyonları</a:t>
            </a:r>
            <a:r>
              <a:rPr lang="en-US" sz="2400" dirty="0" smtClean="0"/>
              <a:t>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Bu bölümde mevcut olan kum ve taşlar bu işlemi </a:t>
            </a:r>
            <a:r>
              <a:rPr lang="tr-TR" sz="2400" smtClean="0"/>
              <a:t>kolaylaştırmaktadır.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/>
              <a:t>Yemin çeşidine göre dakikada 2-5 </a:t>
            </a:r>
            <a:r>
              <a:rPr lang="tr-TR" sz="2400" dirty="0" err="1" smtClean="0"/>
              <a:t>kontraksiyon</a:t>
            </a:r>
            <a:r>
              <a:rPr lang="tr-TR" sz="2400" dirty="0" smtClean="0"/>
              <a:t> gerçekleşmektedir. </a:t>
            </a:r>
            <a:endParaRPr lang="en-US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62" y="1505114"/>
            <a:ext cx="3229774" cy="241823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62" y="4243389"/>
            <a:ext cx="3332761" cy="16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533900" cy="114300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İnce bağırsaklar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247" y="1248383"/>
            <a:ext cx="3352800" cy="4658072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b="1" dirty="0" smtClean="0">
                <a:ea typeface="ＭＳ Ｐゴシック" pitchFamily="34" charset="-128"/>
              </a:rPr>
              <a:t>3 bölümden oluşur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endParaRPr lang="en-US" sz="2400" b="1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Duodenum </a:t>
            </a: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Ileum</a:t>
            </a:r>
          </a:p>
          <a:p>
            <a:pPr marL="0" indent="0">
              <a:buNone/>
            </a:pPr>
            <a:r>
              <a:rPr lang="en-US" sz="2400" dirty="0">
                <a:ea typeface="ＭＳ Ｐゴシック" pitchFamily="34" charset="-128"/>
              </a:rPr>
              <a:t>	- Jejunum </a:t>
            </a:r>
          </a:p>
          <a:p>
            <a:r>
              <a:rPr lang="tr-TR" sz="2400" b="1" dirty="0" smtClean="0">
                <a:ea typeface="ＭＳ Ｐゴシック" pitchFamily="34" charset="-128"/>
              </a:rPr>
              <a:t>Görevi</a:t>
            </a:r>
            <a:r>
              <a:rPr lang="en-US" sz="2400" b="1" dirty="0" smtClean="0">
                <a:ea typeface="ＭＳ Ｐゴシック" pitchFamily="34" charset="-128"/>
              </a:rPr>
              <a:t>: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tr-TR" sz="2400" dirty="0" smtClean="0">
                <a:ea typeface="ＭＳ Ｐゴシック" pitchFamily="34" charset="-128"/>
              </a:rPr>
              <a:t>Emilim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  <a:endParaRPr lang="tr-TR" sz="2400" dirty="0">
              <a:ea typeface="ＭＳ Ｐゴシック" pitchFamily="34" charset="-128"/>
            </a:endParaRPr>
          </a:p>
          <a:p>
            <a:r>
              <a:rPr lang="tr-TR" sz="2400" dirty="0" smtClean="0"/>
              <a:t>Yetişkin kanatlıda yaklaşık </a:t>
            </a:r>
            <a:r>
              <a:rPr lang="en-US" sz="2400" dirty="0" smtClean="0"/>
              <a:t>1.5 m</a:t>
            </a:r>
            <a:r>
              <a:rPr lang="tr-TR" sz="2400" dirty="0" smtClean="0"/>
              <a:t> uzunluğunda</a:t>
            </a:r>
          </a:p>
          <a:p>
            <a:r>
              <a:rPr lang="tr-TR" sz="2400" dirty="0" smtClean="0"/>
              <a:t>Memelilere kıyasla görece olarak kısa</a:t>
            </a:r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65539" name="Picture 4" descr="CIMG1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381500" y="43633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İnce bağırsaklar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5541" name="AutoShape 8"/>
          <p:cNvSpPr>
            <a:spLocks/>
          </p:cNvSpPr>
          <p:nvPr/>
        </p:nvSpPr>
        <p:spPr bwMode="auto">
          <a:xfrm>
            <a:off x="6781800" y="2209800"/>
            <a:ext cx="1143000" cy="2438400"/>
          </a:xfrm>
          <a:prstGeom prst="leftBracket">
            <a:avLst>
              <a:gd name="adj" fmla="val 177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>
              <a:latin typeface="Constantia" pitchFamily="18" charset="0"/>
            </a:endParaRPr>
          </a:p>
        </p:txBody>
      </p:sp>
      <p:sp>
        <p:nvSpPr>
          <p:cNvPr id="65542" name="AutoShape 9"/>
          <p:cNvSpPr>
            <a:spLocks noChangeArrowheads="1"/>
          </p:cNvSpPr>
          <p:nvPr/>
        </p:nvSpPr>
        <p:spPr bwMode="auto">
          <a:xfrm>
            <a:off x="5334000" y="3048000"/>
            <a:ext cx="13716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5160 h 21600"/>
              <a:gd name="T14" fmla="*/ 21029 w 21600"/>
              <a:gd name="T15" fmla="*/ 69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825" y="0"/>
                </a:lnTo>
                <a:lnTo>
                  <a:pt x="17825" y="5160"/>
                </a:lnTo>
                <a:lnTo>
                  <a:pt x="12427" y="5160"/>
                </a:lnTo>
                <a:cubicBezTo>
                  <a:pt x="5564" y="5160"/>
                  <a:pt x="0" y="8293"/>
                  <a:pt x="0" y="12158"/>
                </a:cubicBezTo>
                <a:lnTo>
                  <a:pt x="0" y="21600"/>
                </a:lnTo>
                <a:lnTo>
                  <a:pt x="1879" y="21600"/>
                </a:lnTo>
                <a:lnTo>
                  <a:pt x="1879" y="12158"/>
                </a:lnTo>
                <a:cubicBezTo>
                  <a:pt x="1879" y="9308"/>
                  <a:pt x="6602" y="6998"/>
                  <a:pt x="12427" y="6998"/>
                </a:cubicBezTo>
                <a:lnTo>
                  <a:pt x="17825" y="6998"/>
                </a:lnTo>
                <a:lnTo>
                  <a:pt x="17825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15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010072" cy="4477898"/>
          </a:xfrm>
        </p:spPr>
        <p:txBody>
          <a:bodyPr>
            <a:normAutofit/>
          </a:bodyPr>
          <a:lstStyle/>
          <a:p>
            <a:r>
              <a:rPr lang="tr-TR" dirty="0" smtClean="0"/>
              <a:t>Yüksek </a:t>
            </a:r>
            <a:r>
              <a:rPr lang="tr-TR" dirty="0" err="1" smtClean="0"/>
              <a:t>metabolik</a:t>
            </a:r>
            <a:r>
              <a:rPr lang="tr-TR" dirty="0" smtClean="0"/>
              <a:t> hız=yakıt ihtiyacı fazla</a:t>
            </a:r>
            <a:endParaRPr lang="en-US" dirty="0"/>
          </a:p>
          <a:p>
            <a:r>
              <a:rPr lang="tr-TR" dirty="0" smtClean="0"/>
              <a:t>Sindirim sistemi hafif ve fonksiyonel olmalı</a:t>
            </a:r>
            <a:endParaRPr lang="tr-TR" dirty="0"/>
          </a:p>
          <a:p>
            <a:r>
              <a:rPr lang="tr-TR" b="1" dirty="0" smtClean="0"/>
              <a:t>Kuşlar için: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Düşük vücut ağırlığının devam ettirilmesi önemli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Çok az yağ </a:t>
            </a:r>
            <a:r>
              <a:rPr lang="tr-TR" dirty="0" err="1" smtClean="0"/>
              <a:t>stoğu</a:t>
            </a:r>
            <a:r>
              <a:rPr lang="tr-TR" dirty="0" smtClean="0"/>
              <a:t> lokalizasyonu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Besin alımı ve sindirimi çabuk ve etkili olmalı</a:t>
            </a: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670087" y="264606"/>
            <a:ext cx="285182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smtClean="0">
                <a:latin typeface="Arial Narrow" panose="020B0606020202030204" pitchFamily="34" charset="0"/>
              </a:rPr>
              <a:t>GİRİŞ</a:t>
            </a:r>
            <a:endParaRPr lang="tr-TR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13" y="2383276"/>
            <a:ext cx="3607975" cy="270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8511" y="1590472"/>
            <a:ext cx="4978896" cy="456510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Duoden</a:t>
            </a:r>
            <a:r>
              <a:rPr lang="tr-TR" sz="2000" dirty="0" smtClean="0"/>
              <a:t>al kıvrımda pankreas bulunur </a:t>
            </a:r>
          </a:p>
          <a:p>
            <a:r>
              <a:rPr lang="tr-TR" sz="2000" dirty="0" smtClean="0"/>
              <a:t>Karbonhidrat, protein ve yağların sindirimi </a:t>
            </a:r>
            <a:r>
              <a:rPr lang="tr-TR" sz="2000" dirty="0" err="1" smtClean="0"/>
              <a:t>instestinal</a:t>
            </a:r>
            <a:r>
              <a:rPr lang="tr-TR" sz="2000" dirty="0" smtClean="0"/>
              <a:t> ve pankreas sıvıları ile safra yardımı ile burada gerçekleşir </a:t>
            </a:r>
          </a:p>
          <a:p>
            <a:r>
              <a:rPr lang="tr-TR" sz="2000" dirty="0" err="1" smtClean="0"/>
              <a:t>Jejunum</a:t>
            </a:r>
            <a:r>
              <a:rPr lang="tr-TR" sz="2000" dirty="0" smtClean="0"/>
              <a:t> ve </a:t>
            </a:r>
            <a:r>
              <a:rPr lang="tr-TR" sz="2000" dirty="0" err="1" smtClean="0"/>
              <a:t>ileumun</a:t>
            </a:r>
            <a:r>
              <a:rPr lang="tr-TR" sz="2000" dirty="0" smtClean="0"/>
              <a:t> toplam uzunluğu yaklaşık</a:t>
            </a:r>
            <a:r>
              <a:rPr lang="en-US" sz="2000" dirty="0" smtClean="0"/>
              <a:t> </a:t>
            </a:r>
            <a:r>
              <a:rPr lang="en-US" sz="2000" dirty="0"/>
              <a:t>120 </a:t>
            </a:r>
            <a:r>
              <a:rPr lang="en-US" sz="2000" dirty="0" smtClean="0"/>
              <a:t>cm</a:t>
            </a:r>
            <a:r>
              <a:rPr lang="tr-TR" sz="2000" dirty="0" smtClean="0"/>
              <a:t>’</a:t>
            </a:r>
            <a:r>
              <a:rPr lang="tr-TR" sz="2000" dirty="0" err="1" smtClean="0"/>
              <a:t>dir</a:t>
            </a:r>
            <a:r>
              <a:rPr lang="tr-TR" sz="2000" dirty="0" smtClean="0"/>
              <a:t>.</a:t>
            </a:r>
          </a:p>
          <a:p>
            <a:r>
              <a:rPr lang="tr-TR" sz="2000" dirty="0" smtClean="0"/>
              <a:t>Safra ve </a:t>
            </a:r>
            <a:r>
              <a:rPr lang="tr-TR" sz="2000" dirty="0" err="1" smtClean="0"/>
              <a:t>pankreatik</a:t>
            </a:r>
            <a:r>
              <a:rPr lang="tr-TR" sz="2000" dirty="0" smtClean="0"/>
              <a:t> kanalların </a:t>
            </a:r>
            <a:r>
              <a:rPr lang="tr-TR" sz="2000" dirty="0" err="1" smtClean="0"/>
              <a:t>duodenuma</a:t>
            </a:r>
            <a:r>
              <a:rPr lang="tr-TR" sz="2000" dirty="0" smtClean="0"/>
              <a:t> açılma noktasından başlar, </a:t>
            </a:r>
            <a:r>
              <a:rPr lang="tr-TR" sz="2000" dirty="0" err="1" smtClean="0"/>
              <a:t>ileo</a:t>
            </a:r>
            <a:r>
              <a:rPr lang="tr-TR" sz="2000" dirty="0" smtClean="0"/>
              <a:t>-</a:t>
            </a:r>
            <a:r>
              <a:rPr lang="tr-TR" sz="2000" dirty="0" err="1" smtClean="0"/>
              <a:t>sekal</a:t>
            </a:r>
            <a:r>
              <a:rPr lang="tr-TR" sz="2000" dirty="0" smtClean="0"/>
              <a:t>-kolik birleşme noktasına kadar devam eder</a:t>
            </a:r>
            <a:endParaRPr lang="en-US" sz="2000" dirty="0"/>
          </a:p>
          <a:p>
            <a:endParaRPr lang="tr-T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44" y="1690688"/>
            <a:ext cx="4273381" cy="347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32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5242" y="1506761"/>
            <a:ext cx="4978896" cy="4565104"/>
          </a:xfrm>
        </p:spPr>
        <p:txBody>
          <a:bodyPr>
            <a:normAutofit/>
          </a:bodyPr>
          <a:lstStyle/>
          <a:p>
            <a:r>
              <a:rPr lang="tr-TR" dirty="0" err="1" smtClean="0"/>
              <a:t>Yolk</a:t>
            </a:r>
            <a:r>
              <a:rPr lang="tr-TR" dirty="0" smtClean="0"/>
              <a:t> kesesi </a:t>
            </a:r>
            <a:r>
              <a:rPr lang="en-US" dirty="0" smtClean="0"/>
              <a:t>(Meckel</a:t>
            </a:r>
            <a:r>
              <a:rPr lang="tr-TR" dirty="0" smtClean="0"/>
              <a:t> </a:t>
            </a:r>
            <a:r>
              <a:rPr lang="en-US" dirty="0" err="1" smtClean="0"/>
              <a:t>diverti</a:t>
            </a:r>
            <a:r>
              <a:rPr lang="tr-TR" dirty="0" smtClean="0"/>
              <a:t>külü</a:t>
            </a:r>
            <a:r>
              <a:rPr lang="en-US" dirty="0" smtClean="0"/>
              <a:t>)</a:t>
            </a:r>
            <a:r>
              <a:rPr lang="tr-TR" dirty="0" smtClean="0"/>
              <a:t> </a:t>
            </a:r>
            <a:r>
              <a:rPr lang="tr-TR" dirty="0" err="1" smtClean="0"/>
              <a:t>jejunum</a:t>
            </a:r>
            <a:r>
              <a:rPr lang="tr-TR" dirty="0" smtClean="0"/>
              <a:t> ve </a:t>
            </a:r>
            <a:r>
              <a:rPr lang="tr-TR" dirty="0" err="1" smtClean="0"/>
              <a:t>ileumun</a:t>
            </a:r>
            <a:r>
              <a:rPr lang="tr-TR" dirty="0" smtClean="0"/>
              <a:t> ayrım noktasında bulunur.</a:t>
            </a:r>
            <a:endParaRPr lang="tr-TR" dirty="0"/>
          </a:p>
          <a:p>
            <a:r>
              <a:rPr lang="tr-TR" dirty="0" smtClean="0"/>
              <a:t>Burası </a:t>
            </a:r>
            <a:r>
              <a:rPr lang="tr-TR" dirty="0" err="1" smtClean="0"/>
              <a:t>embriyonel</a:t>
            </a:r>
            <a:r>
              <a:rPr lang="tr-TR" dirty="0" smtClean="0"/>
              <a:t> gelişim sırasında </a:t>
            </a:r>
            <a:r>
              <a:rPr lang="tr-TR" dirty="0" err="1" smtClean="0"/>
              <a:t>yolk</a:t>
            </a:r>
            <a:r>
              <a:rPr lang="tr-TR" dirty="0" smtClean="0"/>
              <a:t> kesesinin tutunma noktasıdır.</a:t>
            </a:r>
            <a:endParaRPr lang="en-US" dirty="0"/>
          </a:p>
          <a:p>
            <a:endParaRPr lang="tr-T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420888"/>
            <a:ext cx="22987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43729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7072" y="1508288"/>
            <a:ext cx="7604877" cy="50150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000" b="1" dirty="0" err="1" smtClean="0"/>
              <a:t>İntestinal</a:t>
            </a:r>
            <a:r>
              <a:rPr lang="tr-TR" sz="2000" b="1" dirty="0" smtClean="0"/>
              <a:t> sıvıda bulunan enzimler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r>
              <a:rPr lang="tr-TR" sz="2000" dirty="0" smtClean="0"/>
              <a:t>Amilaz</a:t>
            </a:r>
            <a:r>
              <a:rPr lang="en-US" sz="2000" dirty="0" smtClean="0"/>
              <a:t>, </a:t>
            </a:r>
            <a:r>
              <a:rPr lang="tr-TR" sz="2000" dirty="0" smtClean="0"/>
              <a:t>karbonhidrat sindirimi</a:t>
            </a:r>
            <a:r>
              <a:rPr lang="en-US" sz="2000" dirty="0" smtClean="0"/>
              <a:t>.</a:t>
            </a:r>
            <a:endParaRPr lang="pt-BR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Inverta</a:t>
            </a:r>
            <a:r>
              <a:rPr lang="tr-TR" sz="2000" dirty="0" smtClean="0"/>
              <a:t>z</a:t>
            </a:r>
            <a:r>
              <a:rPr lang="en-US" sz="2000" dirty="0" smtClean="0"/>
              <a:t>, </a:t>
            </a:r>
            <a:r>
              <a:rPr lang="tr-TR" sz="2000" dirty="0"/>
              <a:t>karbonhidrat sindirimi</a:t>
            </a:r>
            <a:r>
              <a:rPr lang="en-US" sz="2000" dirty="0" smtClean="0"/>
              <a:t>.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 smtClean="0"/>
              <a:t>Tr</a:t>
            </a:r>
            <a:r>
              <a:rPr lang="tr-TR" sz="2000" dirty="0" smtClean="0"/>
              <a:t>ip</a:t>
            </a:r>
            <a:r>
              <a:rPr lang="en-US" sz="2000" dirty="0" smtClean="0"/>
              <a:t>sin</a:t>
            </a:r>
            <a:r>
              <a:rPr lang="en-US" sz="2000" dirty="0"/>
              <a:t>, </a:t>
            </a:r>
            <a:r>
              <a:rPr lang="en-US" sz="2000" dirty="0" smtClean="0"/>
              <a:t>protein</a:t>
            </a:r>
            <a:r>
              <a:rPr lang="tr-TR" sz="2000" dirty="0" smtClean="0"/>
              <a:t> </a:t>
            </a:r>
            <a:r>
              <a:rPr lang="en-US" sz="2000" dirty="0" smtClean="0"/>
              <a:t>s</a:t>
            </a:r>
            <a:r>
              <a:rPr lang="tr-TR" sz="2000" dirty="0" smtClean="0"/>
              <a:t>indirimi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tr-TR" sz="2000" dirty="0" err="1" smtClean="0"/>
              <a:t>Panreatik</a:t>
            </a:r>
            <a:r>
              <a:rPr lang="tr-TR" sz="2000" dirty="0" smtClean="0"/>
              <a:t> sıvı da </a:t>
            </a:r>
            <a:r>
              <a:rPr lang="tr-TR" sz="2000" dirty="0" err="1" smtClean="0"/>
              <a:t>k.h</a:t>
            </a:r>
            <a:r>
              <a:rPr lang="tr-TR" sz="2000" dirty="0" smtClean="0"/>
              <a:t>, protein, yağ sindiriminde rol oynayan çok sayıda enzim içerir.</a:t>
            </a:r>
            <a:endParaRPr lang="en-US" sz="2000" dirty="0"/>
          </a:p>
          <a:p>
            <a:r>
              <a:rPr lang="tr-TR" sz="2000" dirty="0" smtClean="0"/>
              <a:t>Karaciğerde üretilen safra yağların </a:t>
            </a:r>
            <a:r>
              <a:rPr lang="tr-TR" sz="2000" dirty="0" err="1" smtClean="0"/>
              <a:t>emülsifikasyonundan</a:t>
            </a:r>
            <a:r>
              <a:rPr lang="tr-TR" sz="2000" dirty="0" smtClean="0"/>
              <a:t> sorumludur. </a:t>
            </a:r>
          </a:p>
          <a:p>
            <a:r>
              <a:rPr lang="tr-TR" sz="2000" dirty="0" smtClean="0"/>
              <a:t>Sindirim sonrası emilim </a:t>
            </a:r>
            <a:r>
              <a:rPr lang="tr-TR" sz="2000" dirty="0" err="1" smtClean="0"/>
              <a:t>villuslarda</a:t>
            </a:r>
            <a:r>
              <a:rPr lang="tr-TR" sz="2000" dirty="0" smtClean="0"/>
              <a:t> gerçekleşir.</a:t>
            </a:r>
            <a:endParaRPr lang="en-US" sz="2000" dirty="0"/>
          </a:p>
          <a:p>
            <a:r>
              <a:rPr lang="tr-TR" sz="2000" dirty="0" smtClean="0"/>
              <a:t>Emilen besin parçaları portal </a:t>
            </a:r>
            <a:r>
              <a:rPr lang="tr-TR" sz="2000" dirty="0" err="1" smtClean="0"/>
              <a:t>ven</a:t>
            </a:r>
            <a:r>
              <a:rPr lang="tr-TR" sz="2000" dirty="0" smtClean="0"/>
              <a:t> aracılığı ile karaciğere ulaşır.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540257"/>
            <a:ext cx="3623148" cy="2402305"/>
          </a:xfrm>
          <a:prstGeom prst="rect">
            <a:avLst/>
          </a:prstGeom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308069" y="307976"/>
            <a:ext cx="4638675" cy="9588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tr-TR" u="sng" dirty="0" smtClean="0"/>
              <a:t>İnce bağırsaklar</a:t>
            </a:r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175865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0888" r="1157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u="sng" dirty="0" smtClean="0"/>
              <a:t>Kalın bağırsaklar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5321" y="2245360"/>
            <a:ext cx="6233159" cy="4612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000" b="1" dirty="0" smtClean="0"/>
              <a:t>Tanım</a:t>
            </a:r>
            <a:endParaRPr lang="en-US" sz="2000" b="1" dirty="0"/>
          </a:p>
          <a:p>
            <a:r>
              <a:rPr lang="tr-TR" sz="2000" dirty="0" smtClean="0"/>
              <a:t>İnce bağırsaklardan çok daha kısadır.</a:t>
            </a:r>
            <a:endParaRPr lang="en-US" sz="2000" dirty="0"/>
          </a:p>
          <a:p>
            <a:r>
              <a:rPr lang="tr-TR" sz="2000" dirty="0" smtClean="0"/>
              <a:t>Yaklaşık uzunluğu</a:t>
            </a:r>
            <a:r>
              <a:rPr lang="en-US" sz="2000" dirty="0" smtClean="0"/>
              <a:t> </a:t>
            </a:r>
            <a:r>
              <a:rPr lang="en-US" sz="2000" dirty="0"/>
              <a:t>10 </a:t>
            </a:r>
            <a:r>
              <a:rPr lang="en-US" sz="2000" dirty="0" smtClean="0"/>
              <a:t>cm</a:t>
            </a:r>
            <a:r>
              <a:rPr lang="tr-TR" sz="2000" dirty="0" smtClean="0"/>
              <a:t> kadardır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tr-TR" sz="2000" dirty="0" smtClean="0"/>
              <a:t>Çapı, ince bağırsakların yaklaşık iki katı kadardır.</a:t>
            </a:r>
            <a:endParaRPr lang="en-US" sz="2000" dirty="0"/>
          </a:p>
          <a:p>
            <a:r>
              <a:rPr lang="tr-TR" sz="2000" dirty="0" smtClean="0"/>
              <a:t>İnce bağırsaklar ve </a:t>
            </a:r>
            <a:r>
              <a:rPr lang="tr-TR" sz="2000" dirty="0" err="1" smtClean="0"/>
              <a:t>kloaka</a:t>
            </a:r>
            <a:r>
              <a:rPr lang="tr-TR" sz="2000" dirty="0" smtClean="0"/>
              <a:t> arasında yer alır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/>
          </a:p>
          <a:p>
            <a:pPr>
              <a:buNone/>
            </a:pPr>
            <a:r>
              <a:rPr lang="tr-TR" sz="2000" b="1" dirty="0" smtClean="0"/>
              <a:t>Görevleri</a:t>
            </a:r>
            <a:endParaRPr lang="en-US" sz="2000" b="1" dirty="0"/>
          </a:p>
          <a:p>
            <a:r>
              <a:rPr lang="tr-TR" sz="2000" dirty="0" smtClean="0"/>
              <a:t>Su emilimi ile su dengesinin sağlanması</a:t>
            </a:r>
            <a:r>
              <a:rPr lang="en-US" sz="2000" dirty="0" smtClean="0"/>
              <a:t>.</a:t>
            </a:r>
            <a:endParaRPr lang="tr-TR" sz="2000" dirty="0"/>
          </a:p>
          <a:p>
            <a:r>
              <a:rPr lang="tr-TR" sz="2000" dirty="0" smtClean="0"/>
              <a:t>Rektum, </a:t>
            </a:r>
            <a:r>
              <a:rPr lang="tr-TR" sz="2000" dirty="0" err="1" smtClean="0"/>
              <a:t>sekum</a:t>
            </a:r>
            <a:r>
              <a:rPr lang="tr-TR" sz="2000" dirty="0" smtClean="0"/>
              <a:t> ve </a:t>
            </a:r>
            <a:r>
              <a:rPr lang="tr-TR" sz="2000" dirty="0" err="1" smtClean="0"/>
              <a:t>coprodeum’dan</a:t>
            </a:r>
            <a:r>
              <a:rPr lang="tr-TR" sz="2000" dirty="0" smtClean="0"/>
              <a:t> klor</a:t>
            </a:r>
            <a:r>
              <a:rPr lang="en-US" sz="2000" dirty="0" smtClean="0"/>
              <a:t> </a:t>
            </a:r>
            <a:r>
              <a:rPr lang="en-US" sz="2000" dirty="0"/>
              <a:t>(Cl−) </a:t>
            </a:r>
            <a:r>
              <a:rPr lang="tr-TR" sz="2000" dirty="0" smtClean="0"/>
              <a:t>iyonu </a:t>
            </a:r>
            <a:r>
              <a:rPr lang="tr-TR" sz="2000" dirty="0" err="1" smtClean="0"/>
              <a:t>sekresyonu</a:t>
            </a:r>
            <a:r>
              <a:rPr lang="tr-TR" sz="2000" dirty="0" smtClean="0"/>
              <a:t>.</a:t>
            </a:r>
            <a:endParaRPr lang="tr-TR" sz="2000" dirty="0"/>
          </a:p>
          <a:p>
            <a:r>
              <a:rPr lang="tr-TR" sz="2000" dirty="0" smtClean="0"/>
              <a:t>Sindirilemeyen besin maddelerinin kurutulup, artık ürünlerin oluşturulması. </a:t>
            </a:r>
            <a:endParaRPr lang="tr-TR" sz="2000" dirty="0"/>
          </a:p>
          <a:p>
            <a:endParaRPr lang="en-US" sz="1400" dirty="0"/>
          </a:p>
          <a:p>
            <a:pPr marL="0" indent="0">
              <a:buNone/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800173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70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0E80C951-1DDB-4513-9140-1AB8CCA0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8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47169336-0B1B-455C-BBA9-BD01E325F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2" b="4058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eaLnBrk="1" hangingPunct="1"/>
            <a:r>
              <a:rPr lang="tr-TR" sz="4000" b="1" u="sng" dirty="0" err="1" smtClean="0">
                <a:ea typeface="ＭＳ Ｐゴシック" pitchFamily="34" charset="-128"/>
              </a:rPr>
              <a:t>Sekum</a:t>
            </a:r>
            <a:endParaRPr lang="en-US" sz="4000" b="1" u="sng" dirty="0">
              <a:ea typeface="ＭＳ Ｐゴシック" pitchFamily="34" charset="-128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095" y="1840062"/>
            <a:ext cx="7008035" cy="4826000"/>
          </a:xfrm>
        </p:spPr>
        <p:txBody>
          <a:bodyPr>
            <a:normAutofit/>
          </a:bodyPr>
          <a:lstStyle/>
          <a:p>
            <a:r>
              <a:rPr lang="tr-TR" sz="2000" dirty="0" err="1" smtClean="0"/>
              <a:t>Papağansılar</a:t>
            </a:r>
            <a:r>
              <a:rPr lang="tr-TR" sz="2000" dirty="0" smtClean="0"/>
              <a:t>, sinek kuşları, ağaçkakanlarda bulunmaz</a:t>
            </a:r>
          </a:p>
          <a:p>
            <a:r>
              <a:rPr lang="tr-TR" sz="2000" dirty="0" smtClean="0"/>
              <a:t>Güvercinlerde </a:t>
            </a:r>
            <a:r>
              <a:rPr lang="tr-TR" sz="2000" dirty="0" err="1" smtClean="0"/>
              <a:t>rudimenter</a:t>
            </a:r>
            <a:endParaRPr lang="tr-TR" sz="2000" dirty="0"/>
          </a:p>
          <a:p>
            <a:r>
              <a:rPr lang="tr-TR" sz="2000" dirty="0" smtClean="0"/>
              <a:t>Diğer türlerde:</a:t>
            </a:r>
          </a:p>
          <a:p>
            <a:r>
              <a:rPr lang="tr-TR" sz="2000" dirty="0" smtClean="0"/>
              <a:t>çift olanlar </a:t>
            </a:r>
            <a:r>
              <a:rPr lang="tr-TR" sz="2000" dirty="0"/>
              <a:t>-</a:t>
            </a:r>
            <a:r>
              <a:rPr lang="en-US" sz="2000" dirty="0" err="1" smtClean="0"/>
              <a:t>herbivor</a:t>
            </a:r>
            <a:r>
              <a:rPr lang="tr-TR" sz="2000" dirty="0" err="1" smtClean="0"/>
              <a:t>lar</a:t>
            </a:r>
            <a:r>
              <a:rPr lang="en-US" sz="2000" dirty="0" smtClean="0"/>
              <a:t>, </a:t>
            </a:r>
            <a:r>
              <a:rPr lang="tr-TR" sz="2000" dirty="0" smtClean="0"/>
              <a:t>tohumla beslenenlerde ve baykuşta</a:t>
            </a:r>
            <a:r>
              <a:rPr lang="en-US" sz="2000" dirty="0" smtClean="0"/>
              <a:t>,</a:t>
            </a:r>
            <a:r>
              <a:rPr lang="tr-TR" sz="2000" dirty="0" smtClean="0"/>
              <a:t> </a:t>
            </a:r>
          </a:p>
          <a:p>
            <a:r>
              <a:rPr lang="tr-TR" sz="2000" dirty="0" smtClean="0"/>
              <a:t>Tek olanlar</a:t>
            </a:r>
            <a:r>
              <a:rPr lang="en-US" sz="2000" dirty="0" smtClean="0"/>
              <a:t> </a:t>
            </a:r>
            <a:r>
              <a:rPr lang="tr-TR" sz="2000" dirty="0" smtClean="0"/>
              <a:t>– </a:t>
            </a:r>
            <a:r>
              <a:rPr lang="tr-TR" sz="2000" dirty="0" err="1" smtClean="0"/>
              <a:t>balıkçıgiller</a:t>
            </a:r>
            <a:endParaRPr lang="tr-TR" sz="2000" dirty="0" smtClean="0"/>
          </a:p>
          <a:p>
            <a:r>
              <a:rPr lang="tr-TR" sz="2000" dirty="0" smtClean="0"/>
              <a:t>İkili çift olanlar – katip kuşu</a:t>
            </a:r>
            <a:endParaRPr lang="tr-TR" sz="2000" dirty="0"/>
          </a:p>
          <a:p>
            <a:r>
              <a:rPr lang="tr-TR" sz="2000" dirty="0" err="1" smtClean="0"/>
              <a:t>Sekum</a:t>
            </a:r>
            <a:r>
              <a:rPr lang="tr-TR" sz="2000" dirty="0" smtClean="0"/>
              <a:t> günde iki-üç kere içeriğini boşaltır –</a:t>
            </a:r>
            <a:r>
              <a:rPr lang="tr-TR" sz="2000" dirty="0" err="1" smtClean="0"/>
              <a:t>sekal</a:t>
            </a:r>
            <a:r>
              <a:rPr lang="tr-TR" sz="2000" dirty="0" smtClean="0"/>
              <a:t> dışkı (yapışkan, köpüklü, kötü kokulu ve açık renk)</a:t>
            </a:r>
            <a:endParaRPr lang="tr-TR" sz="2000" dirty="0"/>
          </a:p>
          <a:p>
            <a:r>
              <a:rPr lang="tr-TR" sz="2000" b="1" dirty="0" err="1" smtClean="0"/>
              <a:t>Sekal</a:t>
            </a:r>
            <a:r>
              <a:rPr lang="tr-TR" sz="2000" b="1" dirty="0" smtClean="0"/>
              <a:t> dışkının görünümü ve sıklığı sindirim sisteminin normal çalışıp çalışmadığını göstermesi açısından önemlidir.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034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428749"/>
            <a:ext cx="5126736" cy="3845052"/>
          </a:xfrm>
          <a:prstGeom prst="rect">
            <a:avLst/>
          </a:prstGeom>
        </p:spPr>
      </p:pic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3150" y="1277648"/>
            <a:ext cx="5234795" cy="414725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tr-TR" sz="2000" b="1" dirty="0" smtClean="0"/>
              <a:t>İşlevi:</a:t>
            </a:r>
            <a:endParaRPr lang="en-US" sz="2000" b="1" dirty="0"/>
          </a:p>
          <a:p>
            <a:pPr marL="457200"/>
            <a:r>
              <a:rPr lang="tr-TR" sz="2000" dirty="0" smtClean="0"/>
              <a:t>Bakterilerin yardımı ile </a:t>
            </a:r>
            <a:r>
              <a:rPr lang="tr-TR" sz="2000" dirty="0" err="1" smtClean="0"/>
              <a:t>k.h</a:t>
            </a:r>
            <a:r>
              <a:rPr lang="tr-TR" sz="2000" dirty="0" smtClean="0"/>
              <a:t>, protein ve liflerin sindirimi </a:t>
            </a:r>
          </a:p>
          <a:p>
            <a:pPr marL="457200"/>
            <a:r>
              <a:rPr lang="tr-TR" sz="2000" u="sng" dirty="0" smtClean="0"/>
              <a:t>Su geri emilimi</a:t>
            </a:r>
            <a:endParaRPr lang="en-US" sz="2000" dirty="0"/>
          </a:p>
          <a:p>
            <a:pPr marL="457200"/>
            <a:r>
              <a:rPr lang="tr-TR" sz="2000" u="sng" dirty="0" smtClean="0"/>
              <a:t>Kaba maddelerin sindirimi</a:t>
            </a:r>
          </a:p>
          <a:p>
            <a:pPr marL="457200"/>
            <a:r>
              <a:rPr lang="tr-TR" sz="2000" dirty="0" smtClean="0"/>
              <a:t>B vitaminlerinin üretimi </a:t>
            </a:r>
            <a:r>
              <a:rPr lang="en-US" sz="2000" dirty="0" smtClean="0"/>
              <a:t>(Thiamine</a:t>
            </a:r>
            <a:r>
              <a:rPr lang="en-US" sz="2000" dirty="0"/>
              <a:t>, riboflavin, niacin, pantothenic acid, pyridoxine, biotin, folic acid and vitamin B12) </a:t>
            </a:r>
            <a:endParaRPr lang="tr-TR" sz="2000" dirty="0" smtClean="0"/>
          </a:p>
          <a:p>
            <a:pPr marL="457200"/>
            <a:r>
              <a:rPr lang="tr-TR" sz="2000" dirty="0" smtClean="0"/>
              <a:t>Bağışıklık organı</a:t>
            </a:r>
            <a:endParaRPr lang="en-US" sz="2000" dirty="0"/>
          </a:p>
          <a:p>
            <a:r>
              <a:rPr lang="tr-TR" sz="2000" dirty="0" smtClean="0"/>
              <a:t>Sindirim sisteminin sonunda olduğu için besin maddelerinin emilimi minimal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70678" y="22370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b="1" u="sng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Sekum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1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431224"/>
            <a:ext cx="5126736" cy="3840103"/>
          </a:xfrm>
          <a:prstGeom prst="rect">
            <a:avLst/>
          </a:prstGeom>
        </p:spPr>
      </p:pic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sz="2000" dirty="0" smtClean="0"/>
              <a:t>Bazen «rektum» olarak da </a:t>
            </a:r>
            <a:r>
              <a:rPr lang="tr-TR" sz="2000" dirty="0" err="1" smtClean="0"/>
              <a:t>adlandırılı</a:t>
            </a:r>
            <a:endParaRPr lang="tr-TR" sz="2000" dirty="0" smtClean="0"/>
          </a:p>
          <a:p>
            <a:r>
              <a:rPr lang="tr-TR" sz="2000" dirty="0" smtClean="0"/>
              <a:t>Oldukça kısa bir bölümdür</a:t>
            </a:r>
          </a:p>
          <a:p>
            <a:r>
              <a:rPr lang="tr-TR" sz="2000" dirty="0" err="1" smtClean="0"/>
              <a:t>Kolakanın</a:t>
            </a:r>
            <a:r>
              <a:rPr lang="tr-TR" sz="2000" dirty="0" smtClean="0"/>
              <a:t> </a:t>
            </a:r>
            <a:r>
              <a:rPr lang="tr-TR" sz="2000" dirty="0" err="1" smtClean="0"/>
              <a:t>corpodeal</a:t>
            </a:r>
            <a:r>
              <a:rPr lang="tr-TR" sz="2000" dirty="0" smtClean="0"/>
              <a:t> kısmı ile </a:t>
            </a:r>
            <a:r>
              <a:rPr lang="tr-TR" sz="2000" dirty="0" err="1" smtClean="0"/>
              <a:t>kloakaya</a:t>
            </a:r>
            <a:r>
              <a:rPr lang="tr-TR" sz="2000" dirty="0" smtClean="0"/>
              <a:t> ve </a:t>
            </a:r>
            <a:r>
              <a:rPr lang="tr-TR" sz="2000" dirty="0" err="1" smtClean="0"/>
              <a:t>ileum’a</a:t>
            </a:r>
            <a:r>
              <a:rPr lang="tr-TR" sz="2000" dirty="0" smtClean="0"/>
              <a:t> bağlanır. </a:t>
            </a:r>
            <a:endParaRPr lang="en-US" sz="2000" dirty="0"/>
          </a:p>
          <a:p>
            <a:r>
              <a:rPr lang="tr-TR" sz="2000" dirty="0" smtClean="0"/>
              <a:t>Memelilerde; kolonda </a:t>
            </a:r>
            <a:r>
              <a:rPr lang="tr-TR" sz="2000" dirty="0" err="1" smtClean="0"/>
              <a:t>villuslar</a:t>
            </a:r>
            <a:r>
              <a:rPr lang="tr-TR" sz="2000" dirty="0" smtClean="0"/>
              <a:t> yok ve çok sayıda </a:t>
            </a:r>
            <a:r>
              <a:rPr lang="tr-TR" sz="2000" dirty="0" err="1" smtClean="0"/>
              <a:t>goblet</a:t>
            </a:r>
            <a:r>
              <a:rPr lang="tr-TR" sz="2000" dirty="0" smtClean="0"/>
              <a:t> hücresi var</a:t>
            </a:r>
          </a:p>
          <a:p>
            <a:r>
              <a:rPr lang="tr-TR" sz="2000" dirty="0" smtClean="0"/>
              <a:t>Kanatlılarda: Bu bölümde çok sayıda düz </a:t>
            </a:r>
            <a:r>
              <a:rPr lang="tr-TR" sz="2000" dirty="0" err="1" smtClean="0"/>
              <a:t>villus</a:t>
            </a:r>
            <a:r>
              <a:rPr lang="tr-TR" sz="2000" dirty="0" smtClean="0"/>
              <a:t> ve az sayıda </a:t>
            </a:r>
            <a:r>
              <a:rPr lang="tr-TR" sz="2000" dirty="0" err="1" smtClean="0"/>
              <a:t>goblet</a:t>
            </a:r>
            <a:r>
              <a:rPr lang="tr-TR" sz="2000" dirty="0" smtClean="0"/>
              <a:t> hücresi var </a:t>
            </a:r>
          </a:p>
          <a:p>
            <a:r>
              <a:rPr lang="tr-TR" sz="2000" dirty="0" err="1" smtClean="0"/>
              <a:t>Kriptler</a:t>
            </a:r>
            <a:r>
              <a:rPr lang="tr-TR" sz="2000" dirty="0" smtClean="0"/>
              <a:t> az ve memelilere kıyasla kısa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92598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b="1" u="sng" dirty="0">
                <a:latin typeface="Arial Narrow" panose="020B0606020202030204" pitchFamily="34" charset="0"/>
              </a:rPr>
              <a:t>K</a:t>
            </a:r>
            <a:r>
              <a:rPr lang="en-US" sz="4000" b="1" u="sng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olon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8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sz="2000" dirty="0" smtClean="0">
                <a:ea typeface="ＭＳ Ｐゴシック" pitchFamily="34" charset="-128"/>
              </a:rPr>
              <a:t>«</a:t>
            </a:r>
            <a:r>
              <a:rPr lang="tr-TR" sz="2000" dirty="0" err="1" smtClean="0">
                <a:ea typeface="ＭＳ Ｐゴシック" pitchFamily="34" charset="-128"/>
              </a:rPr>
              <a:t>Vestibül</a:t>
            </a:r>
            <a:r>
              <a:rPr lang="tr-TR" sz="2000" dirty="0" smtClean="0">
                <a:ea typeface="ＭＳ Ｐゴシック" pitchFamily="34" charset="-128"/>
              </a:rPr>
              <a:t>» olarak da bilinir.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endParaRPr lang="en-US" sz="2000" dirty="0">
              <a:ea typeface="ＭＳ Ｐゴシック" pitchFamily="34" charset="-128"/>
            </a:endParaRPr>
          </a:p>
          <a:p>
            <a:r>
              <a:rPr lang="tr-TR" sz="2000" b="1" dirty="0" smtClean="0">
                <a:ea typeface="ＭＳ Ｐゴシック" pitchFamily="34" charset="-128"/>
              </a:rPr>
              <a:t>İşlevi</a:t>
            </a:r>
            <a:r>
              <a:rPr lang="en-US" sz="2000" b="1" dirty="0" smtClean="0">
                <a:ea typeface="ＭＳ Ｐゴシック" pitchFamily="34" charset="-128"/>
              </a:rPr>
              <a:t>: </a:t>
            </a:r>
            <a:r>
              <a:rPr lang="tr-TR" sz="2000" dirty="0" smtClean="0">
                <a:ea typeface="ＭＳ Ｐゴシック" pitchFamily="34" charset="-128"/>
              </a:rPr>
              <a:t>dışkılama ve idrar çıkarımı</a:t>
            </a:r>
            <a:endParaRPr lang="tr-TR" sz="2000" dirty="0">
              <a:ea typeface="ＭＳ Ｐゴシック" pitchFamily="34" charset="-128"/>
            </a:endParaRPr>
          </a:p>
          <a:p>
            <a:r>
              <a:rPr lang="tr-TR" sz="2000" dirty="0" smtClean="0"/>
              <a:t>Kalın bağırsakların sonundaki geniş kısım </a:t>
            </a:r>
          </a:p>
          <a:p>
            <a:r>
              <a:rPr lang="tr-TR" sz="2000" dirty="0" smtClean="0"/>
              <a:t>Ortak kanalizasyon olarak da bilinir: Sindirim sitemi, üreme sistemi ve boşaltım sistemi birlikte açılır.</a:t>
            </a:r>
          </a:p>
          <a:p>
            <a:r>
              <a:rPr lang="tr-TR" sz="2000" dirty="0" err="1" smtClean="0"/>
              <a:t>Kloakanın</a:t>
            </a:r>
            <a:r>
              <a:rPr lang="tr-TR" sz="2000" dirty="0" smtClean="0"/>
              <a:t> dış deliğinin boyutu kuşların üreme dönemlerine göre değişmektedir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92598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u="sng" dirty="0" err="1" smtClean="0">
                <a:latin typeface="Arial Narrow" panose="020B0606020202030204" pitchFamily="34" charset="0"/>
                <a:ea typeface="ＭＳ Ｐゴシック" pitchFamily="34" charset="-128"/>
              </a:rPr>
              <a:t>Kloaka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4" descr="CIMG1491_edited">
            <a:extLst>
              <a:ext uri="{FF2B5EF4-FFF2-40B4-BE49-F238E27FC236}">
                <a16:creationId xmlns="" xmlns:a16="http://schemas.microsoft.com/office/drawing/2014/main" id="{A7F674BF-9571-4CB5-AD83-6C3B21AB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8" y="1615440"/>
            <a:ext cx="4694198" cy="35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746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=""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=""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1" y="1667551"/>
            <a:ext cx="5941068" cy="2584364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tr-TR" sz="3700" b="1" dirty="0" smtClean="0"/>
              <a:t>Aksesuar Sindirim Bezleri</a:t>
            </a:r>
            <a:endParaRPr lang="tr-TR" sz="37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r>
              <a:rPr lang="tr-TR" sz="2000" dirty="0" smtClean="0"/>
              <a:t>Sindirimde önemli role sahip üç adet sindirim bezi mevcuttur:</a:t>
            </a:r>
            <a:endParaRPr lang="tr-TR" sz="2000" dirty="0"/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tr-TR" sz="2000" dirty="0" smtClean="0"/>
              <a:t>Tükürük bezleri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Pan</a:t>
            </a:r>
            <a:r>
              <a:rPr lang="tr-TR" sz="2000" dirty="0" err="1" smtClean="0"/>
              <a:t>kreas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tr-TR" sz="2000" dirty="0" smtClean="0"/>
              <a:t>Karaciğer</a:t>
            </a: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79384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Tükürük bezleri</a:t>
            </a:r>
            <a:endParaRPr lang="tr-TR" b="1" dirty="0"/>
          </a:p>
        </p:txBody>
      </p:sp>
      <p:graphicFrame>
        <p:nvGraphicFramePr>
          <p:cNvPr id="5" name="İçerik Yer Tutucusu 2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84200"/>
          <a:ext cx="10886440" cy="544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84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0100" y="1590169"/>
            <a:ext cx="6641560" cy="4898180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Karnivor, </a:t>
            </a:r>
            <a:r>
              <a:rPr lang="tr-TR" dirty="0" err="1" smtClean="0"/>
              <a:t>herbivor</a:t>
            </a:r>
            <a:r>
              <a:rPr lang="tr-TR" dirty="0" smtClean="0"/>
              <a:t>, omnivor olabilirler</a:t>
            </a:r>
          </a:p>
          <a:p>
            <a:r>
              <a:rPr lang="tr-TR" dirty="0" smtClean="0"/>
              <a:t>Et </a:t>
            </a:r>
            <a:r>
              <a:rPr lang="en-US" dirty="0" smtClean="0"/>
              <a:t>(</a:t>
            </a:r>
            <a:r>
              <a:rPr lang="tr-TR" dirty="0" smtClean="0"/>
              <a:t>kurtçuk, kurt, fare vb.</a:t>
            </a:r>
            <a:r>
              <a:rPr lang="en-US" dirty="0" smtClean="0"/>
              <a:t>)</a:t>
            </a:r>
            <a:endParaRPr lang="tr-TR" dirty="0"/>
          </a:p>
          <a:p>
            <a:r>
              <a:rPr lang="tr-TR" dirty="0" smtClean="0"/>
              <a:t>V</a:t>
            </a:r>
            <a:r>
              <a:rPr lang="en-US" dirty="0" smtClean="0"/>
              <a:t>e</a:t>
            </a:r>
            <a:r>
              <a:rPr lang="tr-TR" dirty="0" err="1" smtClean="0"/>
              <a:t>jetasyo</a:t>
            </a:r>
            <a:r>
              <a:rPr lang="en-US" dirty="0" smtClean="0"/>
              <a:t>n (</a:t>
            </a:r>
            <a:r>
              <a:rPr lang="tr-TR" dirty="0" smtClean="0"/>
              <a:t>çimen, tohum, bitki </a:t>
            </a:r>
            <a:r>
              <a:rPr lang="tr-TR" dirty="0" err="1" smtClean="0"/>
              <a:t>vb</a:t>
            </a:r>
            <a:r>
              <a:rPr lang="en-US" dirty="0" smtClean="0"/>
              <a:t>).</a:t>
            </a:r>
            <a:endParaRPr lang="tr-TR" dirty="0"/>
          </a:p>
          <a:p>
            <a:r>
              <a:rPr lang="tr-TR" dirty="0" smtClean="0"/>
              <a:t>Sindirimin tamamlanmasında enzimler ve salgılar önemli</a:t>
            </a:r>
            <a:endParaRPr lang="tr-TR" dirty="0"/>
          </a:p>
          <a:p>
            <a:r>
              <a:rPr lang="tr-TR" dirty="0" smtClean="0"/>
              <a:t>Bu sistemin görevi emilemeyen kompleks molekülleri basit ve emilebilir hale getirmek.</a:t>
            </a:r>
          </a:p>
          <a:p>
            <a:r>
              <a:rPr lang="tr-TR" b="1" dirty="0" smtClean="0"/>
              <a:t>Kompleks moleküller:</a:t>
            </a:r>
            <a:endParaRPr lang="en-US" b="1" dirty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Karbonhidrat - glikoz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Protein</a:t>
            </a:r>
            <a:r>
              <a:rPr lang="tr-TR" dirty="0" smtClean="0"/>
              <a:t> – amino asitler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tr-TR" dirty="0" smtClean="0"/>
              <a:t>Yağlar – yağ asitleri</a:t>
            </a:r>
            <a:endParaRPr lang="en-US" dirty="0"/>
          </a:p>
          <a:p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4670087" y="264606"/>
            <a:ext cx="285182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smtClean="0">
                <a:latin typeface="Arial Narrow" panose="020B0606020202030204" pitchFamily="34" charset="0"/>
              </a:rPr>
              <a:t>GİRİŞ</a:t>
            </a:r>
            <a:endParaRPr lang="tr-TR" sz="3200" dirty="0">
              <a:latin typeface="Arial Narrow" panose="020B0606020202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11" y="1971038"/>
            <a:ext cx="2430157" cy="136088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11" y="3486150"/>
            <a:ext cx="2139871" cy="14239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874" y="3505200"/>
            <a:ext cx="2185458" cy="140493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211" y="5064362"/>
            <a:ext cx="2139871" cy="142398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368" y="4992924"/>
            <a:ext cx="1996469" cy="149542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575" y="1938239"/>
            <a:ext cx="1970757" cy="147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7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4" descr="CIMG147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7547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ea typeface="ＭＳ Ｐゴシック" pitchFamily="34" charset="-128"/>
              </a:rPr>
              <a:t>Pan</a:t>
            </a:r>
            <a:r>
              <a:rPr lang="tr-TR" b="1" u="sng" dirty="0" smtClean="0">
                <a:ea typeface="ＭＳ Ｐゴシック" pitchFamily="34" charset="-128"/>
              </a:rPr>
              <a:t>k</a:t>
            </a:r>
            <a:r>
              <a:rPr lang="en-US" b="1" u="sng" dirty="0" err="1" smtClean="0">
                <a:ea typeface="ＭＳ Ｐゴシック" pitchFamily="34" charset="-128"/>
              </a:rPr>
              <a:t>reas</a:t>
            </a:r>
            <a:endParaRPr lang="en-US" b="1" u="sng" dirty="0">
              <a:ea typeface="ＭＳ Ｐゴシック" pitchFamily="34" charset="-128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1" y="2575034"/>
            <a:ext cx="5501114" cy="4059446"/>
          </a:xfrm>
        </p:spPr>
        <p:txBody>
          <a:bodyPr>
            <a:normAutofit/>
          </a:bodyPr>
          <a:lstStyle/>
          <a:p>
            <a:r>
              <a:rPr lang="tr-TR" sz="2400" dirty="0" smtClean="0">
                <a:ea typeface="ＭＳ Ｐゴシック" pitchFamily="34" charset="-128"/>
              </a:rPr>
              <a:t>Pankreas sıvısını (</a:t>
            </a:r>
            <a:r>
              <a:rPr lang="tr-TR" sz="2400" dirty="0" err="1" smtClean="0">
                <a:ea typeface="ＭＳ Ｐゴシック" pitchFamily="34" charset="-128"/>
              </a:rPr>
              <a:t>pH</a:t>
            </a:r>
            <a:r>
              <a:rPr lang="tr-TR" sz="2400" dirty="0" smtClean="0">
                <a:ea typeface="ＭＳ Ｐゴシック" pitchFamily="34" charset="-128"/>
              </a:rPr>
              <a:t>=6.9) üretir.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err="1" smtClean="0">
                <a:ea typeface="ＭＳ Ｐゴシック" pitchFamily="34" charset="-128"/>
              </a:rPr>
              <a:t>Duodenum</a:t>
            </a:r>
            <a:r>
              <a:rPr lang="tr-TR" sz="2400" dirty="0" smtClean="0">
                <a:ea typeface="ＭＳ Ｐゴシック" pitchFamily="34" charset="-128"/>
              </a:rPr>
              <a:t> kıvrımının </a:t>
            </a:r>
            <a:r>
              <a:rPr lang="tr-TR" sz="2400" dirty="0" err="1" smtClean="0">
                <a:ea typeface="ＭＳ Ｐゴシック" pitchFamily="34" charset="-128"/>
              </a:rPr>
              <a:t>distaline</a:t>
            </a:r>
            <a:r>
              <a:rPr lang="tr-TR" sz="2400" dirty="0" smtClean="0">
                <a:ea typeface="ＭＳ Ｐゴシック" pitchFamily="34" charset="-128"/>
              </a:rPr>
              <a:t> pankreas kanalı açılır. </a:t>
            </a:r>
          </a:p>
          <a:p>
            <a:r>
              <a:rPr lang="tr-TR" sz="2400" b="1" dirty="0" smtClean="0">
                <a:ea typeface="ＭＳ Ｐゴシック" pitchFamily="34" charset="-128"/>
              </a:rPr>
              <a:t>Pankreas sıvısı 4 çeşit enzim içerir</a:t>
            </a:r>
            <a:r>
              <a:rPr lang="en-US" sz="2400" b="1" dirty="0" smtClean="0">
                <a:ea typeface="ＭＳ Ｐゴシック" pitchFamily="34" charset="-128"/>
              </a:rPr>
              <a:t>;</a:t>
            </a:r>
            <a:endParaRPr lang="en-US" sz="2400" b="1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Proteol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tr-TR" sz="2400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Lipol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err="1" smtClean="0">
                <a:ea typeface="ＭＳ Ｐゴシック" pitchFamily="34" charset="-128"/>
              </a:rPr>
              <a:t>Karbondihratı</a:t>
            </a:r>
            <a:r>
              <a:rPr lang="tr-TR" sz="2400" dirty="0" smtClean="0">
                <a:ea typeface="ＭＳ Ｐゴシック" pitchFamily="34" charset="-128"/>
              </a:rPr>
              <a:t> parçalayan enzimler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Nucleol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848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dirty="0" err="1" smtClean="0"/>
              <a:t>Proteolitik</a:t>
            </a:r>
            <a:r>
              <a:rPr lang="tr-TR" b="1" dirty="0" smtClean="0"/>
              <a:t> enzimler</a:t>
            </a:r>
            <a:endParaRPr lang="en-US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1891" y="2088271"/>
            <a:ext cx="3431292" cy="3988340"/>
          </a:xfrm>
        </p:spPr>
        <p:txBody>
          <a:bodyPr>
            <a:normAutofit/>
          </a:bodyPr>
          <a:lstStyle/>
          <a:p>
            <a:r>
              <a:rPr lang="tr-TR" sz="2100" dirty="0" smtClean="0"/>
              <a:t>5 çeşittir:</a:t>
            </a:r>
            <a:endParaRPr lang="en-US" sz="2100" dirty="0"/>
          </a:p>
          <a:p>
            <a:pPr lvl="1"/>
            <a:r>
              <a:rPr lang="tr-TR" sz="2100" dirty="0" err="1" smtClean="0"/>
              <a:t>Tripsinojen</a:t>
            </a:r>
            <a:endParaRPr lang="en-US" sz="2100" dirty="0"/>
          </a:p>
          <a:p>
            <a:pPr lvl="1"/>
            <a:r>
              <a:rPr lang="tr-TR" sz="2100" dirty="0" err="1" smtClean="0"/>
              <a:t>Kimotripsinojen</a:t>
            </a:r>
            <a:r>
              <a:rPr lang="en-US" sz="2100" dirty="0" smtClean="0"/>
              <a:t> </a:t>
            </a:r>
            <a:r>
              <a:rPr lang="en-US" sz="2100" dirty="0"/>
              <a:t>A</a:t>
            </a:r>
          </a:p>
          <a:p>
            <a:pPr lvl="1"/>
            <a:r>
              <a:rPr lang="tr-TR" sz="2100" dirty="0" err="1"/>
              <a:t>Kimotripsinojen</a:t>
            </a:r>
            <a:r>
              <a:rPr lang="en-US" sz="2100" dirty="0" smtClean="0"/>
              <a:t> </a:t>
            </a:r>
            <a:r>
              <a:rPr lang="en-US" sz="2100" dirty="0"/>
              <a:t>B</a:t>
            </a:r>
          </a:p>
          <a:p>
            <a:pPr lvl="1"/>
            <a:r>
              <a:rPr lang="en-US" sz="2100" dirty="0"/>
              <a:t>Pro</a:t>
            </a:r>
            <a:r>
              <a:rPr lang="tr-TR" sz="2100" dirty="0" err="1"/>
              <a:t>karboksi</a:t>
            </a:r>
            <a:r>
              <a:rPr lang="tr-TR" sz="2100" dirty="0"/>
              <a:t> </a:t>
            </a:r>
            <a:r>
              <a:rPr lang="tr-TR" sz="2100" dirty="0" err="1"/>
              <a:t>peptidaz</a:t>
            </a:r>
            <a:r>
              <a:rPr lang="tr-TR" sz="2100" dirty="0"/>
              <a:t> </a:t>
            </a:r>
            <a:r>
              <a:rPr lang="en-US" sz="2100" dirty="0" smtClean="0"/>
              <a:t>A</a:t>
            </a:r>
            <a:endParaRPr lang="en-US" sz="2100" dirty="0"/>
          </a:p>
          <a:p>
            <a:pPr lvl="1"/>
            <a:r>
              <a:rPr lang="en-US" sz="2100" dirty="0" smtClean="0"/>
              <a:t>Pro</a:t>
            </a:r>
            <a:r>
              <a:rPr lang="tr-TR" sz="2100" dirty="0" err="1" smtClean="0"/>
              <a:t>karboksi</a:t>
            </a:r>
            <a:r>
              <a:rPr lang="tr-TR" sz="2100" dirty="0" smtClean="0"/>
              <a:t> </a:t>
            </a:r>
            <a:r>
              <a:rPr lang="tr-TR" sz="2100" dirty="0" err="1" smtClean="0"/>
              <a:t>peptidaz</a:t>
            </a:r>
            <a:r>
              <a:rPr lang="tr-TR" sz="2100" dirty="0" smtClean="0"/>
              <a:t> </a:t>
            </a:r>
            <a:r>
              <a:rPr lang="en-US" sz="2100" dirty="0" smtClean="0"/>
              <a:t>B</a:t>
            </a:r>
            <a:endParaRPr lang="en-US" sz="2100" dirty="0"/>
          </a:p>
          <a:p>
            <a:endParaRPr lang="tr-TR" dirty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4598317" y="2088271"/>
            <a:ext cx="34516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smtClean="0">
                <a:latin typeface="Arial Narrow" panose="020B0606020202030204" pitchFamily="34" charset="0"/>
              </a:rPr>
              <a:t>3 çeşittir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err="1" smtClean="0">
                <a:latin typeface="Arial Narrow" panose="020B0606020202030204" pitchFamily="34" charset="0"/>
              </a:rPr>
              <a:t>Fosofolipaz</a:t>
            </a:r>
            <a:r>
              <a:rPr lang="tr-TR" dirty="0" smtClean="0">
                <a:latin typeface="Arial Narrow" panose="020B0606020202030204" pitchFamily="34" charset="0"/>
              </a:rPr>
              <a:t>: </a:t>
            </a:r>
            <a:r>
              <a:rPr lang="tr-TR" dirty="0" err="1" smtClean="0">
                <a:latin typeface="Arial Narrow" panose="020B0606020202030204" pitchFamily="34" charset="0"/>
              </a:rPr>
              <a:t>lipidleri</a:t>
            </a:r>
            <a:r>
              <a:rPr lang="tr-TR" dirty="0" smtClean="0">
                <a:latin typeface="Arial Narrow" panose="020B0606020202030204" pitchFamily="34" charset="0"/>
              </a:rPr>
              <a:t> parçalar</a:t>
            </a:r>
            <a:endParaRPr lang="en-US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err="1" smtClean="0">
                <a:latin typeface="Arial Narrow" panose="020B0606020202030204" pitchFamily="34" charset="0"/>
              </a:rPr>
              <a:t>Pankreatik</a:t>
            </a:r>
            <a:r>
              <a:rPr lang="tr-TR" dirty="0" smtClean="0">
                <a:latin typeface="Arial Narrow" panose="020B0606020202030204" pitchFamily="34" charset="0"/>
              </a:rPr>
              <a:t> </a:t>
            </a:r>
            <a:r>
              <a:rPr lang="tr-TR" dirty="0" err="1" smtClean="0">
                <a:latin typeface="Arial Narrow" panose="020B0606020202030204" pitchFamily="34" charset="0"/>
              </a:rPr>
              <a:t>lipaz</a:t>
            </a:r>
            <a:r>
              <a:rPr lang="tr-TR" dirty="0" smtClean="0">
                <a:latin typeface="Arial Narrow" panose="020B0606020202030204" pitchFamily="34" charset="0"/>
              </a:rPr>
              <a:t>: </a:t>
            </a:r>
            <a:r>
              <a:rPr lang="tr-TR" dirty="0" err="1" smtClean="0">
                <a:latin typeface="Arial Narrow" panose="020B0606020202030204" pitchFamily="34" charset="0"/>
              </a:rPr>
              <a:t>lipidleri</a:t>
            </a:r>
            <a:r>
              <a:rPr lang="tr-TR" dirty="0" smtClean="0">
                <a:latin typeface="Arial Narrow" panose="020B0606020202030204" pitchFamily="34" charset="0"/>
              </a:rPr>
              <a:t> parçalar.</a:t>
            </a:r>
            <a:endParaRPr lang="en-US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smtClean="0">
                <a:latin typeface="Arial Narrow" panose="020B0606020202030204" pitchFamily="34" charset="0"/>
              </a:rPr>
              <a:t>Kolesterol </a:t>
            </a:r>
            <a:r>
              <a:rPr lang="tr-TR" dirty="0" err="1" smtClean="0">
                <a:latin typeface="Arial Narrow" panose="020B0606020202030204" pitchFamily="34" charset="0"/>
              </a:rPr>
              <a:t>esteraz</a:t>
            </a:r>
            <a:r>
              <a:rPr lang="tr-TR" dirty="0" smtClean="0">
                <a:latin typeface="Arial Narrow" panose="020B0606020202030204" pitchFamily="34" charset="0"/>
              </a:rPr>
              <a:t>: Kolesterol </a:t>
            </a:r>
            <a:r>
              <a:rPr lang="tr-TR" dirty="0" err="1" smtClean="0">
                <a:latin typeface="Arial Narrow" panose="020B0606020202030204" pitchFamily="34" charset="0"/>
              </a:rPr>
              <a:t>esterleşmesi</a:t>
            </a:r>
            <a:endParaRPr lang="en-US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8645149" y="1906772"/>
            <a:ext cx="31501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latin typeface="Arial Narrow" panose="020B0606020202030204" pitchFamily="34" charset="0"/>
              </a:rPr>
              <a:t>Pan</a:t>
            </a:r>
            <a:r>
              <a:rPr lang="tr-TR" sz="2600" b="1" dirty="0" smtClean="0">
                <a:latin typeface="Arial Narrow" panose="020B0606020202030204" pitchFamily="34" charset="0"/>
              </a:rPr>
              <a:t>k</a:t>
            </a:r>
            <a:r>
              <a:rPr lang="en-US" sz="2600" b="1" dirty="0" err="1" smtClean="0">
                <a:latin typeface="Arial Narrow" panose="020B0606020202030204" pitchFamily="34" charset="0"/>
              </a:rPr>
              <a:t>reati</a:t>
            </a:r>
            <a:r>
              <a:rPr lang="tr-TR" sz="2600" b="1" dirty="0" smtClean="0">
                <a:latin typeface="Arial Narrow" panose="020B0606020202030204" pitchFamily="34" charset="0"/>
              </a:rPr>
              <a:t>k </a:t>
            </a:r>
            <a:r>
              <a:rPr lang="en-US" sz="2600" b="1" dirty="0" smtClean="0">
                <a:latin typeface="Arial Narrow" panose="020B0606020202030204" pitchFamily="34" charset="0"/>
              </a:rPr>
              <a:t>am</a:t>
            </a:r>
            <a:r>
              <a:rPr lang="tr-TR" sz="2600" b="1" dirty="0" err="1" smtClean="0">
                <a:latin typeface="Arial Narrow" panose="020B0606020202030204" pitchFamily="34" charset="0"/>
              </a:rPr>
              <a:t>ilaz</a:t>
            </a:r>
            <a:r>
              <a:rPr lang="tr-TR" sz="2600" b="1" dirty="0" smtClean="0">
                <a:latin typeface="Arial Narrow" panose="020B0606020202030204" pitchFamily="34" charset="0"/>
              </a:rPr>
              <a:t>: </a:t>
            </a:r>
            <a:r>
              <a:rPr lang="tr-TR" sz="2600" dirty="0" smtClean="0">
                <a:latin typeface="Arial Narrow" panose="020B0606020202030204" pitchFamily="34" charset="0"/>
              </a:rPr>
              <a:t>Nişastayı parçalar</a:t>
            </a: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tr-TR" sz="2600" b="1" dirty="0" err="1" smtClean="0">
                <a:latin typeface="Arial Narrow" panose="020B0606020202030204" pitchFamily="34" charset="0"/>
              </a:rPr>
              <a:t>İnvertaz</a:t>
            </a:r>
            <a:r>
              <a:rPr lang="tr-TR" sz="2600" b="1" dirty="0" smtClean="0">
                <a:latin typeface="Arial Narrow" panose="020B0606020202030204" pitchFamily="34" charset="0"/>
              </a:rPr>
              <a:t>: </a:t>
            </a:r>
            <a:r>
              <a:rPr lang="tr-TR" sz="2600" dirty="0" err="1" smtClean="0">
                <a:latin typeface="Arial Narrow" panose="020B0606020202030204" pitchFamily="34" charset="0"/>
              </a:rPr>
              <a:t>Sükrozu</a:t>
            </a:r>
            <a:r>
              <a:rPr lang="tr-TR" sz="2600" dirty="0" smtClean="0">
                <a:latin typeface="Arial Narrow" panose="020B0606020202030204" pitchFamily="34" charset="0"/>
              </a:rPr>
              <a:t> parçalar</a:t>
            </a:r>
            <a:endParaRPr lang="tr-TR" dirty="0"/>
          </a:p>
        </p:txBody>
      </p:sp>
      <p:sp>
        <p:nvSpPr>
          <p:cNvPr id="10" name="Başlık 1"/>
          <p:cNvSpPr txBox="1">
            <a:spLocks/>
          </p:cNvSpPr>
          <p:nvPr/>
        </p:nvSpPr>
        <p:spPr>
          <a:xfrm>
            <a:off x="4435692" y="365124"/>
            <a:ext cx="350033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tr-TR" b="1" dirty="0" err="1" smtClean="0"/>
              <a:t>Lipolitik</a:t>
            </a:r>
            <a:r>
              <a:rPr lang="tr-TR" b="1" dirty="0" smtClean="0"/>
              <a:t> enzimler</a:t>
            </a:r>
            <a:endParaRPr lang="en-US" b="1" dirty="0"/>
          </a:p>
        </p:txBody>
      </p:sp>
      <p:sp>
        <p:nvSpPr>
          <p:cNvPr id="11" name="Başlık 1"/>
          <p:cNvSpPr txBox="1">
            <a:spLocks/>
          </p:cNvSpPr>
          <p:nvPr/>
        </p:nvSpPr>
        <p:spPr>
          <a:xfrm>
            <a:off x="8294953" y="365124"/>
            <a:ext cx="350033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Karbonhidrat parçalayıcı enzim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374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A16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017" y="2088261"/>
            <a:ext cx="4007904" cy="26814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r>
              <a:rPr lang="tr-TR" sz="3400" b="1" dirty="0" err="1" smtClean="0">
                <a:solidFill>
                  <a:srgbClr val="FFFFFF"/>
                </a:solidFill>
              </a:rPr>
              <a:t>Nucleolitik</a:t>
            </a:r>
            <a:r>
              <a:rPr lang="tr-TR" sz="3400" b="1" dirty="0" smtClean="0">
                <a:solidFill>
                  <a:srgbClr val="FFFFFF"/>
                </a:solidFill>
              </a:rPr>
              <a:t> </a:t>
            </a:r>
            <a:r>
              <a:rPr lang="tr-TR" sz="3400" b="1" dirty="0" err="1" smtClean="0">
                <a:solidFill>
                  <a:srgbClr val="FFFFFF"/>
                </a:solidFill>
              </a:rPr>
              <a:t>enizmler</a:t>
            </a:r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endParaRPr lang="tr-TR" sz="3400" b="1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889760"/>
            <a:ext cx="6885216" cy="4968240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FFFF"/>
                </a:solidFill>
              </a:rPr>
              <a:t>2 çeşittir</a:t>
            </a:r>
            <a:r>
              <a:rPr lang="en-US" sz="2400" dirty="0" smtClean="0">
                <a:solidFill>
                  <a:srgbClr val="FFFFFF"/>
                </a:solidFill>
              </a:rPr>
              <a:t>:</a:t>
            </a:r>
            <a:endParaRPr lang="en-US" sz="24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rgbClr val="FFFFFF"/>
                </a:solidFill>
              </a:rPr>
              <a:t>Ribonükleaz</a:t>
            </a:r>
            <a:endParaRPr lang="en-US" sz="24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rgbClr val="FFFFFF"/>
                </a:solidFill>
              </a:rPr>
              <a:t>Deokisribonükleaz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dirty="0" err="1" smtClean="0">
                <a:solidFill>
                  <a:srgbClr val="FFFFFF"/>
                </a:solidFill>
              </a:rPr>
              <a:t>Pankres</a:t>
            </a:r>
            <a:r>
              <a:rPr lang="tr-TR" sz="2400" dirty="0" smtClean="0">
                <a:solidFill>
                  <a:srgbClr val="FFFFFF"/>
                </a:solidFill>
              </a:rPr>
              <a:t> sıvısı katyon ve anyon da içerir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b="1" dirty="0" smtClean="0">
                <a:solidFill>
                  <a:srgbClr val="FFFFFF"/>
                </a:solidFill>
              </a:rPr>
              <a:t>Katyonlar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Na+, K+, Mg++, </a:t>
            </a:r>
            <a:r>
              <a:rPr lang="tr-TR" sz="2400" dirty="0" err="1" smtClean="0">
                <a:solidFill>
                  <a:srgbClr val="FFFFFF"/>
                </a:solidFill>
              </a:rPr>
              <a:t>vb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dirty="0" smtClean="0">
                <a:solidFill>
                  <a:srgbClr val="FFFFFF"/>
                </a:solidFill>
              </a:rPr>
              <a:t>Tampon, </a:t>
            </a:r>
            <a:r>
              <a:rPr lang="tr-TR" sz="2400" dirty="0" err="1" smtClean="0">
                <a:solidFill>
                  <a:srgbClr val="FFFFFF"/>
                </a:solidFill>
              </a:rPr>
              <a:t>kofaktör</a:t>
            </a:r>
            <a:r>
              <a:rPr lang="tr-TR" sz="2400" dirty="0" smtClean="0">
                <a:solidFill>
                  <a:srgbClr val="FFFFFF"/>
                </a:solidFill>
              </a:rPr>
              <a:t> ve </a:t>
            </a:r>
            <a:r>
              <a:rPr lang="tr-TR" sz="2400" dirty="0" err="1" smtClean="0">
                <a:solidFill>
                  <a:srgbClr val="FFFFFF"/>
                </a:solidFill>
              </a:rPr>
              <a:t>ozmotik</a:t>
            </a:r>
            <a:r>
              <a:rPr lang="tr-TR" sz="2400" dirty="0" smtClean="0">
                <a:solidFill>
                  <a:srgbClr val="FFFFFF"/>
                </a:solidFill>
              </a:rPr>
              <a:t> düzenleyici olarak rol oynar. </a:t>
            </a:r>
            <a:r>
              <a:rPr lang="en-US" sz="2400" b="1" dirty="0" smtClean="0">
                <a:solidFill>
                  <a:srgbClr val="FFFFFF"/>
                </a:solidFill>
              </a:rPr>
              <a:t>An</a:t>
            </a:r>
            <a:r>
              <a:rPr lang="tr-TR" sz="2400" b="1" dirty="0" err="1" smtClean="0">
                <a:solidFill>
                  <a:srgbClr val="FFFFFF"/>
                </a:solidFill>
              </a:rPr>
              <a:t>yonlar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HCO3-</a:t>
            </a:r>
          </a:p>
          <a:p>
            <a:r>
              <a:rPr lang="tr-TR" sz="2400" dirty="0" smtClean="0">
                <a:solidFill>
                  <a:srgbClr val="FFFFFF"/>
                </a:solidFill>
              </a:rPr>
              <a:t>Tampon ve </a:t>
            </a:r>
            <a:r>
              <a:rPr lang="tr-TR" sz="2400" dirty="0" err="1" smtClean="0">
                <a:solidFill>
                  <a:srgbClr val="FFFFFF"/>
                </a:solidFill>
              </a:rPr>
              <a:t>ozmotik</a:t>
            </a:r>
            <a:r>
              <a:rPr lang="tr-TR" sz="2400" dirty="0" smtClean="0">
                <a:solidFill>
                  <a:srgbClr val="FFFFFF"/>
                </a:solidFill>
              </a:rPr>
              <a:t> düzenleyici olarak rol oynar.</a:t>
            </a:r>
            <a:endParaRPr lang="tr-T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01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A16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  <a:ea typeface="ＭＳ Ｐゴシック" pitchFamily="34" charset="-128"/>
              </a:rPr>
              <a:t>Karaciğer</a:t>
            </a:r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endParaRPr lang="tr-TR" sz="3400" b="1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889760"/>
            <a:ext cx="6885216" cy="4968240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Multilobüler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r>
              <a:rPr lang="tr-TR" sz="2400" b="1" dirty="0" smtClean="0">
                <a:solidFill>
                  <a:schemeClr val="bg1"/>
                </a:solidFill>
                <a:ea typeface="ＭＳ Ｐゴシック" pitchFamily="34" charset="-128"/>
              </a:rPr>
              <a:t>İşlevleri</a:t>
            </a:r>
            <a:r>
              <a:rPr lang="en-US" sz="2400" b="1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endParaRPr lang="en-US" sz="24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Detoksifikasyon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Vitamin-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kh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depolamak (karbonhidratları glikojen olarak depolar) 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Albumin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, globülin vb. plazma proteinlerinin sentez yeri.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Protein-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peptid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hormonların aktivasyon ve 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inaktivasyonu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Yaşlı eritrositlerin yıkımı.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Yağ 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emulsifikasyonunda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rol oynayan safranın oluşumu. 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682015A3-6C6F-45CC-8489-158F90B24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709" y="1283524"/>
            <a:ext cx="4577070" cy="39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52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0888" r="1157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u="sng" dirty="0" smtClean="0"/>
              <a:t>Kalın bağırsaklar</a:t>
            </a:r>
            <a:endParaRPr lang="tr-TR" b="1" u="sng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5321" y="2245360"/>
            <a:ext cx="6233159" cy="4612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000" b="1" dirty="0" smtClean="0"/>
              <a:t>Tanım</a:t>
            </a:r>
            <a:endParaRPr lang="en-US" sz="2000" b="1" dirty="0"/>
          </a:p>
          <a:p>
            <a:r>
              <a:rPr lang="tr-TR" sz="2000" dirty="0" smtClean="0"/>
              <a:t>İnce bağırsaklardan çok daha kısadır.</a:t>
            </a:r>
            <a:endParaRPr lang="en-US" sz="2000" dirty="0"/>
          </a:p>
          <a:p>
            <a:r>
              <a:rPr lang="tr-TR" sz="2000" dirty="0" smtClean="0"/>
              <a:t>Yaklaşık uzunluğu</a:t>
            </a:r>
            <a:r>
              <a:rPr lang="en-US" sz="2000" dirty="0" smtClean="0"/>
              <a:t> </a:t>
            </a:r>
            <a:r>
              <a:rPr lang="en-US" sz="2000" dirty="0"/>
              <a:t>10 </a:t>
            </a:r>
            <a:r>
              <a:rPr lang="en-US" sz="2000" dirty="0" smtClean="0"/>
              <a:t>cm</a:t>
            </a:r>
            <a:r>
              <a:rPr lang="tr-TR" sz="2000" dirty="0" smtClean="0"/>
              <a:t> kadardır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tr-TR" sz="2000" dirty="0" smtClean="0"/>
              <a:t>Çapı, ince bağırsakların yaklaşık iki katı kadardır.</a:t>
            </a:r>
            <a:endParaRPr lang="en-US" sz="2000" dirty="0"/>
          </a:p>
          <a:p>
            <a:r>
              <a:rPr lang="tr-TR" sz="2000" dirty="0" smtClean="0"/>
              <a:t>İnce bağırsaklar ve </a:t>
            </a:r>
            <a:r>
              <a:rPr lang="tr-TR" sz="2000" dirty="0" err="1" smtClean="0"/>
              <a:t>kloaka</a:t>
            </a:r>
            <a:r>
              <a:rPr lang="tr-TR" sz="2000" dirty="0" smtClean="0"/>
              <a:t> arasında yer alır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/>
          </a:p>
          <a:p>
            <a:pPr>
              <a:buNone/>
            </a:pPr>
            <a:r>
              <a:rPr lang="tr-TR" sz="2000" b="1" dirty="0" smtClean="0"/>
              <a:t>Görevleri</a:t>
            </a:r>
            <a:endParaRPr lang="en-US" sz="2000" b="1" dirty="0"/>
          </a:p>
          <a:p>
            <a:r>
              <a:rPr lang="tr-TR" sz="2000" dirty="0" smtClean="0"/>
              <a:t>Su emilimi ile su dengesinin sağlanması</a:t>
            </a:r>
            <a:r>
              <a:rPr lang="en-US" sz="2000" dirty="0" smtClean="0"/>
              <a:t>.</a:t>
            </a:r>
            <a:endParaRPr lang="tr-TR" sz="2000" dirty="0"/>
          </a:p>
          <a:p>
            <a:r>
              <a:rPr lang="tr-TR" sz="2000" dirty="0" smtClean="0"/>
              <a:t>Rektum, </a:t>
            </a:r>
            <a:r>
              <a:rPr lang="tr-TR" sz="2000" dirty="0" err="1" smtClean="0"/>
              <a:t>sekum</a:t>
            </a:r>
            <a:r>
              <a:rPr lang="tr-TR" sz="2000" dirty="0" smtClean="0"/>
              <a:t> ve </a:t>
            </a:r>
            <a:r>
              <a:rPr lang="tr-TR" sz="2000" dirty="0" err="1" smtClean="0"/>
              <a:t>coprodeum’dan</a:t>
            </a:r>
            <a:r>
              <a:rPr lang="tr-TR" sz="2000" dirty="0" smtClean="0"/>
              <a:t> klor</a:t>
            </a:r>
            <a:r>
              <a:rPr lang="en-US" sz="2000" dirty="0" smtClean="0"/>
              <a:t> </a:t>
            </a:r>
            <a:r>
              <a:rPr lang="en-US" sz="2000" dirty="0"/>
              <a:t>(Cl−) </a:t>
            </a:r>
            <a:r>
              <a:rPr lang="tr-TR" sz="2000" dirty="0" smtClean="0"/>
              <a:t>iyonu </a:t>
            </a:r>
            <a:r>
              <a:rPr lang="tr-TR" sz="2000" dirty="0" err="1" smtClean="0"/>
              <a:t>sekresyonu</a:t>
            </a:r>
            <a:r>
              <a:rPr lang="tr-TR" sz="2000" dirty="0" smtClean="0"/>
              <a:t>.</a:t>
            </a:r>
            <a:endParaRPr lang="tr-TR" sz="2000" dirty="0"/>
          </a:p>
          <a:p>
            <a:r>
              <a:rPr lang="tr-TR" sz="2000" dirty="0" smtClean="0"/>
              <a:t>Sindirilemeyen besin maddelerinin kurutulup, artık ürünlerin oluşturulması. </a:t>
            </a:r>
            <a:endParaRPr lang="tr-TR" sz="2000" dirty="0"/>
          </a:p>
          <a:p>
            <a:endParaRPr lang="en-US" sz="1400" dirty="0"/>
          </a:p>
          <a:p>
            <a:pPr marL="0" indent="0">
              <a:buNone/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5277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70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="" xmlns:a16="http://schemas.microsoft.com/office/drawing/2014/main" id="{0E80C951-1DDB-4513-9140-1AB8CCA0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8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47169336-0B1B-455C-BBA9-BD01E325F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2" b="4058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eaLnBrk="1" hangingPunct="1"/>
            <a:r>
              <a:rPr lang="tr-TR" sz="4000" b="1" u="sng" dirty="0" err="1" smtClean="0">
                <a:ea typeface="ＭＳ Ｐゴシック" pitchFamily="34" charset="-128"/>
              </a:rPr>
              <a:t>Sekum</a:t>
            </a:r>
            <a:endParaRPr lang="en-US" sz="4000" b="1" u="sng" dirty="0">
              <a:ea typeface="ＭＳ Ｐゴシック" pitchFamily="34" charset="-128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095" y="1840062"/>
            <a:ext cx="7008035" cy="4826000"/>
          </a:xfrm>
        </p:spPr>
        <p:txBody>
          <a:bodyPr>
            <a:normAutofit/>
          </a:bodyPr>
          <a:lstStyle/>
          <a:p>
            <a:r>
              <a:rPr lang="tr-TR" sz="2000" dirty="0" err="1" smtClean="0"/>
              <a:t>Papağansılar</a:t>
            </a:r>
            <a:r>
              <a:rPr lang="tr-TR" sz="2000" dirty="0" smtClean="0"/>
              <a:t>, sinek kuşları, ağaçkakanlarda bulunmaz</a:t>
            </a:r>
          </a:p>
          <a:p>
            <a:r>
              <a:rPr lang="tr-TR" sz="2000" dirty="0" smtClean="0"/>
              <a:t>Güvercinlerde </a:t>
            </a:r>
            <a:r>
              <a:rPr lang="tr-TR" sz="2000" dirty="0" err="1" smtClean="0"/>
              <a:t>rudimenter</a:t>
            </a:r>
            <a:endParaRPr lang="tr-TR" sz="2000" dirty="0"/>
          </a:p>
          <a:p>
            <a:r>
              <a:rPr lang="tr-TR" sz="2000" dirty="0" smtClean="0"/>
              <a:t>Diğer türlerde:</a:t>
            </a:r>
          </a:p>
          <a:p>
            <a:r>
              <a:rPr lang="tr-TR" sz="2000" dirty="0" smtClean="0"/>
              <a:t>çift olanlar </a:t>
            </a:r>
            <a:r>
              <a:rPr lang="tr-TR" sz="2000" dirty="0"/>
              <a:t>-</a:t>
            </a:r>
            <a:r>
              <a:rPr lang="en-US" sz="2000" dirty="0" err="1" smtClean="0"/>
              <a:t>herbivor</a:t>
            </a:r>
            <a:r>
              <a:rPr lang="tr-TR" sz="2000" dirty="0" err="1" smtClean="0"/>
              <a:t>lar</a:t>
            </a:r>
            <a:r>
              <a:rPr lang="en-US" sz="2000" dirty="0" smtClean="0"/>
              <a:t>, </a:t>
            </a:r>
            <a:r>
              <a:rPr lang="tr-TR" sz="2000" dirty="0" smtClean="0"/>
              <a:t>tohumla beslenenlerde ve baykuşta</a:t>
            </a:r>
            <a:r>
              <a:rPr lang="en-US" sz="2000" dirty="0" smtClean="0"/>
              <a:t>,</a:t>
            </a:r>
            <a:r>
              <a:rPr lang="tr-TR" sz="2000" dirty="0" smtClean="0"/>
              <a:t> </a:t>
            </a:r>
          </a:p>
          <a:p>
            <a:r>
              <a:rPr lang="tr-TR" sz="2000" dirty="0" smtClean="0"/>
              <a:t>Tek olanlar</a:t>
            </a:r>
            <a:r>
              <a:rPr lang="en-US" sz="2000" dirty="0" smtClean="0"/>
              <a:t> </a:t>
            </a:r>
            <a:r>
              <a:rPr lang="tr-TR" sz="2000" dirty="0" smtClean="0"/>
              <a:t>– </a:t>
            </a:r>
            <a:r>
              <a:rPr lang="tr-TR" sz="2000" dirty="0" err="1" smtClean="0"/>
              <a:t>balıkçıgiller</a:t>
            </a:r>
            <a:endParaRPr lang="tr-TR" sz="2000" dirty="0" smtClean="0"/>
          </a:p>
          <a:p>
            <a:r>
              <a:rPr lang="tr-TR" sz="2000" dirty="0" smtClean="0"/>
              <a:t>İkili çift olanlar – katip kuşu</a:t>
            </a:r>
            <a:endParaRPr lang="tr-TR" sz="2000" dirty="0"/>
          </a:p>
          <a:p>
            <a:r>
              <a:rPr lang="tr-TR" sz="2000" dirty="0" err="1" smtClean="0"/>
              <a:t>Sekum</a:t>
            </a:r>
            <a:r>
              <a:rPr lang="tr-TR" sz="2000" dirty="0" smtClean="0"/>
              <a:t> günde iki-üç kere içeriğini boşaltır –</a:t>
            </a:r>
            <a:r>
              <a:rPr lang="tr-TR" sz="2000" dirty="0" err="1" smtClean="0"/>
              <a:t>sekal</a:t>
            </a:r>
            <a:r>
              <a:rPr lang="tr-TR" sz="2000" dirty="0" smtClean="0"/>
              <a:t> dışkı (yapışkan, köpüklü, kötü kokulu ve açık renk)</a:t>
            </a:r>
            <a:endParaRPr lang="tr-TR" sz="2000" dirty="0"/>
          </a:p>
          <a:p>
            <a:r>
              <a:rPr lang="tr-TR" sz="2000" b="1" dirty="0" err="1" smtClean="0"/>
              <a:t>Sekal</a:t>
            </a:r>
            <a:r>
              <a:rPr lang="tr-TR" sz="2000" b="1" dirty="0" smtClean="0"/>
              <a:t> dışkının görünümü ve sıklığı sindirim sisteminin normal çalışıp çalışmadığını göstermesi açısından önemlidir.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1367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428749"/>
            <a:ext cx="5126736" cy="3845052"/>
          </a:xfrm>
          <a:prstGeom prst="rect">
            <a:avLst/>
          </a:prstGeom>
        </p:spPr>
      </p:pic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3150" y="1277648"/>
            <a:ext cx="5234795" cy="414725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tr-TR" sz="2000" b="1" dirty="0" smtClean="0"/>
              <a:t>İşlevi:</a:t>
            </a:r>
            <a:endParaRPr lang="en-US" sz="2000" b="1" dirty="0"/>
          </a:p>
          <a:p>
            <a:pPr marL="457200"/>
            <a:r>
              <a:rPr lang="tr-TR" sz="2000" dirty="0" smtClean="0"/>
              <a:t>Bakterilerin yardımı ile </a:t>
            </a:r>
            <a:r>
              <a:rPr lang="tr-TR" sz="2000" dirty="0" err="1" smtClean="0"/>
              <a:t>k.h</a:t>
            </a:r>
            <a:r>
              <a:rPr lang="tr-TR" sz="2000" dirty="0" smtClean="0"/>
              <a:t>, protein ve liflerin sindirimi </a:t>
            </a:r>
          </a:p>
          <a:p>
            <a:pPr marL="457200"/>
            <a:r>
              <a:rPr lang="tr-TR" sz="2000" u="sng" dirty="0" smtClean="0"/>
              <a:t>Su geri emilimi</a:t>
            </a:r>
            <a:endParaRPr lang="en-US" sz="2000" dirty="0"/>
          </a:p>
          <a:p>
            <a:pPr marL="457200"/>
            <a:r>
              <a:rPr lang="tr-TR" sz="2000" u="sng" dirty="0" smtClean="0"/>
              <a:t>Kaba maddelerin sindirimi</a:t>
            </a:r>
          </a:p>
          <a:p>
            <a:pPr marL="457200"/>
            <a:r>
              <a:rPr lang="tr-TR" sz="2000" dirty="0" smtClean="0"/>
              <a:t>B vitaminlerinin üretimi </a:t>
            </a:r>
            <a:r>
              <a:rPr lang="en-US" sz="2000" dirty="0" smtClean="0"/>
              <a:t>(Thiamine</a:t>
            </a:r>
            <a:r>
              <a:rPr lang="en-US" sz="2000" dirty="0"/>
              <a:t>, riboflavin, niacin, pantothenic acid, pyridoxine, biotin, folic acid and vitamin B12) </a:t>
            </a:r>
            <a:endParaRPr lang="tr-TR" sz="2000" dirty="0" smtClean="0"/>
          </a:p>
          <a:p>
            <a:pPr marL="457200"/>
            <a:r>
              <a:rPr lang="tr-TR" sz="2000" dirty="0" smtClean="0"/>
              <a:t>Bağışıklık organı</a:t>
            </a:r>
            <a:endParaRPr lang="en-US" sz="2000" dirty="0"/>
          </a:p>
          <a:p>
            <a:r>
              <a:rPr lang="tr-TR" sz="2000" dirty="0" smtClean="0"/>
              <a:t>Sindirim sisteminin sonunda olduğu için besin maddelerinin emilimi minimal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70678" y="22370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b="1" u="sng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Sekum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30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431224"/>
            <a:ext cx="5126736" cy="3840103"/>
          </a:xfrm>
          <a:prstGeom prst="rect">
            <a:avLst/>
          </a:prstGeom>
        </p:spPr>
      </p:pic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sz="2000" dirty="0" smtClean="0"/>
              <a:t>Bazen «rektum» olarak da </a:t>
            </a:r>
            <a:r>
              <a:rPr lang="tr-TR" sz="2000" dirty="0" err="1" smtClean="0"/>
              <a:t>adlandırılı</a:t>
            </a:r>
            <a:endParaRPr lang="tr-TR" sz="2000" dirty="0" smtClean="0"/>
          </a:p>
          <a:p>
            <a:r>
              <a:rPr lang="tr-TR" sz="2000" dirty="0" smtClean="0"/>
              <a:t>Oldukça kısa bir bölümdür</a:t>
            </a:r>
          </a:p>
          <a:p>
            <a:r>
              <a:rPr lang="tr-TR" sz="2000" dirty="0" err="1" smtClean="0"/>
              <a:t>Kolakanın</a:t>
            </a:r>
            <a:r>
              <a:rPr lang="tr-TR" sz="2000" dirty="0" smtClean="0"/>
              <a:t> </a:t>
            </a:r>
            <a:r>
              <a:rPr lang="tr-TR" sz="2000" dirty="0" err="1" smtClean="0"/>
              <a:t>corpodeal</a:t>
            </a:r>
            <a:r>
              <a:rPr lang="tr-TR" sz="2000" dirty="0" smtClean="0"/>
              <a:t> kısmı ile </a:t>
            </a:r>
            <a:r>
              <a:rPr lang="tr-TR" sz="2000" dirty="0" err="1" smtClean="0"/>
              <a:t>kloakaya</a:t>
            </a:r>
            <a:r>
              <a:rPr lang="tr-TR" sz="2000" dirty="0" smtClean="0"/>
              <a:t> ve </a:t>
            </a:r>
            <a:r>
              <a:rPr lang="tr-TR" sz="2000" dirty="0" err="1" smtClean="0"/>
              <a:t>ileum’a</a:t>
            </a:r>
            <a:r>
              <a:rPr lang="tr-TR" sz="2000" dirty="0" smtClean="0"/>
              <a:t> bağlanır. </a:t>
            </a:r>
            <a:endParaRPr lang="en-US" sz="2000" dirty="0"/>
          </a:p>
          <a:p>
            <a:r>
              <a:rPr lang="tr-TR" sz="2000" dirty="0" smtClean="0"/>
              <a:t>Memelilerde; kolonda </a:t>
            </a:r>
            <a:r>
              <a:rPr lang="tr-TR" sz="2000" dirty="0" err="1" smtClean="0"/>
              <a:t>villuslar</a:t>
            </a:r>
            <a:r>
              <a:rPr lang="tr-TR" sz="2000" dirty="0" smtClean="0"/>
              <a:t> yok ve çok sayıda </a:t>
            </a:r>
            <a:r>
              <a:rPr lang="tr-TR" sz="2000" dirty="0" err="1" smtClean="0"/>
              <a:t>goblet</a:t>
            </a:r>
            <a:r>
              <a:rPr lang="tr-TR" sz="2000" dirty="0" smtClean="0"/>
              <a:t> hücresi var</a:t>
            </a:r>
          </a:p>
          <a:p>
            <a:r>
              <a:rPr lang="tr-TR" sz="2000" dirty="0" smtClean="0"/>
              <a:t>Kanatlılarda: Bu bölümde çok sayıda düz </a:t>
            </a:r>
            <a:r>
              <a:rPr lang="tr-TR" sz="2000" dirty="0" err="1" smtClean="0"/>
              <a:t>villus</a:t>
            </a:r>
            <a:r>
              <a:rPr lang="tr-TR" sz="2000" dirty="0" smtClean="0"/>
              <a:t> ve az sayıda </a:t>
            </a:r>
            <a:r>
              <a:rPr lang="tr-TR" sz="2000" dirty="0" err="1" smtClean="0"/>
              <a:t>goblet</a:t>
            </a:r>
            <a:r>
              <a:rPr lang="tr-TR" sz="2000" dirty="0" smtClean="0"/>
              <a:t> hücresi var </a:t>
            </a:r>
          </a:p>
          <a:p>
            <a:r>
              <a:rPr lang="tr-TR" sz="2000" dirty="0" err="1" smtClean="0"/>
              <a:t>Kriptler</a:t>
            </a:r>
            <a:r>
              <a:rPr lang="tr-TR" sz="2000" dirty="0" smtClean="0"/>
              <a:t> az ve memelilere kıyasla kısa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92598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b="1" u="sng" dirty="0">
                <a:latin typeface="Arial Narrow" panose="020B0606020202030204" pitchFamily="34" charset="0"/>
              </a:rPr>
              <a:t>K</a:t>
            </a:r>
            <a:r>
              <a:rPr lang="en-US" sz="4000" b="1" u="sng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olon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3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sz="2000" dirty="0" smtClean="0">
                <a:ea typeface="ＭＳ Ｐゴシック" pitchFamily="34" charset="-128"/>
              </a:rPr>
              <a:t>«</a:t>
            </a:r>
            <a:r>
              <a:rPr lang="tr-TR" sz="2000" dirty="0" err="1" smtClean="0">
                <a:ea typeface="ＭＳ Ｐゴシック" pitchFamily="34" charset="-128"/>
              </a:rPr>
              <a:t>Vestibül</a:t>
            </a:r>
            <a:r>
              <a:rPr lang="tr-TR" sz="2000" dirty="0" smtClean="0">
                <a:ea typeface="ＭＳ Ｐゴシック" pitchFamily="34" charset="-128"/>
              </a:rPr>
              <a:t>» olarak da bilinir.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endParaRPr lang="en-US" sz="2000" dirty="0">
              <a:ea typeface="ＭＳ Ｐゴシック" pitchFamily="34" charset="-128"/>
            </a:endParaRPr>
          </a:p>
          <a:p>
            <a:r>
              <a:rPr lang="tr-TR" sz="2000" b="1" dirty="0" smtClean="0">
                <a:ea typeface="ＭＳ Ｐゴシック" pitchFamily="34" charset="-128"/>
              </a:rPr>
              <a:t>İşlevi</a:t>
            </a:r>
            <a:r>
              <a:rPr lang="en-US" sz="2000" b="1" dirty="0" smtClean="0">
                <a:ea typeface="ＭＳ Ｐゴシック" pitchFamily="34" charset="-128"/>
              </a:rPr>
              <a:t>: </a:t>
            </a:r>
            <a:r>
              <a:rPr lang="tr-TR" sz="2000" dirty="0" smtClean="0">
                <a:ea typeface="ＭＳ Ｐゴシック" pitchFamily="34" charset="-128"/>
              </a:rPr>
              <a:t>dışkılama ve idrar çıkarımı</a:t>
            </a:r>
            <a:endParaRPr lang="tr-TR" sz="2000" dirty="0">
              <a:ea typeface="ＭＳ Ｐゴシック" pitchFamily="34" charset="-128"/>
            </a:endParaRPr>
          </a:p>
          <a:p>
            <a:r>
              <a:rPr lang="tr-TR" sz="2000" dirty="0" smtClean="0"/>
              <a:t>Kalın bağırsakların sonundaki geniş kısım </a:t>
            </a:r>
          </a:p>
          <a:p>
            <a:r>
              <a:rPr lang="tr-TR" sz="2000" dirty="0" smtClean="0"/>
              <a:t>Ortak kanalizasyon olarak da bilinir: Sindirim sitemi, üreme sistemi ve boşaltım sistemi birlikte açılır.</a:t>
            </a:r>
          </a:p>
          <a:p>
            <a:r>
              <a:rPr lang="tr-TR" sz="2000" dirty="0" err="1" smtClean="0"/>
              <a:t>Kloakanın</a:t>
            </a:r>
            <a:r>
              <a:rPr lang="tr-TR" sz="2000" dirty="0" smtClean="0"/>
              <a:t> dış deliğinin boyutu kuşların üreme dönemlerine göre değişmektedir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92598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tr-TR" sz="4000" u="sng" dirty="0" err="1" smtClean="0">
                <a:latin typeface="Arial Narrow" panose="020B0606020202030204" pitchFamily="34" charset="0"/>
                <a:ea typeface="ＭＳ Ｐゴシック" pitchFamily="34" charset="-128"/>
              </a:rPr>
              <a:t>Kloaka</a:t>
            </a:r>
            <a:endParaRPr lang="en-US" sz="4000" b="1" u="sng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4" descr="CIMG1491_edited">
            <a:extLst>
              <a:ext uri="{FF2B5EF4-FFF2-40B4-BE49-F238E27FC236}">
                <a16:creationId xmlns="" xmlns:a16="http://schemas.microsoft.com/office/drawing/2014/main" id="{A7F674BF-9571-4CB5-AD83-6C3B21AB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8" y="1615440"/>
            <a:ext cx="4694198" cy="35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99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=""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=""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1" y="1667551"/>
            <a:ext cx="5941068" cy="2584364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tr-TR" sz="3700" b="1" dirty="0" smtClean="0"/>
              <a:t>Aksesuar Sindirim Bezleri</a:t>
            </a:r>
            <a:endParaRPr lang="tr-TR" sz="37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r>
              <a:rPr lang="tr-TR" sz="2000" dirty="0" smtClean="0"/>
              <a:t>Sindirimde önemli role sahip üç adet sindirim bezi mevcuttur:</a:t>
            </a:r>
            <a:endParaRPr lang="tr-TR" sz="2000" dirty="0"/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tr-TR" sz="2000" dirty="0" smtClean="0"/>
              <a:t>Tükürük bezleri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Pan</a:t>
            </a:r>
            <a:r>
              <a:rPr lang="tr-TR" sz="2000" dirty="0" err="1" smtClean="0"/>
              <a:t>kreas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tr-TR" sz="2000" dirty="0" smtClean="0"/>
              <a:t>Karaciğer</a:t>
            </a: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2244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305550" y="476250"/>
            <a:ext cx="4500439" cy="517740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ea typeface="ＭＳ Ｐゴシック" pitchFamily="34" charset="-128"/>
              </a:rPr>
              <a:t>Sindirim sisteminin bölümleri:</a:t>
            </a:r>
            <a:br>
              <a:rPr lang="tr-TR" sz="2800" b="1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Ağız boşluğu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Farenks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Özofagus</a:t>
            </a:r>
            <a:r>
              <a:rPr lang="tr-TR" sz="2800" dirty="0" smtClean="0">
                <a:ea typeface="ＭＳ Ｐゴシック" pitchFamily="34" charset="-128"/>
              </a:rPr>
              <a:t> ve kursak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Mide (bezli mide ve taşlık)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İnce bağırsaklar</a:t>
            </a:r>
            <a:br>
              <a:rPr lang="tr-TR" sz="2800" dirty="0" smtClean="0">
                <a:ea typeface="ＭＳ Ｐゴシック" pitchFamily="34" charset="-128"/>
              </a:rPr>
            </a:br>
            <a:r>
              <a:rPr lang="en-US" sz="2800" dirty="0" smtClean="0">
                <a:ea typeface="ＭＳ Ｐゴシック" pitchFamily="34" charset="-128"/>
              </a:rPr>
              <a:t>• </a:t>
            </a:r>
            <a:r>
              <a:rPr lang="tr-TR" sz="2800" dirty="0" smtClean="0">
                <a:ea typeface="ＭＳ Ｐゴシック" pitchFamily="34" charset="-128"/>
              </a:rPr>
              <a:t>Kalın bağırsaklar</a:t>
            </a:r>
            <a:r>
              <a:rPr lang="en-US" sz="2800" dirty="0">
                <a:ea typeface="ＭＳ Ｐゴシック" pitchFamily="34" charset="-128"/>
              </a:rPr>
              <a:t/>
            </a:r>
            <a:br>
              <a:rPr lang="en-US" sz="28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• </a:t>
            </a:r>
            <a:r>
              <a:rPr lang="tr-TR" sz="2800" dirty="0" err="1" smtClean="0">
                <a:ea typeface="ＭＳ Ｐゴシック" pitchFamily="34" charset="-128"/>
              </a:rPr>
              <a:t>Kloaka</a:t>
            </a:r>
            <a:endParaRPr lang="en-US" sz="2800" dirty="0">
              <a:ea typeface="ＭＳ Ｐゴシック" pitchFamily="34" charset="-128"/>
            </a:endParaRPr>
          </a:p>
        </p:txBody>
      </p:sp>
      <p:pic>
        <p:nvPicPr>
          <p:cNvPr id="4710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1582" y="899095"/>
            <a:ext cx="3048000" cy="4754563"/>
          </a:xfrm>
        </p:spPr>
      </p:pic>
    </p:spTree>
    <p:extLst>
      <p:ext uri="{BB962C8B-B14F-4D97-AF65-F5344CB8AC3E}">
        <p14:creationId xmlns:p14="http://schemas.microsoft.com/office/powerpoint/2010/main" val="575661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Tükürük bezleri</a:t>
            </a:r>
            <a:endParaRPr lang="tr-TR" b="1" dirty="0"/>
          </a:p>
        </p:txBody>
      </p:sp>
      <p:graphicFrame>
        <p:nvGraphicFramePr>
          <p:cNvPr id="5" name="İçerik Yer Tutucusu 2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84200"/>
          <a:ext cx="10886440" cy="544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941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4" descr="CIMG147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17547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ea typeface="ＭＳ Ｐゴシック" pitchFamily="34" charset="-128"/>
              </a:rPr>
              <a:t>Pan</a:t>
            </a:r>
            <a:r>
              <a:rPr lang="tr-TR" b="1" u="sng" dirty="0" smtClean="0">
                <a:ea typeface="ＭＳ Ｐゴシック" pitchFamily="34" charset="-128"/>
              </a:rPr>
              <a:t>k</a:t>
            </a:r>
            <a:r>
              <a:rPr lang="en-US" b="1" u="sng" dirty="0" err="1" smtClean="0">
                <a:ea typeface="ＭＳ Ｐゴシック" pitchFamily="34" charset="-128"/>
              </a:rPr>
              <a:t>reas</a:t>
            </a:r>
            <a:endParaRPr lang="en-US" b="1" u="sng" dirty="0">
              <a:ea typeface="ＭＳ Ｐゴシック" pitchFamily="34" charset="-128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1" y="2575034"/>
            <a:ext cx="5501114" cy="4059446"/>
          </a:xfrm>
        </p:spPr>
        <p:txBody>
          <a:bodyPr>
            <a:normAutofit/>
          </a:bodyPr>
          <a:lstStyle/>
          <a:p>
            <a:r>
              <a:rPr lang="tr-TR" sz="2400" dirty="0" smtClean="0">
                <a:ea typeface="ＭＳ Ｐゴシック" pitchFamily="34" charset="-128"/>
              </a:rPr>
              <a:t>Pankreas sıvısını (</a:t>
            </a:r>
            <a:r>
              <a:rPr lang="tr-TR" sz="2400" dirty="0" err="1" smtClean="0">
                <a:ea typeface="ＭＳ Ｐゴシック" pitchFamily="34" charset="-128"/>
              </a:rPr>
              <a:t>pH</a:t>
            </a:r>
            <a:r>
              <a:rPr lang="tr-TR" sz="2400" dirty="0" smtClean="0">
                <a:ea typeface="ＭＳ Ｐゴシック" pitchFamily="34" charset="-128"/>
              </a:rPr>
              <a:t>=6.9) üretir.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err="1" smtClean="0">
                <a:ea typeface="ＭＳ Ｐゴシック" pitchFamily="34" charset="-128"/>
              </a:rPr>
              <a:t>Duodenum</a:t>
            </a:r>
            <a:r>
              <a:rPr lang="tr-TR" sz="2400" dirty="0" smtClean="0">
                <a:ea typeface="ＭＳ Ｐゴシック" pitchFamily="34" charset="-128"/>
              </a:rPr>
              <a:t> kıvrımının </a:t>
            </a:r>
            <a:r>
              <a:rPr lang="tr-TR" sz="2400" dirty="0" err="1" smtClean="0">
                <a:ea typeface="ＭＳ Ｐゴシック" pitchFamily="34" charset="-128"/>
              </a:rPr>
              <a:t>distaline</a:t>
            </a:r>
            <a:r>
              <a:rPr lang="tr-TR" sz="2400" dirty="0" smtClean="0">
                <a:ea typeface="ＭＳ Ｐゴシック" pitchFamily="34" charset="-128"/>
              </a:rPr>
              <a:t> pankreas kanalı açılır. </a:t>
            </a:r>
          </a:p>
          <a:p>
            <a:r>
              <a:rPr lang="tr-TR" sz="2400" b="1" dirty="0" smtClean="0">
                <a:ea typeface="ＭＳ Ｐゴシック" pitchFamily="34" charset="-128"/>
              </a:rPr>
              <a:t>Pankreas sıvısı 4 çeşit enzim içerir</a:t>
            </a:r>
            <a:r>
              <a:rPr lang="en-US" sz="2400" b="1" dirty="0" smtClean="0">
                <a:ea typeface="ＭＳ Ｐゴシック" pitchFamily="34" charset="-128"/>
              </a:rPr>
              <a:t>;</a:t>
            </a:r>
            <a:endParaRPr lang="en-US" sz="2400" b="1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Proteol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tr-TR" sz="2400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Lipol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tr-TR" sz="2400" dirty="0" err="1" smtClean="0">
                <a:ea typeface="ＭＳ Ｐゴシック" pitchFamily="34" charset="-128"/>
              </a:rPr>
              <a:t>Karbondihratı</a:t>
            </a:r>
            <a:r>
              <a:rPr lang="tr-TR" sz="2400" dirty="0" smtClean="0">
                <a:ea typeface="ＭＳ Ｐゴシック" pitchFamily="34" charset="-128"/>
              </a:rPr>
              <a:t> parçalayan enzimler</a:t>
            </a:r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 err="1" smtClean="0">
                <a:ea typeface="ＭＳ Ｐゴシック" pitchFamily="34" charset="-128"/>
              </a:rPr>
              <a:t>Nucleol</a:t>
            </a:r>
            <a:r>
              <a:rPr lang="tr-TR" sz="2400" dirty="0" err="1" smtClean="0">
                <a:ea typeface="ＭＳ Ｐゴシック" pitchFamily="34" charset="-128"/>
              </a:rPr>
              <a:t>itik</a:t>
            </a:r>
            <a:r>
              <a:rPr lang="tr-TR" sz="2400" dirty="0" smtClean="0">
                <a:ea typeface="ＭＳ Ｐゴシック" pitchFamily="34" charset="-128"/>
              </a:rPr>
              <a:t> enzimler</a:t>
            </a:r>
            <a:endParaRPr lang="en-US" sz="2400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8513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336" cy="13255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dirty="0" err="1" smtClean="0"/>
              <a:t>Proteolitik</a:t>
            </a:r>
            <a:r>
              <a:rPr lang="tr-TR" b="1" dirty="0" smtClean="0"/>
              <a:t> enzimler</a:t>
            </a:r>
            <a:endParaRPr lang="en-US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1891" y="2088271"/>
            <a:ext cx="3431292" cy="3988340"/>
          </a:xfrm>
        </p:spPr>
        <p:txBody>
          <a:bodyPr>
            <a:normAutofit/>
          </a:bodyPr>
          <a:lstStyle/>
          <a:p>
            <a:r>
              <a:rPr lang="tr-TR" sz="2100" dirty="0" smtClean="0"/>
              <a:t>5 çeşittir:</a:t>
            </a:r>
            <a:endParaRPr lang="en-US" sz="2100" dirty="0"/>
          </a:p>
          <a:p>
            <a:pPr lvl="1"/>
            <a:r>
              <a:rPr lang="tr-TR" sz="2100" dirty="0" err="1" smtClean="0"/>
              <a:t>Tripsinojen</a:t>
            </a:r>
            <a:endParaRPr lang="en-US" sz="2100" dirty="0"/>
          </a:p>
          <a:p>
            <a:pPr lvl="1"/>
            <a:r>
              <a:rPr lang="tr-TR" sz="2100" dirty="0" err="1" smtClean="0"/>
              <a:t>Kimotripsinojen</a:t>
            </a:r>
            <a:r>
              <a:rPr lang="en-US" sz="2100" dirty="0" smtClean="0"/>
              <a:t> </a:t>
            </a:r>
            <a:r>
              <a:rPr lang="en-US" sz="2100" dirty="0"/>
              <a:t>A</a:t>
            </a:r>
          </a:p>
          <a:p>
            <a:pPr lvl="1"/>
            <a:r>
              <a:rPr lang="tr-TR" sz="2100" dirty="0" err="1"/>
              <a:t>Kimotripsinojen</a:t>
            </a:r>
            <a:r>
              <a:rPr lang="en-US" sz="2100" dirty="0" smtClean="0"/>
              <a:t> </a:t>
            </a:r>
            <a:r>
              <a:rPr lang="en-US" sz="2100" dirty="0"/>
              <a:t>B</a:t>
            </a:r>
          </a:p>
          <a:p>
            <a:pPr lvl="1"/>
            <a:r>
              <a:rPr lang="en-US" sz="2100" dirty="0"/>
              <a:t>Pro</a:t>
            </a:r>
            <a:r>
              <a:rPr lang="tr-TR" sz="2100" dirty="0" err="1"/>
              <a:t>karboksi</a:t>
            </a:r>
            <a:r>
              <a:rPr lang="tr-TR" sz="2100" dirty="0"/>
              <a:t> </a:t>
            </a:r>
            <a:r>
              <a:rPr lang="tr-TR" sz="2100" dirty="0" err="1"/>
              <a:t>peptidaz</a:t>
            </a:r>
            <a:r>
              <a:rPr lang="tr-TR" sz="2100" dirty="0"/>
              <a:t> </a:t>
            </a:r>
            <a:r>
              <a:rPr lang="en-US" sz="2100" dirty="0" smtClean="0"/>
              <a:t>A</a:t>
            </a:r>
            <a:endParaRPr lang="en-US" sz="2100" dirty="0"/>
          </a:p>
          <a:p>
            <a:pPr lvl="1"/>
            <a:r>
              <a:rPr lang="en-US" sz="2100" dirty="0" smtClean="0"/>
              <a:t>Pro</a:t>
            </a:r>
            <a:r>
              <a:rPr lang="tr-TR" sz="2100" dirty="0" err="1" smtClean="0"/>
              <a:t>karboksi</a:t>
            </a:r>
            <a:r>
              <a:rPr lang="tr-TR" sz="2100" dirty="0" smtClean="0"/>
              <a:t> </a:t>
            </a:r>
            <a:r>
              <a:rPr lang="tr-TR" sz="2100" dirty="0" err="1" smtClean="0"/>
              <a:t>peptidaz</a:t>
            </a:r>
            <a:r>
              <a:rPr lang="tr-TR" sz="2100" dirty="0" smtClean="0"/>
              <a:t> </a:t>
            </a:r>
            <a:r>
              <a:rPr lang="en-US" sz="2100" dirty="0" smtClean="0"/>
              <a:t>B</a:t>
            </a:r>
            <a:endParaRPr lang="en-US" sz="2100" dirty="0"/>
          </a:p>
          <a:p>
            <a:endParaRPr lang="tr-TR" dirty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4598317" y="2088271"/>
            <a:ext cx="34516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smtClean="0">
                <a:latin typeface="Arial Narrow" panose="020B0606020202030204" pitchFamily="34" charset="0"/>
              </a:rPr>
              <a:t>3 çeşittir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err="1" smtClean="0">
                <a:latin typeface="Arial Narrow" panose="020B0606020202030204" pitchFamily="34" charset="0"/>
              </a:rPr>
              <a:t>Fosofolipaz</a:t>
            </a:r>
            <a:r>
              <a:rPr lang="tr-TR" dirty="0" smtClean="0">
                <a:latin typeface="Arial Narrow" panose="020B0606020202030204" pitchFamily="34" charset="0"/>
              </a:rPr>
              <a:t>: </a:t>
            </a:r>
            <a:r>
              <a:rPr lang="tr-TR" dirty="0" err="1" smtClean="0">
                <a:latin typeface="Arial Narrow" panose="020B0606020202030204" pitchFamily="34" charset="0"/>
              </a:rPr>
              <a:t>lipidleri</a:t>
            </a:r>
            <a:r>
              <a:rPr lang="tr-TR" dirty="0" smtClean="0">
                <a:latin typeface="Arial Narrow" panose="020B0606020202030204" pitchFamily="34" charset="0"/>
              </a:rPr>
              <a:t> parçalar</a:t>
            </a:r>
            <a:endParaRPr lang="en-US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err="1" smtClean="0">
                <a:latin typeface="Arial Narrow" panose="020B0606020202030204" pitchFamily="34" charset="0"/>
              </a:rPr>
              <a:t>Pankreatik</a:t>
            </a:r>
            <a:r>
              <a:rPr lang="tr-TR" dirty="0" smtClean="0">
                <a:latin typeface="Arial Narrow" panose="020B0606020202030204" pitchFamily="34" charset="0"/>
              </a:rPr>
              <a:t> </a:t>
            </a:r>
            <a:r>
              <a:rPr lang="tr-TR" dirty="0" err="1" smtClean="0">
                <a:latin typeface="Arial Narrow" panose="020B0606020202030204" pitchFamily="34" charset="0"/>
              </a:rPr>
              <a:t>lipaz</a:t>
            </a:r>
            <a:r>
              <a:rPr lang="tr-TR" dirty="0" smtClean="0">
                <a:latin typeface="Arial Narrow" panose="020B0606020202030204" pitchFamily="34" charset="0"/>
              </a:rPr>
              <a:t>: </a:t>
            </a:r>
            <a:r>
              <a:rPr lang="tr-TR" dirty="0" err="1" smtClean="0">
                <a:latin typeface="Arial Narrow" panose="020B0606020202030204" pitchFamily="34" charset="0"/>
              </a:rPr>
              <a:t>lipidleri</a:t>
            </a:r>
            <a:r>
              <a:rPr lang="tr-TR" dirty="0" smtClean="0">
                <a:latin typeface="Arial Narrow" panose="020B0606020202030204" pitchFamily="34" charset="0"/>
              </a:rPr>
              <a:t> parçalar.</a:t>
            </a:r>
            <a:endParaRPr lang="en-US" dirty="0">
              <a:latin typeface="Arial Narrow" panose="020B0606020202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tr-TR" dirty="0" smtClean="0">
                <a:latin typeface="Arial Narrow" panose="020B0606020202030204" pitchFamily="34" charset="0"/>
              </a:rPr>
              <a:t>Kolesterol </a:t>
            </a:r>
            <a:r>
              <a:rPr lang="tr-TR" dirty="0" err="1" smtClean="0">
                <a:latin typeface="Arial Narrow" panose="020B0606020202030204" pitchFamily="34" charset="0"/>
              </a:rPr>
              <a:t>esteraz</a:t>
            </a:r>
            <a:r>
              <a:rPr lang="tr-TR" dirty="0" smtClean="0">
                <a:latin typeface="Arial Narrow" panose="020B0606020202030204" pitchFamily="34" charset="0"/>
              </a:rPr>
              <a:t>: Kolesterol </a:t>
            </a:r>
            <a:r>
              <a:rPr lang="tr-TR" dirty="0" err="1" smtClean="0">
                <a:latin typeface="Arial Narrow" panose="020B0606020202030204" pitchFamily="34" charset="0"/>
              </a:rPr>
              <a:t>esterleşmesi</a:t>
            </a:r>
            <a:endParaRPr lang="en-US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8645149" y="1906772"/>
            <a:ext cx="31501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latin typeface="Arial Narrow" panose="020B0606020202030204" pitchFamily="34" charset="0"/>
              </a:rPr>
              <a:t>Pan</a:t>
            </a:r>
            <a:r>
              <a:rPr lang="tr-TR" sz="2600" b="1" dirty="0" smtClean="0">
                <a:latin typeface="Arial Narrow" panose="020B0606020202030204" pitchFamily="34" charset="0"/>
              </a:rPr>
              <a:t>k</a:t>
            </a:r>
            <a:r>
              <a:rPr lang="en-US" sz="2600" b="1" dirty="0" err="1" smtClean="0">
                <a:latin typeface="Arial Narrow" panose="020B0606020202030204" pitchFamily="34" charset="0"/>
              </a:rPr>
              <a:t>reati</a:t>
            </a:r>
            <a:r>
              <a:rPr lang="tr-TR" sz="2600" b="1" dirty="0" smtClean="0">
                <a:latin typeface="Arial Narrow" panose="020B0606020202030204" pitchFamily="34" charset="0"/>
              </a:rPr>
              <a:t>k </a:t>
            </a:r>
            <a:r>
              <a:rPr lang="en-US" sz="2600" b="1" dirty="0" smtClean="0">
                <a:latin typeface="Arial Narrow" panose="020B0606020202030204" pitchFamily="34" charset="0"/>
              </a:rPr>
              <a:t>am</a:t>
            </a:r>
            <a:r>
              <a:rPr lang="tr-TR" sz="2600" b="1" dirty="0" err="1" smtClean="0">
                <a:latin typeface="Arial Narrow" panose="020B0606020202030204" pitchFamily="34" charset="0"/>
              </a:rPr>
              <a:t>ilaz</a:t>
            </a:r>
            <a:r>
              <a:rPr lang="tr-TR" sz="2600" b="1" dirty="0" smtClean="0">
                <a:latin typeface="Arial Narrow" panose="020B0606020202030204" pitchFamily="34" charset="0"/>
              </a:rPr>
              <a:t>: </a:t>
            </a:r>
            <a:r>
              <a:rPr lang="tr-TR" sz="2600" dirty="0" smtClean="0">
                <a:latin typeface="Arial Narrow" panose="020B0606020202030204" pitchFamily="34" charset="0"/>
              </a:rPr>
              <a:t>Nişastayı parçalar</a:t>
            </a: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tr-TR" sz="2600" b="1" dirty="0" err="1" smtClean="0">
                <a:latin typeface="Arial Narrow" panose="020B0606020202030204" pitchFamily="34" charset="0"/>
              </a:rPr>
              <a:t>İnvertaz</a:t>
            </a:r>
            <a:r>
              <a:rPr lang="tr-TR" sz="2600" b="1" dirty="0" smtClean="0">
                <a:latin typeface="Arial Narrow" panose="020B0606020202030204" pitchFamily="34" charset="0"/>
              </a:rPr>
              <a:t>: </a:t>
            </a:r>
            <a:r>
              <a:rPr lang="tr-TR" sz="2600" dirty="0" err="1" smtClean="0">
                <a:latin typeface="Arial Narrow" panose="020B0606020202030204" pitchFamily="34" charset="0"/>
              </a:rPr>
              <a:t>Sükrozu</a:t>
            </a:r>
            <a:r>
              <a:rPr lang="tr-TR" sz="2600" dirty="0" smtClean="0">
                <a:latin typeface="Arial Narrow" panose="020B0606020202030204" pitchFamily="34" charset="0"/>
              </a:rPr>
              <a:t> parçalar</a:t>
            </a:r>
            <a:endParaRPr lang="tr-TR" dirty="0"/>
          </a:p>
        </p:txBody>
      </p:sp>
      <p:sp>
        <p:nvSpPr>
          <p:cNvPr id="10" name="Başlık 1"/>
          <p:cNvSpPr txBox="1">
            <a:spLocks/>
          </p:cNvSpPr>
          <p:nvPr/>
        </p:nvSpPr>
        <p:spPr>
          <a:xfrm>
            <a:off x="4435692" y="365124"/>
            <a:ext cx="350033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tr-TR" b="1" dirty="0" err="1" smtClean="0"/>
              <a:t>Lipolitik</a:t>
            </a:r>
            <a:r>
              <a:rPr lang="tr-TR" b="1" dirty="0" smtClean="0"/>
              <a:t> enzimler</a:t>
            </a:r>
            <a:endParaRPr lang="en-US" b="1" dirty="0"/>
          </a:p>
        </p:txBody>
      </p:sp>
      <p:sp>
        <p:nvSpPr>
          <p:cNvPr id="11" name="Başlık 1"/>
          <p:cNvSpPr txBox="1">
            <a:spLocks/>
          </p:cNvSpPr>
          <p:nvPr/>
        </p:nvSpPr>
        <p:spPr>
          <a:xfrm>
            <a:off x="8294953" y="365124"/>
            <a:ext cx="3500336" cy="13255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Karbonhidrat parçalayıcı enzim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5933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A16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017" y="2088261"/>
            <a:ext cx="4007904" cy="26814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r>
              <a:rPr lang="tr-TR" sz="3400" b="1" dirty="0" err="1" smtClean="0">
                <a:solidFill>
                  <a:srgbClr val="FFFFFF"/>
                </a:solidFill>
              </a:rPr>
              <a:t>Nucleolitik</a:t>
            </a:r>
            <a:r>
              <a:rPr lang="tr-TR" sz="3400" b="1" dirty="0" smtClean="0">
                <a:solidFill>
                  <a:srgbClr val="FFFFFF"/>
                </a:solidFill>
              </a:rPr>
              <a:t> </a:t>
            </a:r>
            <a:r>
              <a:rPr lang="tr-TR" sz="3400" b="1" dirty="0" err="1" smtClean="0">
                <a:solidFill>
                  <a:srgbClr val="FFFFFF"/>
                </a:solidFill>
              </a:rPr>
              <a:t>enizmler</a:t>
            </a:r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endParaRPr lang="tr-TR" sz="3400" b="1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889760"/>
            <a:ext cx="6885216" cy="4968240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FFFF"/>
                </a:solidFill>
              </a:rPr>
              <a:t>2 çeşittir</a:t>
            </a:r>
            <a:r>
              <a:rPr lang="en-US" sz="2400" dirty="0" smtClean="0">
                <a:solidFill>
                  <a:srgbClr val="FFFFFF"/>
                </a:solidFill>
              </a:rPr>
              <a:t>:</a:t>
            </a:r>
            <a:endParaRPr lang="en-US" sz="24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rgbClr val="FFFFFF"/>
                </a:solidFill>
              </a:rPr>
              <a:t>Ribonükleaz</a:t>
            </a:r>
            <a:endParaRPr lang="en-US" sz="24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rgbClr val="FFFFFF"/>
                </a:solidFill>
              </a:rPr>
              <a:t>Deokisribonükleaz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dirty="0" err="1" smtClean="0">
                <a:solidFill>
                  <a:srgbClr val="FFFFFF"/>
                </a:solidFill>
              </a:rPr>
              <a:t>Pankres</a:t>
            </a:r>
            <a:r>
              <a:rPr lang="tr-TR" sz="2400" dirty="0" smtClean="0">
                <a:solidFill>
                  <a:srgbClr val="FFFFFF"/>
                </a:solidFill>
              </a:rPr>
              <a:t> sıvısı katyon ve anyon da içerir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b="1" dirty="0" smtClean="0">
                <a:solidFill>
                  <a:srgbClr val="FFFFFF"/>
                </a:solidFill>
              </a:rPr>
              <a:t>Katyonlar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Na+, K+, Mg++, </a:t>
            </a:r>
            <a:r>
              <a:rPr lang="tr-TR" sz="2400" dirty="0" err="1" smtClean="0">
                <a:solidFill>
                  <a:srgbClr val="FFFFFF"/>
                </a:solidFill>
              </a:rPr>
              <a:t>vb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tr-TR" sz="2400" dirty="0" smtClean="0">
                <a:solidFill>
                  <a:srgbClr val="FFFFFF"/>
                </a:solidFill>
              </a:rPr>
              <a:t>Tampon, </a:t>
            </a:r>
            <a:r>
              <a:rPr lang="tr-TR" sz="2400" dirty="0" err="1" smtClean="0">
                <a:solidFill>
                  <a:srgbClr val="FFFFFF"/>
                </a:solidFill>
              </a:rPr>
              <a:t>kofaktör</a:t>
            </a:r>
            <a:r>
              <a:rPr lang="tr-TR" sz="2400" dirty="0" smtClean="0">
                <a:solidFill>
                  <a:srgbClr val="FFFFFF"/>
                </a:solidFill>
              </a:rPr>
              <a:t> ve </a:t>
            </a:r>
            <a:r>
              <a:rPr lang="tr-TR" sz="2400" dirty="0" err="1" smtClean="0">
                <a:solidFill>
                  <a:srgbClr val="FFFFFF"/>
                </a:solidFill>
              </a:rPr>
              <a:t>ozmotik</a:t>
            </a:r>
            <a:r>
              <a:rPr lang="tr-TR" sz="2400" dirty="0" smtClean="0">
                <a:solidFill>
                  <a:srgbClr val="FFFFFF"/>
                </a:solidFill>
              </a:rPr>
              <a:t> düzenleyici olarak rol oynar. </a:t>
            </a:r>
            <a:r>
              <a:rPr lang="en-US" sz="2400" b="1" dirty="0" smtClean="0">
                <a:solidFill>
                  <a:srgbClr val="FFFFFF"/>
                </a:solidFill>
              </a:rPr>
              <a:t>An</a:t>
            </a:r>
            <a:r>
              <a:rPr lang="tr-TR" sz="2400" b="1" dirty="0" err="1" smtClean="0">
                <a:solidFill>
                  <a:srgbClr val="FFFFFF"/>
                </a:solidFill>
              </a:rPr>
              <a:t>yonlar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HCO3-</a:t>
            </a:r>
          </a:p>
          <a:p>
            <a:r>
              <a:rPr lang="tr-TR" sz="2400" dirty="0" smtClean="0">
                <a:solidFill>
                  <a:srgbClr val="FFFFFF"/>
                </a:solidFill>
              </a:rPr>
              <a:t>Tampon ve </a:t>
            </a:r>
            <a:r>
              <a:rPr lang="tr-TR" sz="2400" dirty="0" err="1" smtClean="0">
                <a:solidFill>
                  <a:srgbClr val="FFFFFF"/>
                </a:solidFill>
              </a:rPr>
              <a:t>ozmotik</a:t>
            </a:r>
            <a:r>
              <a:rPr lang="tr-TR" sz="2400" dirty="0" smtClean="0">
                <a:solidFill>
                  <a:srgbClr val="FFFFFF"/>
                </a:solidFill>
              </a:rPr>
              <a:t> düzenleyici olarak rol oynar.</a:t>
            </a:r>
            <a:endParaRPr lang="tr-T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67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A16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  <a:ea typeface="ＭＳ Ｐゴシック" pitchFamily="34" charset="-128"/>
              </a:rPr>
              <a:t>Karaciğer</a:t>
            </a:r>
            <a:r>
              <a:rPr lang="tr-TR" sz="3400" b="1" dirty="0">
                <a:solidFill>
                  <a:srgbClr val="FFFFFF"/>
                </a:solidFill>
              </a:rPr>
              <a:t/>
            </a:r>
            <a:br>
              <a:rPr lang="tr-TR" sz="3400" b="1" dirty="0">
                <a:solidFill>
                  <a:srgbClr val="FFFFFF"/>
                </a:solidFill>
              </a:rPr>
            </a:br>
            <a:endParaRPr lang="tr-TR" sz="3400" b="1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889760"/>
            <a:ext cx="6885216" cy="4968240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Multilobüler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r>
              <a:rPr lang="tr-TR" sz="2400" b="1" dirty="0" smtClean="0">
                <a:solidFill>
                  <a:schemeClr val="bg1"/>
                </a:solidFill>
                <a:ea typeface="ＭＳ Ｐゴシック" pitchFamily="34" charset="-128"/>
              </a:rPr>
              <a:t>İşlevleri</a:t>
            </a:r>
            <a:r>
              <a:rPr lang="en-US" sz="2400" b="1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endParaRPr lang="en-US" sz="24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Detoksifikasyon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Vitamin-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kh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depolamak (karbonhidratları glikojen olarak depolar) 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Albumin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, globülin vb. plazma proteinlerinin sentez yeri.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Protein-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peptid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hormonların aktivasyon ve 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inaktivasyonu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Yaşlı eritrositlerin yıkımı.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Yağ </a:t>
            </a:r>
            <a:r>
              <a:rPr lang="tr-TR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emulsifikasyonunda</a:t>
            </a:r>
            <a:r>
              <a:rPr lang="tr-TR" sz="2400" dirty="0" smtClean="0">
                <a:solidFill>
                  <a:schemeClr val="bg1"/>
                </a:solidFill>
                <a:ea typeface="ＭＳ Ｐゴシック" pitchFamily="34" charset="-128"/>
              </a:rPr>
              <a:t> rol oynayan safranın oluşumu. </a:t>
            </a:r>
            <a:endParaRPr lang="en-US" sz="2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682015A3-6C6F-45CC-8489-158F90B24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709" y="1283524"/>
            <a:ext cx="4577070" cy="39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2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14750" y="279401"/>
            <a:ext cx="4286250" cy="1035050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tr-TR" b="1" dirty="0" smtClean="0"/>
              <a:t>TEŞEKKÜRLER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562100"/>
            <a:ext cx="57150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158836" y="393700"/>
            <a:ext cx="5594639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Ağızın bölümleri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6720191" cy="4652996"/>
          </a:xfrm>
        </p:spPr>
        <p:txBody>
          <a:bodyPr>
            <a:normAutofit/>
          </a:bodyPr>
          <a:lstStyle/>
          <a:p>
            <a:r>
              <a:rPr lang="tr-TR" dirty="0" smtClean="0">
                <a:ea typeface="ＭＳ Ｐゴシック" pitchFamily="34" charset="-128"/>
              </a:rPr>
              <a:t>Ağız, gaga diye bilinen alt ve üst çene kısımlarından oluşmaktadır. </a:t>
            </a:r>
          </a:p>
          <a:p>
            <a:r>
              <a:rPr lang="tr-TR" dirty="0" smtClean="0">
                <a:ea typeface="ＭＳ Ｐゴシック" pitchFamily="34" charset="-128"/>
              </a:rPr>
              <a:t>Tabanında dil vardır: Yemeğin </a:t>
            </a:r>
            <a:r>
              <a:rPr lang="tr-TR" dirty="0" err="1" smtClean="0">
                <a:ea typeface="ＭＳ Ｐゴシック" pitchFamily="34" charset="-128"/>
              </a:rPr>
              <a:t>özofagus</a:t>
            </a:r>
            <a:r>
              <a:rPr lang="tr-TR" dirty="0" smtClean="0">
                <a:ea typeface="ＭＳ Ｐゴシック" pitchFamily="34" charset="-128"/>
              </a:rPr>
              <a:t> ve </a:t>
            </a:r>
            <a:r>
              <a:rPr lang="tr-TR" dirty="0" err="1" smtClean="0">
                <a:ea typeface="ＭＳ Ｐゴシック" pitchFamily="34" charset="-128"/>
              </a:rPr>
              <a:t>farenkse</a:t>
            </a:r>
            <a:r>
              <a:rPr lang="tr-TR" dirty="0" smtClean="0">
                <a:ea typeface="ＭＳ Ｐゴシック" pitchFamily="34" charset="-128"/>
              </a:rPr>
              <a:t> iletilmesinde görev alır. </a:t>
            </a:r>
          </a:p>
          <a:p>
            <a:r>
              <a:rPr lang="tr-TR" dirty="0" smtClean="0">
                <a:ea typeface="ＭＳ Ｐゴシック" pitchFamily="34" charset="-128"/>
              </a:rPr>
              <a:t>Dil yüzeyinde tat tomurcukları içeren </a:t>
            </a:r>
            <a:r>
              <a:rPr lang="tr-TR" dirty="0" err="1" smtClean="0">
                <a:ea typeface="ＭＳ Ｐゴシック" pitchFamily="34" charset="-128"/>
              </a:rPr>
              <a:t>papillalar</a:t>
            </a:r>
            <a:r>
              <a:rPr lang="tr-TR" dirty="0" smtClean="0">
                <a:ea typeface="ＭＳ Ｐゴシック" pitchFamily="34" charset="-128"/>
              </a:rPr>
              <a:t> vardır.</a:t>
            </a:r>
          </a:p>
          <a:p>
            <a:r>
              <a:rPr lang="tr-TR" dirty="0" smtClean="0">
                <a:ea typeface="ＭＳ Ｐゴシック" pitchFamily="34" charset="-128"/>
              </a:rPr>
              <a:t>Tat tomurcukları, tat almada görev alır. 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1203" name="Picture 4" descr="CIMG14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04" y="2418540"/>
            <a:ext cx="3831420" cy="287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4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20676"/>
            <a:ext cx="5476875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Ağızın bölümleri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1939925"/>
            <a:ext cx="6720191" cy="4652996"/>
          </a:xfrm>
        </p:spPr>
        <p:txBody>
          <a:bodyPr>
            <a:normAutofit/>
          </a:bodyPr>
          <a:lstStyle/>
          <a:p>
            <a:r>
              <a:rPr lang="tr-TR" dirty="0" smtClean="0"/>
              <a:t>Tükürük bezleri </a:t>
            </a:r>
            <a:r>
              <a:rPr lang="tr-TR" b="1" dirty="0" smtClean="0"/>
              <a:t>mukus</a:t>
            </a:r>
            <a:r>
              <a:rPr lang="tr-TR" dirty="0" smtClean="0"/>
              <a:t> ve türe özgü olarak </a:t>
            </a:r>
            <a:r>
              <a:rPr lang="tr-TR" b="1" dirty="0" smtClean="0"/>
              <a:t>amilaz</a:t>
            </a:r>
            <a:r>
              <a:rPr lang="tr-TR" dirty="0" smtClean="0"/>
              <a:t> salgılar. </a:t>
            </a:r>
          </a:p>
          <a:p>
            <a:r>
              <a:rPr lang="tr-TR" dirty="0" smtClean="0"/>
              <a:t>Amilaz- hindi ve horozda yok; serçe ve diğer türlerde bulunur. </a:t>
            </a:r>
          </a:p>
          <a:p>
            <a:r>
              <a:rPr lang="tr-TR" dirty="0" smtClean="0"/>
              <a:t>Horozda günlük tükürük </a:t>
            </a:r>
            <a:r>
              <a:rPr lang="tr-TR" dirty="0" err="1" smtClean="0"/>
              <a:t>sekresyonu</a:t>
            </a:r>
            <a:r>
              <a:rPr lang="tr-TR" dirty="0" smtClean="0"/>
              <a:t>: </a:t>
            </a:r>
            <a:r>
              <a:rPr lang="en-US" dirty="0" smtClean="0"/>
              <a:t>7</a:t>
            </a:r>
            <a:r>
              <a:rPr lang="tr-TR" dirty="0" smtClean="0"/>
              <a:t>- </a:t>
            </a:r>
            <a:r>
              <a:rPr lang="en-US" dirty="0" smtClean="0"/>
              <a:t>25 </a:t>
            </a:r>
            <a:r>
              <a:rPr lang="en-US" dirty="0"/>
              <a:t>ml</a:t>
            </a:r>
            <a:r>
              <a:rPr lang="tr-TR" dirty="0"/>
              <a:t>.</a:t>
            </a:r>
          </a:p>
          <a:p>
            <a:r>
              <a:rPr lang="tr-TR" dirty="0" smtClean="0"/>
              <a:t>Mukusun görevi: Besini yumuşatmak ve </a:t>
            </a:r>
            <a:r>
              <a:rPr lang="tr-TR" dirty="0" err="1" smtClean="0"/>
              <a:t>özofagusa</a:t>
            </a:r>
            <a:r>
              <a:rPr lang="tr-TR" dirty="0" smtClean="0"/>
              <a:t> iletmek </a:t>
            </a:r>
          </a:p>
          <a:p>
            <a:r>
              <a:rPr lang="tr-TR" dirty="0" smtClean="0"/>
              <a:t>Bazı türlerde- yuva yapımı ve sinek avlanmasına yardımcı yapışkan özellikte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" name="AutoShape 2" descr="taste buds birds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taste buds birds ile ilgili g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518" y="1710672"/>
            <a:ext cx="2619375" cy="17430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517" y="3626492"/>
            <a:ext cx="2619375" cy="17430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357" y="5542312"/>
            <a:ext cx="2811693" cy="11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6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914900" y="203201"/>
            <a:ext cx="2428875" cy="996950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Dil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834974" cy="4147158"/>
          </a:xfrm>
        </p:spPr>
        <p:txBody>
          <a:bodyPr/>
          <a:lstStyle/>
          <a:p>
            <a:r>
              <a:rPr lang="tr-TR" dirty="0" smtClean="0"/>
              <a:t>Tipik olarak küçük, </a:t>
            </a:r>
            <a:r>
              <a:rPr lang="tr-TR" dirty="0" err="1" smtClean="0"/>
              <a:t>kornifiye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r>
              <a:rPr lang="tr-TR" dirty="0" smtClean="0"/>
              <a:t> ile kaplı, keskin kenarlı </a:t>
            </a:r>
          </a:p>
          <a:p>
            <a:r>
              <a:rPr lang="tr-TR" dirty="0" smtClean="0">
                <a:ea typeface="ＭＳ Ｐゴシック" pitchFamily="34" charset="-128"/>
              </a:rPr>
              <a:t>Papağanlarda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– </a:t>
            </a:r>
            <a:r>
              <a:rPr lang="tr-TR" dirty="0" smtClean="0">
                <a:ea typeface="ＭＳ Ｐゴシック" pitchFamily="34" charset="-128"/>
              </a:rPr>
              <a:t>çok kaslı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>
                <a:ea typeface="ＭＳ Ｐゴシック" pitchFamily="34" charset="-128"/>
              </a:rPr>
              <a:t>Bir çok türde</a:t>
            </a:r>
            <a:r>
              <a:rPr lang="en-US" dirty="0" smtClean="0">
                <a:ea typeface="ＭＳ Ｐゴシック" pitchFamily="34" charset="-128"/>
              </a:rPr>
              <a:t>–</a:t>
            </a:r>
            <a:r>
              <a:rPr lang="tr-TR" dirty="0" smtClean="0">
                <a:ea typeface="ＭＳ Ｐゴシック" pitchFamily="34" charset="-128"/>
              </a:rPr>
              <a:t> az sayıda </a:t>
            </a:r>
            <a:r>
              <a:rPr lang="tr-TR" dirty="0" err="1" smtClean="0">
                <a:ea typeface="ＭＳ Ｐゴシック" pitchFamily="34" charset="-128"/>
              </a:rPr>
              <a:t>intrinsik</a:t>
            </a:r>
            <a:r>
              <a:rPr lang="tr-TR" dirty="0" smtClean="0">
                <a:ea typeface="ＭＳ Ｐゴシック" pitchFamily="34" charset="-128"/>
              </a:rPr>
              <a:t> kas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>
                <a:ea typeface="ＭＳ Ｐゴシック" pitchFamily="34" charset="-128"/>
              </a:rPr>
              <a:t>Az sayıda tat tomurcuğu içerir</a:t>
            </a:r>
            <a:endParaRPr lang="tr-TR" dirty="0">
              <a:ea typeface="ＭＳ Ｐゴシック" pitchFamily="34" charset="-128"/>
            </a:endParaRPr>
          </a:p>
          <a:p>
            <a:r>
              <a:rPr lang="tr-TR" dirty="0" smtClean="0"/>
              <a:t>Ağaçkakan ve ispinozlarda dil üzerinde dokunma </a:t>
            </a:r>
            <a:r>
              <a:rPr lang="tr-TR" dirty="0" err="1" smtClean="0"/>
              <a:t>korpuskülleri</a:t>
            </a:r>
            <a:r>
              <a:rPr lang="tr-TR" dirty="0" smtClean="0"/>
              <a:t> bulunur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9" y="1825625"/>
            <a:ext cx="3552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260350"/>
            <a:ext cx="1924050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Gaga</a:t>
            </a:r>
            <a:endParaRPr lang="en-US" u="sng" dirty="0">
              <a:ea typeface="ＭＳ Ｐゴシック" pitchFamily="34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475051" cy="3728869"/>
          </a:xfrm>
        </p:spPr>
        <p:txBody>
          <a:bodyPr>
            <a:normAutofit/>
          </a:bodyPr>
          <a:lstStyle/>
          <a:p>
            <a:r>
              <a:rPr lang="tr-TR" b="1" dirty="0" smtClean="0">
                <a:ea typeface="ＭＳ Ｐゴシック" pitchFamily="34" charset="-128"/>
              </a:rPr>
              <a:t>Görevi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– </a:t>
            </a:r>
            <a:r>
              <a:rPr lang="tr-TR" dirty="0" smtClean="0">
                <a:ea typeface="ＭＳ Ｐゴシック" pitchFamily="34" charset="-128"/>
              </a:rPr>
              <a:t>besin alımı, öldürme, yutmaya hazırlama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/>
              <a:t>Yapı</a:t>
            </a:r>
            <a:r>
              <a:rPr lang="en-US" dirty="0" smtClean="0"/>
              <a:t>– </a:t>
            </a:r>
            <a:r>
              <a:rPr lang="tr-TR" dirty="0" smtClean="0"/>
              <a:t>Sert </a:t>
            </a:r>
            <a:r>
              <a:rPr lang="tr-TR" dirty="0" err="1" smtClean="0"/>
              <a:t>keratin</a:t>
            </a:r>
            <a:r>
              <a:rPr lang="tr-TR" dirty="0" smtClean="0"/>
              <a:t> katmanı ile kaplı kemikli çatı </a:t>
            </a:r>
          </a:p>
          <a:p>
            <a:r>
              <a:rPr lang="tr-TR" dirty="0" smtClean="0"/>
              <a:t>Gaga kenarları ekstra keskin ve sert - </a:t>
            </a:r>
            <a:r>
              <a:rPr lang="en-US" dirty="0" smtClean="0"/>
              <a:t>'</a:t>
            </a:r>
            <a:r>
              <a:rPr lang="en-US" dirty="0" err="1" smtClean="0"/>
              <a:t>tomia</a:t>
            </a:r>
            <a:r>
              <a:rPr lang="en-US" dirty="0" smtClean="0"/>
              <a:t>', singular '</a:t>
            </a:r>
            <a:r>
              <a:rPr lang="en-US" dirty="0" err="1" smtClean="0"/>
              <a:t>tomium</a:t>
            </a:r>
            <a:r>
              <a:rPr lang="en-US" dirty="0" smtClean="0"/>
              <a:t>' 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80" y="2071991"/>
            <a:ext cx="4691520" cy="29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532106"/>
            <a:ext cx="5641443" cy="4755571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ea typeface="ＭＳ Ｐゴシック" pitchFamily="34" charset="-128"/>
              </a:rPr>
              <a:t>Dişleri yok.</a:t>
            </a:r>
            <a:endParaRPr lang="en-US" dirty="0">
              <a:ea typeface="ＭＳ Ｐゴシック" pitchFamily="34" charset="-128"/>
            </a:endParaRPr>
          </a:p>
          <a:p>
            <a:r>
              <a:rPr lang="tr-TR" dirty="0" smtClean="0"/>
              <a:t>Ağız çatısı – sert damak</a:t>
            </a:r>
          </a:p>
          <a:p>
            <a:r>
              <a:rPr lang="tr-TR" dirty="0" smtClean="0"/>
              <a:t>Damak ortasında burun boşluğuna açılan uzun dar yarık </a:t>
            </a:r>
          </a:p>
          <a:p>
            <a:r>
              <a:rPr lang="tr-TR" dirty="0" smtClean="0"/>
              <a:t>Yumuşak damak yok</a:t>
            </a:r>
            <a:endParaRPr lang="en-US" dirty="0"/>
          </a:p>
          <a:p>
            <a:r>
              <a:rPr lang="tr-TR" dirty="0" smtClean="0">
                <a:ea typeface="ＭＳ Ｐゴシック" pitchFamily="34" charset="-128"/>
              </a:rPr>
              <a:t>Yarık ve yumuşak damağın olmaması yeme ve içme sırasında vakum kuvvetinin oluşturulamamasına neden olur</a:t>
            </a:r>
          </a:p>
          <a:p>
            <a:r>
              <a:rPr lang="tr-TR" dirty="0" smtClean="0">
                <a:ea typeface="ＭＳ Ｐゴシック" pitchFamily="34" charset="-128"/>
              </a:rPr>
              <a:t>Bu nedenle kuşlar su içerken başlarını kaldırıp yer çekiminden </a:t>
            </a:r>
            <a:r>
              <a:rPr lang="tr-TR" dirty="0" err="1" smtClean="0">
                <a:ea typeface="ＭＳ Ｐゴシック" pitchFamily="34" charset="-128"/>
              </a:rPr>
              <a:t>faydalınırlar</a:t>
            </a:r>
            <a:endParaRPr lang="tr-TR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80" y="0"/>
            <a:ext cx="4687025" cy="351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260350"/>
            <a:ext cx="1924050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hangingPunct="1"/>
            <a:r>
              <a:rPr lang="tr-TR" u="sng" dirty="0" smtClean="0">
                <a:ea typeface="ＭＳ Ｐゴシック" pitchFamily="34" charset="-128"/>
              </a:rPr>
              <a:t>Gaga</a:t>
            </a:r>
            <a:endParaRPr lang="en-US" u="sng" dirty="0">
              <a:ea typeface="ＭＳ Ｐゴシック" pitchFamily="34" charset="-128"/>
            </a:endParaRPr>
          </a:p>
        </p:txBody>
      </p:sp>
      <p:pic>
        <p:nvPicPr>
          <p:cNvPr id="2" name="Birds drinking water slow 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227" y="3411992"/>
            <a:ext cx="3834246" cy="28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1955</Words>
  <Application>Microsoft Office PowerPoint</Application>
  <PresentationFormat>Geniş ekran</PresentationFormat>
  <Paragraphs>331</Paragraphs>
  <Slides>45</Slides>
  <Notes>23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Arial Narrow</vt:lpstr>
      <vt:lpstr>Calibri</vt:lpstr>
      <vt:lpstr>Calibri Light</vt:lpstr>
      <vt:lpstr>Constantia</vt:lpstr>
      <vt:lpstr>Wingdings</vt:lpstr>
      <vt:lpstr>Office Teması</vt:lpstr>
      <vt:lpstr>KANATLI FİZYOLOJİSİ SİNDİRİM SİSTEMİ</vt:lpstr>
      <vt:lpstr>PowerPoint Sunusu</vt:lpstr>
      <vt:lpstr>PowerPoint Sunusu</vt:lpstr>
      <vt:lpstr>Sindirim sisteminin bölümleri: • Ağız boşluğu • Farenks • Özofagus ve kursak • Mide (bezli mide ve taşlık) • İnce bağırsaklar • Kalın bağırsaklar • Kloaka</vt:lpstr>
      <vt:lpstr>Ağızın bölümleri</vt:lpstr>
      <vt:lpstr>Ağızın bölümleri</vt:lpstr>
      <vt:lpstr>Dil</vt:lpstr>
      <vt:lpstr>Gaga</vt:lpstr>
      <vt:lpstr>Gaga</vt:lpstr>
      <vt:lpstr>Farenks</vt:lpstr>
      <vt:lpstr>Özofagus</vt:lpstr>
      <vt:lpstr>Kursak</vt:lpstr>
      <vt:lpstr>Kursak</vt:lpstr>
      <vt:lpstr>KURSAK SÜTÜ</vt:lpstr>
      <vt:lpstr>MİDE</vt:lpstr>
      <vt:lpstr>Bezli mide-proventrikulus</vt:lpstr>
      <vt:lpstr>Bezli mide</vt:lpstr>
      <vt:lpstr>TAŞLIK</vt:lpstr>
      <vt:lpstr>İnce bağırsaklar</vt:lpstr>
      <vt:lpstr>İnce bağırsaklar</vt:lpstr>
      <vt:lpstr>İnce bağırsaklar</vt:lpstr>
      <vt:lpstr>İnce bağırsaklar</vt:lpstr>
      <vt:lpstr>Kalın bağırsaklar</vt:lpstr>
      <vt:lpstr>Sekum</vt:lpstr>
      <vt:lpstr>PowerPoint Sunusu</vt:lpstr>
      <vt:lpstr>PowerPoint Sunusu</vt:lpstr>
      <vt:lpstr>PowerPoint Sunusu</vt:lpstr>
      <vt:lpstr>Aksesuar Sindirim Bezleri</vt:lpstr>
      <vt:lpstr>Tükürük bezleri</vt:lpstr>
      <vt:lpstr>Pankreas</vt:lpstr>
      <vt:lpstr>Proteolitik enzimler</vt:lpstr>
      <vt:lpstr> Nucleolitik enizmler </vt:lpstr>
      <vt:lpstr>Karaciğer </vt:lpstr>
      <vt:lpstr>Kalın bağırsaklar</vt:lpstr>
      <vt:lpstr>Sekum</vt:lpstr>
      <vt:lpstr>PowerPoint Sunusu</vt:lpstr>
      <vt:lpstr>PowerPoint Sunusu</vt:lpstr>
      <vt:lpstr>PowerPoint Sunusu</vt:lpstr>
      <vt:lpstr>Aksesuar Sindirim Bezleri</vt:lpstr>
      <vt:lpstr>Tükürük bezleri</vt:lpstr>
      <vt:lpstr>Pankreas</vt:lpstr>
      <vt:lpstr>Proteolitik enzimler</vt:lpstr>
      <vt:lpstr> Nucleolitik enizmler </vt:lpstr>
      <vt:lpstr>Karaciğer </vt:lpstr>
      <vt:lpstr>TEŞEKKÜRLER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AVIAN PHYSIOLOGY Digestive System</dc:title>
  <dc:creator>Fizyolab1</dc:creator>
  <cp:lastModifiedBy>Fizyolab1</cp:lastModifiedBy>
  <cp:revision>48</cp:revision>
  <dcterms:created xsi:type="dcterms:W3CDTF">2017-10-20T11:18:56Z</dcterms:created>
  <dcterms:modified xsi:type="dcterms:W3CDTF">2017-12-20T05:37:34Z</dcterms:modified>
</cp:coreProperties>
</file>