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sldIdLst>
    <p:sldId id="310" r:id="rId2"/>
    <p:sldId id="312" r:id="rId3"/>
    <p:sldId id="313" r:id="rId4"/>
    <p:sldId id="322" r:id="rId5"/>
    <p:sldId id="323" r:id="rId6"/>
    <p:sldId id="325" r:id="rId7"/>
    <p:sldId id="326" r:id="rId8"/>
    <p:sldId id="327" r:id="rId9"/>
    <p:sldId id="329" r:id="rId10"/>
    <p:sldId id="330" r:id="rId11"/>
    <p:sldId id="354" r:id="rId12"/>
    <p:sldId id="355" r:id="rId13"/>
    <p:sldId id="332" r:id="rId14"/>
    <p:sldId id="334" r:id="rId15"/>
    <p:sldId id="336" r:id="rId16"/>
    <p:sldId id="337" r:id="rId17"/>
    <p:sldId id="338" r:id="rId18"/>
    <p:sldId id="339" r:id="rId19"/>
    <p:sldId id="340" r:id="rId20"/>
    <p:sldId id="341" r:id="rId21"/>
    <p:sldId id="343" r:id="rId22"/>
    <p:sldId id="344" r:id="rId23"/>
    <p:sldId id="346" r:id="rId24"/>
    <p:sldId id="348" r:id="rId25"/>
    <p:sldId id="349" r:id="rId26"/>
    <p:sldId id="350" r:id="rId27"/>
    <p:sldId id="351" r:id="rId28"/>
    <p:sldId id="356" r:id="rId29"/>
    <p:sldId id="360" r:id="rId30"/>
    <p:sldId id="361" r:id="rId31"/>
    <p:sldId id="363" r:id="rId32"/>
    <p:sldId id="365" r:id="rId33"/>
    <p:sldId id="366" r:id="rId34"/>
    <p:sldId id="369" r:id="rId35"/>
    <p:sldId id="370" r:id="rId36"/>
    <p:sldId id="371" r:id="rId37"/>
    <p:sldId id="372" r:id="rId38"/>
    <p:sldId id="373" r:id="rId39"/>
    <p:sldId id="374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71" autoAdjust="0"/>
    <p:restoredTop sz="96021" autoAdjust="0"/>
  </p:normalViewPr>
  <p:slideViewPr>
    <p:cSldViewPr snapToGrid="0" snapToObjects="1">
      <p:cViewPr varScale="1">
        <p:scale>
          <a:sx n="69" d="100"/>
          <a:sy n="69" d="100"/>
        </p:scale>
        <p:origin x="9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F1538-522A-4A91-B594-9ECCA9A8B887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A0843-3231-4AE3-97D7-8614F4C476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42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DA0843-3231-4AE3-97D7-8614F4C476D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074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90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4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3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16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1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0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98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3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1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CB98-06EB-1547-B0E7-7CA45567AE9D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8F28A-2377-B54F-93C8-1ACC08BF3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tr.wikipedia.org/wiki/Orbita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64565" y="451954"/>
            <a:ext cx="4866861" cy="72817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KUANTUM </a:t>
            </a:r>
            <a:r>
              <a:rPr lang="tr-TR" b="1" dirty="0" smtClean="0">
                <a:solidFill>
                  <a:srgbClr val="FF0000"/>
                </a:solidFill>
              </a:rPr>
              <a:t>SAYILARI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3595" y="1462646"/>
            <a:ext cx="11658935" cy="1373021"/>
          </a:xfrm>
        </p:spPr>
        <p:txBody>
          <a:bodyPr/>
          <a:lstStyle/>
          <a:p>
            <a:pPr marL="0" lvl="0" indent="0">
              <a:buNone/>
            </a:pPr>
            <a:r>
              <a:rPr lang="tr-TR" i="1" dirty="0" smtClean="0"/>
              <a:t>Atomların içindeki elektronların dalga karakterinin matematik incelenmesinden her elektronun </a:t>
            </a:r>
            <a:r>
              <a:rPr lang="tr-TR" i="1" dirty="0" err="1" smtClean="0"/>
              <a:t>kuvantum</a:t>
            </a:r>
            <a:r>
              <a:rPr lang="tr-TR" i="1" dirty="0" smtClean="0"/>
              <a:t> sayıları denen dört sayıyla temsil edileceği ortaya çıkmıştır.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23595" y="3169084"/>
            <a:ext cx="11869088" cy="27477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i="1" dirty="0" smtClean="0">
                <a:solidFill>
                  <a:srgbClr val="FF0000"/>
                </a:solidFill>
              </a:rPr>
              <a:t>1. Baş kuantum sayısı </a:t>
            </a:r>
            <a:r>
              <a:rPr lang="tr-TR" sz="3200" b="1" dirty="0" smtClean="0">
                <a:solidFill>
                  <a:srgbClr val="FF0000"/>
                </a:solidFill>
              </a:rPr>
              <a:t>(n)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/>
              <a:t>Temel enerji seviyelerini gösterir. “</a:t>
            </a:r>
            <a:r>
              <a:rPr lang="tr-TR" sz="3200" b="1" dirty="0"/>
              <a:t>n</a:t>
            </a:r>
            <a:r>
              <a:rPr lang="tr-TR" sz="3200" dirty="0"/>
              <a:t>” ile ifade edilir ve tam sayılardır (n= 1,2,3…) </a:t>
            </a:r>
          </a:p>
          <a:p>
            <a:r>
              <a:rPr lang="tr-TR" sz="3200" dirty="0"/>
              <a:t>(K, L, M, …. ile de gösterilir; n=1, K tabakasını; n=2, L tabakasını; n=3, M tabakasını gösterir)</a:t>
            </a:r>
          </a:p>
          <a:p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524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4073" y="555625"/>
            <a:ext cx="11623963" cy="5706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/>
              <a:t>Örneğin;</a:t>
            </a:r>
            <a:r>
              <a:rPr lang="tr-TR" dirty="0"/>
              <a:t> 3d ve 4s </a:t>
            </a:r>
            <a:r>
              <a:rPr lang="tr-TR" dirty="0" err="1"/>
              <a:t>orbitalleri</a:t>
            </a:r>
            <a:r>
              <a:rPr lang="tr-TR" dirty="0"/>
              <a:t> boşsa elektron önce hangisine girer?</a:t>
            </a:r>
          </a:p>
          <a:p>
            <a:pPr marL="0" indent="0">
              <a:buNone/>
            </a:pPr>
            <a:r>
              <a:rPr lang="tr-TR" b="1" dirty="0"/>
              <a:t>       </a:t>
            </a:r>
            <a:r>
              <a:rPr lang="tr-TR" dirty="0"/>
              <a:t>3d</a:t>
            </a:r>
            <a:r>
              <a:rPr lang="tr-TR" b="1" dirty="0"/>
              <a:t>  </a:t>
            </a:r>
            <a:r>
              <a:rPr lang="tr-TR" dirty="0"/>
              <a:t> için</a:t>
            </a:r>
            <a:r>
              <a:rPr lang="tr-TR" b="1" dirty="0"/>
              <a:t>     n + l</a:t>
            </a:r>
            <a:r>
              <a:rPr lang="tr-TR" dirty="0"/>
              <a:t>  =  3 + 2 = 5</a:t>
            </a:r>
          </a:p>
          <a:p>
            <a:pPr marL="0" indent="0">
              <a:buNone/>
            </a:pPr>
            <a:r>
              <a:rPr lang="tr-TR" b="1" dirty="0"/>
              <a:t>       </a:t>
            </a:r>
            <a:r>
              <a:rPr lang="tr-TR" dirty="0"/>
              <a:t>4s</a:t>
            </a:r>
            <a:r>
              <a:rPr lang="tr-TR" b="1" dirty="0"/>
              <a:t>   </a:t>
            </a:r>
            <a:r>
              <a:rPr lang="tr-TR" dirty="0"/>
              <a:t>için</a:t>
            </a:r>
            <a:r>
              <a:rPr lang="tr-TR" b="1" dirty="0"/>
              <a:t>     n + l</a:t>
            </a:r>
            <a:r>
              <a:rPr lang="tr-TR" dirty="0"/>
              <a:t>  =  4 + 0 = 4    olur ve elektron önce </a:t>
            </a:r>
            <a:r>
              <a:rPr lang="tr-TR" b="1" dirty="0"/>
              <a:t>4s</a:t>
            </a:r>
            <a:r>
              <a:rPr lang="tr-TR" dirty="0"/>
              <a:t> </a:t>
            </a:r>
            <a:r>
              <a:rPr lang="tr-TR" dirty="0" smtClean="0"/>
              <a:t>‘</a:t>
            </a:r>
            <a:r>
              <a:rPr lang="tr-TR" dirty="0"/>
              <a:t>e girer.</a:t>
            </a:r>
          </a:p>
          <a:p>
            <a:pPr marL="0" indent="0">
              <a:buNone/>
            </a:pPr>
            <a:r>
              <a:rPr lang="tr-TR" i="1" dirty="0"/>
              <a:t>Örneğin;</a:t>
            </a:r>
            <a:r>
              <a:rPr lang="tr-TR" dirty="0"/>
              <a:t> 3d, 4p ve 5s </a:t>
            </a:r>
            <a:r>
              <a:rPr lang="tr-TR" dirty="0" err="1"/>
              <a:t>orbitalleri</a:t>
            </a:r>
            <a:r>
              <a:rPr lang="tr-TR" dirty="0"/>
              <a:t> boşsa elektron önce hangisine girer?</a:t>
            </a:r>
          </a:p>
          <a:p>
            <a:pPr marL="0" indent="0">
              <a:buNone/>
            </a:pPr>
            <a:r>
              <a:rPr lang="tr-TR" b="1" dirty="0"/>
              <a:t>       </a:t>
            </a:r>
            <a:r>
              <a:rPr lang="tr-TR" dirty="0"/>
              <a:t>3d</a:t>
            </a:r>
            <a:r>
              <a:rPr lang="tr-TR" b="1" dirty="0"/>
              <a:t>  </a:t>
            </a:r>
            <a:r>
              <a:rPr lang="tr-TR" dirty="0"/>
              <a:t> için</a:t>
            </a:r>
            <a:r>
              <a:rPr lang="tr-TR" b="1" dirty="0"/>
              <a:t>   n + l</a:t>
            </a:r>
            <a:r>
              <a:rPr lang="tr-TR" dirty="0"/>
              <a:t>  =  3 + 2 = 5</a:t>
            </a:r>
          </a:p>
          <a:p>
            <a:pPr marL="0" indent="0">
              <a:buNone/>
            </a:pPr>
            <a:r>
              <a:rPr lang="tr-TR" b="1" dirty="0" smtClean="0"/>
              <a:t>        </a:t>
            </a:r>
            <a:r>
              <a:rPr lang="tr-TR" dirty="0"/>
              <a:t>4p</a:t>
            </a:r>
            <a:r>
              <a:rPr lang="tr-TR" b="1" dirty="0"/>
              <a:t>   </a:t>
            </a:r>
            <a:r>
              <a:rPr lang="tr-TR" dirty="0"/>
              <a:t>için</a:t>
            </a:r>
            <a:r>
              <a:rPr lang="tr-TR" b="1" dirty="0"/>
              <a:t>   n + l</a:t>
            </a:r>
            <a:r>
              <a:rPr lang="tr-TR" dirty="0"/>
              <a:t>  =  4 + 1 = 5    </a:t>
            </a:r>
          </a:p>
          <a:p>
            <a:pPr marL="0" indent="0">
              <a:buNone/>
            </a:pPr>
            <a:r>
              <a:rPr lang="tr-TR" dirty="0"/>
              <a:t>      </a:t>
            </a:r>
            <a:r>
              <a:rPr lang="tr-TR" dirty="0" smtClean="0"/>
              <a:t>  </a:t>
            </a:r>
            <a:r>
              <a:rPr lang="tr-TR" dirty="0"/>
              <a:t>5s</a:t>
            </a:r>
            <a:r>
              <a:rPr lang="tr-TR" b="1" dirty="0"/>
              <a:t>   </a:t>
            </a:r>
            <a:r>
              <a:rPr lang="tr-TR" dirty="0"/>
              <a:t>için</a:t>
            </a:r>
            <a:r>
              <a:rPr lang="tr-TR" b="1" dirty="0"/>
              <a:t>    n + l</a:t>
            </a:r>
            <a:r>
              <a:rPr lang="tr-TR" dirty="0"/>
              <a:t>  =  5 + 0 = 5    olur ve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üçü de </a:t>
            </a:r>
            <a:r>
              <a:rPr lang="tr-TR" dirty="0"/>
              <a:t>eşit olduğu için elektron </a:t>
            </a:r>
            <a:r>
              <a:rPr lang="tr-TR" dirty="0" smtClean="0"/>
              <a:t>öncelikle  </a:t>
            </a:r>
            <a:r>
              <a:rPr lang="tr-TR" b="1" dirty="0" err="1" smtClean="0"/>
              <a:t>n</a:t>
            </a:r>
            <a:r>
              <a:rPr lang="tr-TR" dirty="0" err="1" smtClean="0"/>
              <a:t>‘i</a:t>
            </a:r>
            <a:r>
              <a:rPr lang="tr-TR" dirty="0" smtClean="0"/>
              <a:t> </a:t>
            </a:r>
            <a:r>
              <a:rPr lang="tr-TR" dirty="0"/>
              <a:t>küçük olan </a:t>
            </a:r>
            <a:r>
              <a:rPr lang="tr-TR" b="1" dirty="0" smtClean="0"/>
              <a:t>3d</a:t>
            </a:r>
            <a:r>
              <a:rPr lang="tr-TR" dirty="0" smtClean="0"/>
              <a:t>‘ye </a:t>
            </a:r>
            <a:r>
              <a:rPr lang="tr-TR" dirty="0"/>
              <a:t>girer.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0901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5707" y="1295630"/>
            <a:ext cx="5170055" cy="52153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Dikdörtgen 1"/>
          <p:cNvSpPr/>
          <p:nvPr/>
        </p:nvSpPr>
        <p:spPr>
          <a:xfrm>
            <a:off x="1246909" y="478028"/>
            <a:ext cx="9379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Bu prensibe göre elektronların enerji seviyelerine yerleşimi grafik halinde aşağıdaki gibi görülebilir </a:t>
            </a:r>
          </a:p>
        </p:txBody>
      </p:sp>
    </p:spTree>
    <p:extLst>
      <p:ext uri="{BB962C8B-B14F-4D97-AF65-F5344CB8AC3E}">
        <p14:creationId xmlns:p14="http://schemas.microsoft.com/office/powerpoint/2010/main" val="1531682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 7"/>
          <p:cNvGrpSpPr/>
          <p:nvPr/>
        </p:nvGrpSpPr>
        <p:grpSpPr>
          <a:xfrm>
            <a:off x="1344121" y="1034473"/>
            <a:ext cx="9503988" cy="4299527"/>
            <a:chOff x="1344121" y="2987964"/>
            <a:chExt cx="9128139" cy="3708399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 rotWithShape="1">
            <a:blip r:embed="rId2" cstate="print"/>
            <a:srcRect l="32010" r="46505"/>
            <a:stretch/>
          </p:blipFill>
          <p:spPr bwMode="auto">
            <a:xfrm>
              <a:off x="4045527" y="2987964"/>
              <a:ext cx="2355274" cy="3708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" name="Metin kutusu 1"/>
            <p:cNvSpPr txBox="1"/>
            <p:nvPr/>
          </p:nvSpPr>
          <p:spPr>
            <a:xfrm>
              <a:off x="6386941" y="3814745"/>
              <a:ext cx="34700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err="1" smtClean="0"/>
                <a:t>Orbitaldeki</a:t>
              </a:r>
              <a:r>
                <a:rPr lang="tr-TR" dirty="0" smtClean="0"/>
                <a:t> elektron sayısını belirtir</a:t>
              </a:r>
              <a:endParaRPr lang="tr-TR" dirty="0"/>
            </a:p>
          </p:txBody>
        </p:sp>
        <p:sp>
          <p:nvSpPr>
            <p:cNvPr id="6" name="Metin kutusu 5"/>
            <p:cNvSpPr txBox="1"/>
            <p:nvPr/>
          </p:nvSpPr>
          <p:spPr>
            <a:xfrm>
              <a:off x="6289961" y="5255617"/>
              <a:ext cx="4182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err="1" smtClean="0"/>
                <a:t>Açısal</a:t>
              </a:r>
              <a:r>
                <a:rPr lang="tr-TR" dirty="0" smtClean="0"/>
                <a:t> momentum kuantum sayısını belirtir</a:t>
              </a:r>
              <a:endParaRPr lang="tr-TR" dirty="0"/>
            </a:p>
          </p:txBody>
        </p:sp>
        <p:sp>
          <p:nvSpPr>
            <p:cNvPr id="7" name="Metin kutusu 6"/>
            <p:cNvSpPr txBox="1"/>
            <p:nvPr/>
          </p:nvSpPr>
          <p:spPr>
            <a:xfrm>
              <a:off x="1344121" y="5223351"/>
              <a:ext cx="2809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smtClean="0"/>
                <a:t>Baş kuantum sayısını belirtir</a:t>
              </a:r>
              <a:endParaRPr lang="tr-TR" dirty="0"/>
            </a:p>
          </p:txBody>
        </p:sp>
      </p:grpSp>
    </p:spTree>
    <p:extLst>
      <p:ext uri="{BB962C8B-B14F-4D97-AF65-F5344CB8AC3E}">
        <p14:creationId xmlns:p14="http://schemas.microsoft.com/office/powerpoint/2010/main" val="1229044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79400" y="365125"/>
            <a:ext cx="11506200" cy="1325563"/>
          </a:xfrm>
        </p:spPr>
        <p:txBody>
          <a:bodyPr>
            <a:normAutofit/>
          </a:bodyPr>
          <a:lstStyle/>
          <a:p>
            <a:r>
              <a:rPr lang="tr-TR" sz="3200" dirty="0"/>
              <a:t> </a:t>
            </a:r>
            <a:r>
              <a:rPr lang="tr-TR" sz="3200" dirty="0"/>
              <a:t>E</a:t>
            </a:r>
            <a:r>
              <a:rPr lang="tr-TR" sz="3200" dirty="0" smtClean="0"/>
              <a:t>lektronların </a:t>
            </a:r>
            <a:r>
              <a:rPr lang="tr-TR" sz="3200" dirty="0"/>
              <a:t>element atomlarındaki yerleşimleri </a:t>
            </a:r>
            <a:r>
              <a:rPr lang="tr-TR" sz="3200" dirty="0" smtClean="0"/>
              <a:t>aşağıdaki gibidir;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5636" y="1298141"/>
            <a:ext cx="11369964" cy="496411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</a:t>
            </a:r>
            <a:r>
              <a:rPr lang="tr-TR" dirty="0"/>
              <a:t>H] = </a:t>
            </a:r>
            <a:r>
              <a:rPr lang="tr-TR" dirty="0" smtClean="0"/>
              <a:t>1s</a:t>
            </a:r>
            <a:r>
              <a:rPr lang="tr-TR" baseline="30000" dirty="0" smtClean="0"/>
              <a:t>1      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 smtClean="0"/>
              <a:t>2</a:t>
            </a:r>
            <a:r>
              <a:rPr lang="tr-TR" b="1" dirty="0" smtClean="0"/>
              <a:t>He</a:t>
            </a:r>
            <a:r>
              <a:rPr lang="tr-TR" b="1" dirty="0"/>
              <a:t>] = 1s</a:t>
            </a:r>
            <a:r>
              <a:rPr lang="tr-TR" b="1" baseline="30000" dirty="0"/>
              <a:t>2 </a:t>
            </a:r>
            <a:endParaRPr lang="tr-TR" b="1" baseline="30000" dirty="0" smtClean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 smtClean="0"/>
              <a:t>3</a:t>
            </a:r>
            <a:r>
              <a:rPr lang="tr-TR" dirty="0" smtClean="0"/>
              <a:t>Li</a:t>
            </a:r>
            <a:r>
              <a:rPr lang="tr-TR" dirty="0"/>
              <a:t>] = 1s</a:t>
            </a:r>
            <a:r>
              <a:rPr lang="tr-TR" baseline="30000" dirty="0"/>
              <a:t>2 </a:t>
            </a:r>
            <a:r>
              <a:rPr lang="tr-TR" dirty="0"/>
              <a:t>2s</a:t>
            </a:r>
            <a:r>
              <a:rPr lang="tr-TR" baseline="30000" dirty="0"/>
              <a:t>1 </a:t>
            </a:r>
            <a:endParaRPr lang="tr-TR" baseline="30000" dirty="0" smtClean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 smtClean="0"/>
              <a:t>5</a:t>
            </a:r>
            <a:r>
              <a:rPr lang="tr-TR" dirty="0" smtClean="0"/>
              <a:t>B</a:t>
            </a:r>
            <a:r>
              <a:rPr lang="tr-TR" dirty="0"/>
              <a:t>]  = </a:t>
            </a:r>
            <a:r>
              <a:rPr lang="tr-TR" dirty="0" smtClean="0"/>
              <a:t>1s</a:t>
            </a:r>
            <a:r>
              <a:rPr lang="tr-TR" baseline="30000" dirty="0" smtClean="0"/>
              <a:t>2 </a:t>
            </a:r>
            <a:r>
              <a:rPr lang="tr-TR" dirty="0"/>
              <a:t>2s</a:t>
            </a:r>
            <a:r>
              <a:rPr lang="tr-TR" baseline="30000" dirty="0"/>
              <a:t>2 </a:t>
            </a:r>
            <a:r>
              <a:rPr lang="tr-TR" dirty="0"/>
              <a:t>2p</a:t>
            </a:r>
            <a:r>
              <a:rPr lang="tr-TR" baseline="30000" dirty="0"/>
              <a:t>1 </a:t>
            </a:r>
            <a:endParaRPr lang="tr-TR" baseline="30000" dirty="0" smtClean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6</a:t>
            </a:r>
            <a:r>
              <a:rPr lang="tr-TR" dirty="0"/>
              <a:t>C</a:t>
            </a:r>
            <a:r>
              <a:rPr lang="tr-TR" dirty="0" smtClean="0"/>
              <a:t>]  </a:t>
            </a:r>
            <a:r>
              <a:rPr lang="tr-TR" dirty="0"/>
              <a:t>= 1s</a:t>
            </a:r>
            <a:r>
              <a:rPr lang="tr-TR" baseline="30000" dirty="0"/>
              <a:t>2 </a:t>
            </a:r>
            <a:r>
              <a:rPr lang="tr-TR" dirty="0"/>
              <a:t>2s</a:t>
            </a:r>
            <a:r>
              <a:rPr lang="tr-TR" baseline="30000" dirty="0"/>
              <a:t>2 </a:t>
            </a:r>
            <a:r>
              <a:rPr lang="tr-TR" dirty="0" smtClean="0"/>
              <a:t>2p</a:t>
            </a:r>
            <a:r>
              <a:rPr lang="tr-TR" baseline="30000" dirty="0" smtClean="0"/>
              <a:t>2</a:t>
            </a:r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9</a:t>
            </a:r>
            <a:r>
              <a:rPr lang="tr-TR" dirty="0"/>
              <a:t>F]  = 1s</a:t>
            </a:r>
            <a:r>
              <a:rPr lang="tr-TR" baseline="30000" dirty="0"/>
              <a:t>2 </a:t>
            </a:r>
            <a:r>
              <a:rPr lang="tr-TR" dirty="0"/>
              <a:t>2s</a:t>
            </a:r>
            <a:r>
              <a:rPr lang="tr-TR" baseline="30000" dirty="0"/>
              <a:t>2 </a:t>
            </a:r>
            <a:r>
              <a:rPr lang="tr-TR" dirty="0" smtClean="0"/>
              <a:t>2p</a:t>
            </a:r>
            <a:r>
              <a:rPr lang="tr-TR" baseline="30000" dirty="0" smtClean="0"/>
              <a:t>5</a:t>
            </a:r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/>
              <a:t>10</a:t>
            </a:r>
            <a:r>
              <a:rPr lang="tr-TR" b="1" dirty="0"/>
              <a:t>Ne]  = 1s</a:t>
            </a:r>
            <a:r>
              <a:rPr lang="tr-TR" b="1" baseline="30000" dirty="0"/>
              <a:t>2 </a:t>
            </a:r>
            <a:r>
              <a:rPr lang="tr-TR" b="1" dirty="0"/>
              <a:t>2s</a:t>
            </a:r>
            <a:r>
              <a:rPr lang="tr-TR" b="1" baseline="30000" dirty="0"/>
              <a:t>2 </a:t>
            </a:r>
            <a:r>
              <a:rPr lang="tr-TR" b="1" dirty="0"/>
              <a:t>2p</a:t>
            </a:r>
            <a:r>
              <a:rPr lang="tr-TR" b="1" baseline="30000" dirty="0"/>
              <a:t>6 </a:t>
            </a:r>
            <a:r>
              <a:rPr lang="tr-TR" baseline="30000" dirty="0" smtClean="0"/>
              <a:t> </a:t>
            </a:r>
            <a:endParaRPr lang="tr-TR" baseline="30000" dirty="0" smtClean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11</a:t>
            </a:r>
            <a:r>
              <a:rPr lang="tr-TR" dirty="0"/>
              <a:t>Na] 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12</a:t>
            </a:r>
            <a:r>
              <a:rPr lang="tr-TR" dirty="0"/>
              <a:t>Mg]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13</a:t>
            </a:r>
            <a:r>
              <a:rPr lang="tr-TR" dirty="0"/>
              <a:t>Al] 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2</a:t>
            </a:r>
            <a:r>
              <a:rPr lang="tr-TR" dirty="0"/>
              <a:t> 3p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14</a:t>
            </a:r>
            <a:r>
              <a:rPr lang="tr-TR" dirty="0"/>
              <a:t>Si]  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2</a:t>
            </a:r>
            <a:r>
              <a:rPr lang="tr-TR" dirty="0"/>
              <a:t> 3p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[</a:t>
            </a:r>
            <a:r>
              <a:rPr lang="tr-TR" b="1" baseline="-25000" dirty="0">
                <a:solidFill>
                  <a:srgbClr val="FF0000"/>
                </a:solidFill>
              </a:rPr>
              <a:t>18</a:t>
            </a:r>
            <a:r>
              <a:rPr lang="tr-TR" b="1" dirty="0">
                <a:solidFill>
                  <a:srgbClr val="FF0000"/>
                </a:solidFill>
              </a:rPr>
              <a:t>Ar]   = [Ne] 3s</a:t>
            </a:r>
            <a:r>
              <a:rPr lang="tr-TR" b="1" baseline="30000" dirty="0">
                <a:solidFill>
                  <a:srgbClr val="FF0000"/>
                </a:solidFill>
              </a:rPr>
              <a:t>2</a:t>
            </a:r>
            <a:r>
              <a:rPr lang="tr-TR" b="1" dirty="0">
                <a:solidFill>
                  <a:srgbClr val="FF0000"/>
                </a:solidFill>
              </a:rPr>
              <a:t> 3p</a:t>
            </a:r>
            <a:r>
              <a:rPr lang="tr-TR" b="1" baseline="30000" dirty="0">
                <a:solidFill>
                  <a:srgbClr val="FF0000"/>
                </a:solidFill>
              </a:rPr>
              <a:t>6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19</a:t>
            </a:r>
            <a:r>
              <a:rPr lang="tr-TR" dirty="0"/>
              <a:t>K]    =  [Ar]</a:t>
            </a:r>
            <a:r>
              <a:rPr lang="tr-TR" b="1" dirty="0"/>
              <a:t> </a:t>
            </a:r>
            <a:r>
              <a:rPr lang="tr-TR" dirty="0"/>
              <a:t>4s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20</a:t>
            </a:r>
            <a:r>
              <a:rPr lang="tr-TR" dirty="0"/>
              <a:t>Ca]   = [Ar]</a:t>
            </a:r>
            <a:r>
              <a:rPr lang="tr-TR" b="1" dirty="0"/>
              <a:t> </a:t>
            </a:r>
            <a:r>
              <a:rPr lang="tr-TR" dirty="0"/>
              <a:t>4s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7328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618" y="248515"/>
            <a:ext cx="11822546" cy="57181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3200" b="1" i="1" dirty="0"/>
              <a:t>Geçiş elementlerinde</a:t>
            </a:r>
            <a:r>
              <a:rPr lang="tr-TR" sz="3200" i="1" dirty="0"/>
              <a:t>;</a:t>
            </a:r>
            <a:r>
              <a:rPr lang="tr-TR" sz="3200" dirty="0"/>
              <a:t> 21 numaralı </a:t>
            </a:r>
            <a:r>
              <a:rPr lang="tr-TR" sz="3200" dirty="0" smtClean="0"/>
              <a:t>Skandiyum </a:t>
            </a:r>
            <a:r>
              <a:rPr lang="tr-TR" sz="3200" dirty="0"/>
              <a:t>ile başlayan ve 10 </a:t>
            </a:r>
            <a:r>
              <a:rPr lang="tr-TR" sz="3200" dirty="0" err="1"/>
              <a:t>arlı</a:t>
            </a:r>
            <a:r>
              <a:rPr lang="tr-TR" sz="3200" dirty="0"/>
              <a:t> üç sıra halinde periyodik sistemde yer alan geçiş elementlerinde </a:t>
            </a:r>
            <a:r>
              <a:rPr lang="tr-TR" sz="3200" dirty="0" smtClean="0"/>
              <a:t>elektronlar </a:t>
            </a:r>
            <a:r>
              <a:rPr lang="tr-TR" sz="3200" dirty="0"/>
              <a:t>öncelikle üst seviyelerine girmiş daha sonra alt enerji seviyelerine girmiştir.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Geçiş </a:t>
            </a:r>
            <a:r>
              <a:rPr lang="tr-TR" sz="3200" dirty="0"/>
              <a:t>elementlerinin 1. sırasında bulunan elementlerin atomlarında  elektronlar önce </a:t>
            </a:r>
            <a:r>
              <a:rPr lang="tr-TR" sz="3200" b="1" dirty="0"/>
              <a:t>4s</a:t>
            </a:r>
            <a:r>
              <a:rPr lang="tr-TR" sz="3200" dirty="0"/>
              <a:t> yörüngesine girmiş ve doldurmuş daha sonra </a:t>
            </a:r>
            <a:r>
              <a:rPr lang="tr-TR" sz="3200" b="1" dirty="0"/>
              <a:t>3d</a:t>
            </a:r>
            <a:r>
              <a:rPr lang="tr-TR" sz="3200" dirty="0"/>
              <a:t> </a:t>
            </a:r>
            <a:r>
              <a:rPr lang="tr-TR" sz="3200" dirty="0" err="1"/>
              <a:t>orbitallerine</a:t>
            </a:r>
            <a:r>
              <a:rPr lang="tr-TR" sz="3200" dirty="0"/>
              <a:t> elektronlar girmeye başlamışlardır</a:t>
            </a:r>
            <a:r>
              <a:rPr lang="tr-TR" sz="3200" dirty="0" smtClean="0"/>
              <a:t>:</a:t>
            </a:r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21</a:t>
            </a:r>
            <a:r>
              <a:rPr lang="tr-TR" sz="3200" dirty="0"/>
              <a:t>Sc]  = [Ar]</a:t>
            </a:r>
            <a:r>
              <a:rPr lang="tr-TR" sz="3200" b="1" dirty="0"/>
              <a:t> 4s</a:t>
            </a:r>
            <a:r>
              <a:rPr lang="tr-TR" sz="3200" b="1" baseline="30000" dirty="0"/>
              <a:t>2 </a:t>
            </a:r>
            <a:r>
              <a:rPr lang="tr-TR" sz="3200" b="1" dirty="0"/>
              <a:t>3d</a:t>
            </a:r>
            <a:r>
              <a:rPr lang="tr-TR" sz="3200" b="1" baseline="30000" dirty="0"/>
              <a:t>1</a:t>
            </a:r>
            <a:endParaRPr lang="tr-TR" sz="3200" dirty="0"/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23</a:t>
            </a:r>
            <a:r>
              <a:rPr lang="tr-TR" sz="3200" dirty="0"/>
              <a:t>V]  =  [Ar]</a:t>
            </a:r>
            <a:r>
              <a:rPr lang="tr-TR" sz="3200" b="1" dirty="0"/>
              <a:t> 4s</a:t>
            </a:r>
            <a:r>
              <a:rPr lang="tr-TR" sz="3200" b="1" baseline="30000" dirty="0"/>
              <a:t>2 </a:t>
            </a:r>
            <a:r>
              <a:rPr lang="tr-TR" sz="3200" b="1" dirty="0" smtClean="0"/>
              <a:t>3d</a:t>
            </a:r>
            <a:r>
              <a:rPr lang="tr-TR" sz="3200" b="1" baseline="30000" dirty="0" smtClean="0"/>
              <a:t>3</a:t>
            </a:r>
          </a:p>
          <a:p>
            <a:pPr marL="0" indent="0">
              <a:buNone/>
            </a:pPr>
            <a:endParaRPr lang="tr-TR" sz="3200" b="1" baseline="30000" dirty="0"/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24</a:t>
            </a:r>
            <a:r>
              <a:rPr lang="tr-TR" sz="3200" dirty="0"/>
              <a:t>Cr] =  [Ar]</a:t>
            </a:r>
            <a:r>
              <a:rPr lang="tr-TR" sz="3200" b="1" dirty="0"/>
              <a:t> 4s</a:t>
            </a:r>
            <a:r>
              <a:rPr lang="tr-TR" sz="3200" b="1" baseline="30000" dirty="0"/>
              <a:t>1 </a:t>
            </a:r>
            <a:r>
              <a:rPr lang="tr-TR" sz="3200" b="1" dirty="0"/>
              <a:t>3d</a:t>
            </a:r>
            <a:r>
              <a:rPr lang="tr-TR" sz="3200" b="1" baseline="30000" dirty="0"/>
              <a:t>5</a:t>
            </a:r>
            <a:r>
              <a:rPr lang="tr-TR" sz="3200" b="1" dirty="0"/>
              <a:t>     </a:t>
            </a:r>
            <a:r>
              <a:rPr lang="tr-TR" sz="3200" dirty="0"/>
              <a:t>olur,  [Ar]</a:t>
            </a:r>
            <a:r>
              <a:rPr lang="tr-TR" sz="3200" b="1" dirty="0"/>
              <a:t> 4s</a:t>
            </a:r>
            <a:r>
              <a:rPr lang="tr-TR" sz="3200" b="1" baseline="30000" dirty="0"/>
              <a:t>2 </a:t>
            </a:r>
            <a:r>
              <a:rPr lang="tr-TR" sz="3200" b="1" dirty="0"/>
              <a:t>3d</a:t>
            </a:r>
            <a:r>
              <a:rPr lang="tr-TR" sz="3200" b="1" baseline="30000" dirty="0"/>
              <a:t>4</a:t>
            </a:r>
            <a:r>
              <a:rPr lang="tr-TR" sz="3200" b="1" dirty="0"/>
              <a:t>   olmaz . </a:t>
            </a:r>
          </a:p>
          <a:p>
            <a:pPr marL="0" indent="0">
              <a:buNone/>
            </a:pPr>
            <a:r>
              <a:rPr lang="tr-TR" sz="3200" dirty="0" smtClean="0"/>
              <a:t>Çünkü </a:t>
            </a:r>
            <a:r>
              <a:rPr lang="tr-TR" sz="3200" dirty="0"/>
              <a:t>d </a:t>
            </a:r>
            <a:r>
              <a:rPr lang="tr-TR" sz="3200" dirty="0" err="1"/>
              <a:t>orbitallerin</a:t>
            </a:r>
            <a:r>
              <a:rPr lang="tr-TR" sz="3200" dirty="0"/>
              <a:t> </a:t>
            </a:r>
            <a:r>
              <a:rPr lang="tr-TR" sz="3200" dirty="0" err="1"/>
              <a:t>herbirisinde</a:t>
            </a:r>
            <a:r>
              <a:rPr lang="tr-TR" sz="3200" dirty="0"/>
              <a:t> 1 er elektron olması </a:t>
            </a:r>
            <a:r>
              <a:rPr lang="tr-TR" sz="3200" i="1" dirty="0"/>
              <a:t>yarı kararlı</a:t>
            </a:r>
            <a:r>
              <a:rPr lang="tr-TR" sz="3200" dirty="0"/>
              <a:t> hali </a:t>
            </a:r>
            <a:r>
              <a:rPr lang="tr-TR" sz="3200" dirty="0" smtClean="0"/>
              <a:t>oluşturur. </a:t>
            </a:r>
            <a:r>
              <a:rPr lang="tr-TR" sz="3200" dirty="0"/>
              <a:t>A</a:t>
            </a:r>
            <a:r>
              <a:rPr lang="tr-TR" sz="3200" dirty="0" smtClean="0"/>
              <a:t>tom yarı kararlı </a:t>
            </a:r>
            <a:r>
              <a:rPr lang="tr-TR" sz="3200" dirty="0"/>
              <a:t>hale gelmeyi tercih eder. </a:t>
            </a:r>
          </a:p>
          <a:p>
            <a:pPr marL="0" indent="0">
              <a:buNone/>
            </a:pPr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94376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6255" y="400049"/>
            <a:ext cx="11804072" cy="62778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dirty="0"/>
              <a:t>Sonraki elektron öncelikle 4s ‘e girer ve 4s dolmuş olur. Mn atomu böyledir:</a:t>
            </a:r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25</a:t>
            </a:r>
            <a:r>
              <a:rPr lang="tr-TR" sz="3200" dirty="0"/>
              <a:t>Mn] = [Ar]</a:t>
            </a:r>
            <a:r>
              <a:rPr lang="tr-TR" sz="3200" b="1" dirty="0"/>
              <a:t> 4s</a:t>
            </a:r>
            <a:r>
              <a:rPr lang="tr-TR" sz="3200" b="1" baseline="30000" dirty="0"/>
              <a:t>2 </a:t>
            </a:r>
            <a:r>
              <a:rPr lang="tr-TR" sz="3200" b="1" dirty="0"/>
              <a:t>3d</a:t>
            </a:r>
            <a:r>
              <a:rPr lang="tr-TR" sz="3200" b="1" baseline="30000" dirty="0"/>
              <a:t>5</a:t>
            </a:r>
            <a:r>
              <a:rPr lang="tr-TR" sz="3200" b="1" dirty="0"/>
              <a:t>  </a:t>
            </a:r>
            <a:endParaRPr lang="tr-TR" sz="3200" dirty="0"/>
          </a:p>
          <a:p>
            <a:pPr marL="0" indent="0">
              <a:buNone/>
            </a:pPr>
            <a:r>
              <a:rPr lang="tr-TR" sz="3200" dirty="0" smtClean="0"/>
              <a:t>Sonra </a:t>
            </a:r>
            <a:r>
              <a:rPr lang="tr-TR" sz="3200" dirty="0"/>
              <a:t>elektronlar d </a:t>
            </a:r>
            <a:r>
              <a:rPr lang="tr-TR" sz="3200" dirty="0" err="1"/>
              <a:t>orbitallerine</a:t>
            </a:r>
            <a:r>
              <a:rPr lang="tr-TR" sz="3200" dirty="0"/>
              <a:t> girmeye devam eder;   </a:t>
            </a:r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26 </a:t>
            </a:r>
            <a:r>
              <a:rPr lang="tr-TR" sz="3200" dirty="0"/>
              <a:t>Fe]  = [Ar]</a:t>
            </a:r>
            <a:r>
              <a:rPr lang="tr-TR" sz="3200" b="1" dirty="0"/>
              <a:t> 4s</a:t>
            </a:r>
            <a:r>
              <a:rPr lang="tr-TR" sz="3200" b="1" baseline="30000" dirty="0"/>
              <a:t>2 </a:t>
            </a:r>
            <a:r>
              <a:rPr lang="tr-TR" sz="3200" b="1" dirty="0"/>
              <a:t>3d</a:t>
            </a:r>
            <a:r>
              <a:rPr lang="tr-TR" sz="3200" b="1" baseline="30000" dirty="0"/>
              <a:t>6</a:t>
            </a:r>
            <a:r>
              <a:rPr lang="tr-TR" sz="3200" b="1" dirty="0"/>
              <a:t>     </a:t>
            </a:r>
            <a:endParaRPr lang="tr-TR" sz="3200" dirty="0"/>
          </a:p>
          <a:p>
            <a:pPr marL="0" indent="0">
              <a:buNone/>
            </a:pPr>
            <a:r>
              <a:rPr lang="tr-TR" sz="3200" dirty="0" smtClean="0"/>
              <a:t>[</a:t>
            </a:r>
            <a:r>
              <a:rPr lang="tr-TR" sz="3200" baseline="-25000" dirty="0"/>
              <a:t>28 </a:t>
            </a:r>
            <a:r>
              <a:rPr lang="tr-TR" sz="3200" dirty="0" err="1"/>
              <a:t>Ni</a:t>
            </a:r>
            <a:r>
              <a:rPr lang="tr-TR" sz="3200" dirty="0"/>
              <a:t>]  = [Ar]</a:t>
            </a:r>
            <a:r>
              <a:rPr lang="tr-TR" sz="3200" b="1" dirty="0"/>
              <a:t> 4s</a:t>
            </a:r>
            <a:r>
              <a:rPr lang="tr-TR" sz="3200" b="1" baseline="30000" dirty="0"/>
              <a:t>2 </a:t>
            </a:r>
            <a:r>
              <a:rPr lang="tr-TR" sz="3200" b="1" dirty="0"/>
              <a:t>3d</a:t>
            </a:r>
            <a:r>
              <a:rPr lang="tr-TR" sz="3200" b="1" baseline="30000" dirty="0"/>
              <a:t>8</a:t>
            </a:r>
            <a:r>
              <a:rPr lang="tr-TR" sz="3200" b="1" dirty="0"/>
              <a:t>     </a:t>
            </a:r>
            <a:endParaRPr lang="tr-TR" sz="3200" dirty="0"/>
          </a:p>
          <a:p>
            <a:pPr marL="0" indent="0">
              <a:buNone/>
            </a:pPr>
            <a:r>
              <a:rPr lang="tr-TR" sz="3200" dirty="0">
                <a:solidFill>
                  <a:srgbClr val="FF0000"/>
                </a:solidFill>
              </a:rPr>
              <a:t>[</a:t>
            </a:r>
            <a:r>
              <a:rPr lang="tr-TR" sz="3200" baseline="-25000" dirty="0">
                <a:solidFill>
                  <a:srgbClr val="FF0000"/>
                </a:solidFill>
              </a:rPr>
              <a:t>29</a:t>
            </a:r>
            <a:r>
              <a:rPr lang="tr-TR" sz="3200" dirty="0">
                <a:solidFill>
                  <a:srgbClr val="FF0000"/>
                </a:solidFill>
              </a:rPr>
              <a:t>Cu] = [Ar]</a:t>
            </a:r>
            <a:r>
              <a:rPr lang="tr-TR" sz="3200" b="1" dirty="0">
                <a:solidFill>
                  <a:srgbClr val="FF0000"/>
                </a:solidFill>
              </a:rPr>
              <a:t> 4s</a:t>
            </a:r>
            <a:r>
              <a:rPr lang="tr-TR" sz="3200" b="1" baseline="30000" dirty="0">
                <a:solidFill>
                  <a:srgbClr val="FF0000"/>
                </a:solidFill>
              </a:rPr>
              <a:t>1 </a:t>
            </a:r>
            <a:r>
              <a:rPr lang="tr-TR" sz="3200" b="1" dirty="0">
                <a:solidFill>
                  <a:srgbClr val="FF0000"/>
                </a:solidFill>
              </a:rPr>
              <a:t>3d</a:t>
            </a:r>
            <a:r>
              <a:rPr lang="tr-TR" sz="3200" b="1" baseline="30000" dirty="0">
                <a:solidFill>
                  <a:srgbClr val="FF0000"/>
                </a:solidFill>
              </a:rPr>
              <a:t>10</a:t>
            </a:r>
            <a:r>
              <a:rPr lang="tr-TR" sz="3200" b="1" dirty="0">
                <a:solidFill>
                  <a:srgbClr val="FF0000"/>
                </a:solidFill>
              </a:rPr>
              <a:t>  </a:t>
            </a:r>
            <a:r>
              <a:rPr lang="tr-TR" sz="3200" dirty="0">
                <a:solidFill>
                  <a:srgbClr val="FF0000"/>
                </a:solidFill>
              </a:rPr>
              <a:t>olur,  [Ar]</a:t>
            </a:r>
            <a:r>
              <a:rPr lang="tr-TR" sz="3200" b="1" dirty="0">
                <a:solidFill>
                  <a:srgbClr val="FF0000"/>
                </a:solidFill>
              </a:rPr>
              <a:t> 4s</a:t>
            </a:r>
            <a:r>
              <a:rPr lang="tr-TR" sz="3200" b="1" baseline="30000" dirty="0">
                <a:solidFill>
                  <a:srgbClr val="FF0000"/>
                </a:solidFill>
              </a:rPr>
              <a:t>2 </a:t>
            </a:r>
            <a:r>
              <a:rPr lang="tr-TR" sz="3200" b="1" dirty="0">
                <a:solidFill>
                  <a:srgbClr val="FF0000"/>
                </a:solidFill>
              </a:rPr>
              <a:t>3d</a:t>
            </a:r>
            <a:r>
              <a:rPr lang="tr-TR" sz="3200" b="1" baseline="30000" dirty="0">
                <a:solidFill>
                  <a:srgbClr val="FF0000"/>
                </a:solidFill>
              </a:rPr>
              <a:t>9</a:t>
            </a:r>
            <a:r>
              <a:rPr lang="tr-TR" sz="3200" b="1" dirty="0">
                <a:solidFill>
                  <a:srgbClr val="FF0000"/>
                </a:solidFill>
              </a:rPr>
              <a:t>  olmaz</a:t>
            </a:r>
            <a:r>
              <a:rPr lang="tr-TR" sz="3200" b="1" dirty="0"/>
              <a:t>.   </a:t>
            </a:r>
            <a:r>
              <a:rPr lang="tr-TR" sz="3200" dirty="0"/>
              <a:t>Çünkü d </a:t>
            </a:r>
            <a:r>
              <a:rPr lang="tr-TR" sz="3200" dirty="0" err="1"/>
              <a:t>orbitallerin</a:t>
            </a:r>
            <a:r>
              <a:rPr lang="tr-TR" sz="3200" dirty="0"/>
              <a:t> </a:t>
            </a:r>
            <a:r>
              <a:rPr lang="tr-TR" sz="3200" dirty="0" err="1"/>
              <a:t>herbirisinde</a:t>
            </a:r>
            <a:r>
              <a:rPr lang="tr-TR" sz="3200" dirty="0"/>
              <a:t> 2 şer elektron olması </a:t>
            </a:r>
            <a:r>
              <a:rPr lang="tr-TR" sz="3200" i="1" dirty="0"/>
              <a:t>tam</a:t>
            </a:r>
            <a:r>
              <a:rPr lang="tr-TR" sz="3200" dirty="0"/>
              <a:t> </a:t>
            </a:r>
            <a:r>
              <a:rPr lang="tr-TR" sz="3200" i="1" dirty="0"/>
              <a:t>kararlı</a:t>
            </a:r>
            <a:r>
              <a:rPr lang="tr-TR" sz="3200" dirty="0"/>
              <a:t> hali </a:t>
            </a:r>
            <a:r>
              <a:rPr lang="tr-TR" sz="3200" dirty="0" smtClean="0"/>
              <a:t>oluşturur. Atom </a:t>
            </a:r>
            <a:r>
              <a:rPr lang="tr-TR" sz="3200" dirty="0"/>
              <a:t>bu hale gelmeyi tercih eder.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03714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7927" y="609600"/>
            <a:ext cx="11526982" cy="5186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Sonraki </a:t>
            </a:r>
            <a:r>
              <a:rPr lang="tr-TR" dirty="0"/>
              <a:t>elektron öncelikle </a:t>
            </a:r>
            <a:r>
              <a:rPr lang="tr-TR" dirty="0" smtClean="0"/>
              <a:t>4s‘e </a:t>
            </a:r>
            <a:r>
              <a:rPr lang="tr-TR" dirty="0"/>
              <a:t>girer ve 4s dolmuş olur.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Geçiş </a:t>
            </a:r>
            <a:r>
              <a:rPr lang="tr-TR" dirty="0"/>
              <a:t>elementlerinin </a:t>
            </a:r>
            <a:r>
              <a:rPr lang="tr-TR" dirty="0" smtClean="0"/>
              <a:t>birinci sırasındaki </a:t>
            </a:r>
            <a:r>
              <a:rPr lang="tr-TR" dirty="0"/>
              <a:t>son element </a:t>
            </a:r>
            <a:r>
              <a:rPr lang="tr-TR" dirty="0" smtClean="0"/>
              <a:t>çinkonun atomik </a:t>
            </a:r>
            <a:r>
              <a:rPr lang="tr-TR" dirty="0"/>
              <a:t>yapısı böyledir: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30</a:t>
            </a:r>
            <a:r>
              <a:rPr lang="tr-TR" dirty="0"/>
              <a:t>Zn] = [Ar]</a:t>
            </a:r>
            <a:r>
              <a:rPr lang="tr-TR" b="1" dirty="0"/>
              <a:t> 4s</a:t>
            </a:r>
            <a:r>
              <a:rPr lang="tr-TR" b="1" baseline="30000" dirty="0"/>
              <a:t>2 </a:t>
            </a:r>
            <a:r>
              <a:rPr lang="tr-TR" b="1" dirty="0"/>
              <a:t>3d</a:t>
            </a:r>
            <a:r>
              <a:rPr lang="tr-TR" b="1" baseline="30000" dirty="0"/>
              <a:t>10</a:t>
            </a:r>
            <a:r>
              <a:rPr lang="tr-TR" b="1" dirty="0"/>
              <a:t> 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Sonra </a:t>
            </a:r>
            <a:r>
              <a:rPr lang="tr-TR" dirty="0"/>
              <a:t>4p </a:t>
            </a:r>
            <a:r>
              <a:rPr lang="tr-TR" dirty="0" err="1"/>
              <a:t>orbitallerine</a:t>
            </a:r>
            <a:r>
              <a:rPr lang="tr-TR" dirty="0"/>
              <a:t> elektronlar yerleşmeye başlar: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31</a:t>
            </a:r>
            <a:r>
              <a:rPr lang="tr-TR" dirty="0"/>
              <a:t>Ga] = [Ar] 4s</a:t>
            </a:r>
            <a:r>
              <a:rPr lang="tr-TR" baseline="30000" dirty="0"/>
              <a:t>2 </a:t>
            </a:r>
            <a:r>
              <a:rPr lang="tr-TR" dirty="0"/>
              <a:t>3d</a:t>
            </a:r>
            <a:r>
              <a:rPr lang="tr-TR" baseline="30000" dirty="0"/>
              <a:t>10 </a:t>
            </a:r>
            <a:r>
              <a:rPr lang="tr-TR" dirty="0"/>
              <a:t>4p</a:t>
            </a:r>
            <a:r>
              <a:rPr lang="tr-TR" baseline="30000" dirty="0"/>
              <a:t>1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32</a:t>
            </a:r>
            <a:r>
              <a:rPr lang="tr-TR" dirty="0"/>
              <a:t>Ge] = [Ar] 4s</a:t>
            </a:r>
            <a:r>
              <a:rPr lang="tr-TR" baseline="30000" dirty="0"/>
              <a:t>2 </a:t>
            </a:r>
            <a:r>
              <a:rPr lang="tr-TR" dirty="0"/>
              <a:t>3d</a:t>
            </a:r>
            <a:r>
              <a:rPr lang="tr-TR" baseline="30000" dirty="0"/>
              <a:t>10 </a:t>
            </a:r>
            <a:r>
              <a:rPr lang="tr-TR" dirty="0"/>
              <a:t>4p</a:t>
            </a:r>
            <a:r>
              <a:rPr lang="tr-TR" baseline="30000" dirty="0"/>
              <a:t>2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b="1" dirty="0" smtClean="0"/>
              <a:t>[</a:t>
            </a:r>
            <a:r>
              <a:rPr lang="tr-TR" b="1" baseline="-25000" dirty="0"/>
              <a:t>36</a:t>
            </a:r>
            <a:r>
              <a:rPr lang="tr-TR" b="1" dirty="0"/>
              <a:t>Kr] = [Ar] 4s</a:t>
            </a:r>
            <a:r>
              <a:rPr lang="tr-TR" b="1" baseline="30000" dirty="0"/>
              <a:t>2 </a:t>
            </a:r>
            <a:r>
              <a:rPr lang="tr-TR" b="1" dirty="0"/>
              <a:t>3d</a:t>
            </a:r>
            <a:r>
              <a:rPr lang="tr-TR" b="1" baseline="30000" dirty="0"/>
              <a:t>10 </a:t>
            </a:r>
            <a:r>
              <a:rPr lang="tr-TR" b="1" dirty="0"/>
              <a:t>4p</a:t>
            </a:r>
            <a:r>
              <a:rPr lang="tr-TR" b="1" baseline="30000" dirty="0"/>
              <a:t>6</a:t>
            </a:r>
            <a:r>
              <a:rPr lang="tr-TR" b="1" dirty="0"/>
              <a:t>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37</a:t>
            </a:r>
            <a:r>
              <a:rPr lang="tr-TR" dirty="0"/>
              <a:t>Rb] = [</a:t>
            </a:r>
            <a:r>
              <a:rPr lang="tr-TR" dirty="0" err="1"/>
              <a:t>Kr</a:t>
            </a:r>
            <a:r>
              <a:rPr lang="tr-TR" dirty="0"/>
              <a:t>] 5s</a:t>
            </a:r>
            <a:r>
              <a:rPr lang="tr-TR" baseline="30000" dirty="0"/>
              <a:t>1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38</a:t>
            </a:r>
            <a:r>
              <a:rPr lang="tr-TR" dirty="0"/>
              <a:t>Sr]  = [</a:t>
            </a:r>
            <a:r>
              <a:rPr lang="tr-TR" dirty="0" err="1"/>
              <a:t>Kr</a:t>
            </a:r>
            <a:r>
              <a:rPr lang="tr-TR" dirty="0"/>
              <a:t>] 5s</a:t>
            </a:r>
            <a:r>
              <a:rPr lang="tr-TR" baseline="30000" dirty="0"/>
              <a:t>2</a:t>
            </a:r>
            <a:r>
              <a:rPr lang="tr-TR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13119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1800" y="504824"/>
            <a:ext cx="11455400" cy="614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Sonra Geçiş elementlerinin </a:t>
            </a:r>
            <a:r>
              <a:rPr lang="tr-TR" dirty="0" smtClean="0"/>
              <a:t>ikinci sırası gelir. </a:t>
            </a:r>
            <a:r>
              <a:rPr lang="tr-TR" dirty="0"/>
              <a:t>G</a:t>
            </a:r>
            <a:r>
              <a:rPr lang="tr-TR" dirty="0" smtClean="0"/>
              <a:t>eçiş </a:t>
            </a:r>
            <a:r>
              <a:rPr lang="tr-TR" dirty="0"/>
              <a:t>elementlerinin genel özellikleri gözlenmeye başlar.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39</a:t>
            </a:r>
            <a:r>
              <a:rPr lang="tr-TR" dirty="0"/>
              <a:t>Y]  = 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1</a:t>
            </a:r>
            <a:r>
              <a:rPr lang="tr-TR" dirty="0"/>
              <a:t> 5s</a:t>
            </a:r>
            <a:r>
              <a:rPr lang="tr-TR" baseline="30000" dirty="0"/>
              <a:t>2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40</a:t>
            </a:r>
            <a:r>
              <a:rPr lang="tr-TR" dirty="0"/>
              <a:t>Zr] = 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2</a:t>
            </a:r>
            <a:r>
              <a:rPr lang="tr-TR" dirty="0"/>
              <a:t> 5s</a:t>
            </a:r>
            <a:r>
              <a:rPr lang="tr-TR" baseline="30000" dirty="0"/>
              <a:t>2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[</a:t>
            </a:r>
            <a:r>
              <a:rPr lang="tr-TR" baseline="-25000" dirty="0">
                <a:solidFill>
                  <a:srgbClr val="FF0000"/>
                </a:solidFill>
              </a:rPr>
              <a:t>41</a:t>
            </a:r>
            <a:r>
              <a:rPr lang="tr-TR" dirty="0">
                <a:solidFill>
                  <a:srgbClr val="FF0000"/>
                </a:solidFill>
              </a:rPr>
              <a:t>Nb] = [</a:t>
            </a:r>
            <a:r>
              <a:rPr lang="tr-TR" dirty="0" err="1">
                <a:solidFill>
                  <a:srgbClr val="FF0000"/>
                </a:solidFill>
              </a:rPr>
              <a:t>Kr</a:t>
            </a:r>
            <a:r>
              <a:rPr lang="tr-TR" dirty="0">
                <a:solidFill>
                  <a:srgbClr val="FF0000"/>
                </a:solidFill>
              </a:rPr>
              <a:t>] 4d</a:t>
            </a:r>
            <a:r>
              <a:rPr lang="tr-TR" baseline="30000" dirty="0">
                <a:solidFill>
                  <a:srgbClr val="FF0000"/>
                </a:solidFill>
              </a:rPr>
              <a:t>4</a:t>
            </a:r>
            <a:r>
              <a:rPr lang="tr-TR" dirty="0">
                <a:solidFill>
                  <a:srgbClr val="FF0000"/>
                </a:solidFill>
              </a:rPr>
              <a:t> 5s</a:t>
            </a:r>
            <a:r>
              <a:rPr lang="tr-TR" baseline="30000" dirty="0">
                <a:solidFill>
                  <a:srgbClr val="FF0000"/>
                </a:solidFill>
              </a:rPr>
              <a:t>1</a:t>
            </a:r>
            <a:r>
              <a:rPr lang="tr-TR" dirty="0">
                <a:solidFill>
                  <a:srgbClr val="FF0000"/>
                </a:solidFill>
              </a:rPr>
              <a:t>   ([</a:t>
            </a:r>
            <a:r>
              <a:rPr lang="tr-TR" baseline="-25000" dirty="0">
                <a:solidFill>
                  <a:srgbClr val="FF0000"/>
                </a:solidFill>
              </a:rPr>
              <a:t>41</a:t>
            </a:r>
            <a:r>
              <a:rPr lang="tr-TR" dirty="0">
                <a:solidFill>
                  <a:srgbClr val="FF0000"/>
                </a:solidFill>
              </a:rPr>
              <a:t>Nb] = </a:t>
            </a:r>
            <a:r>
              <a:rPr lang="tr-TR" b="1" dirty="0">
                <a:solidFill>
                  <a:srgbClr val="FF0000"/>
                </a:solidFill>
              </a:rPr>
              <a:t>[</a:t>
            </a:r>
            <a:r>
              <a:rPr lang="tr-TR" b="1" dirty="0" err="1">
                <a:solidFill>
                  <a:srgbClr val="FF0000"/>
                </a:solidFill>
              </a:rPr>
              <a:t>Kr</a:t>
            </a:r>
            <a:r>
              <a:rPr lang="tr-TR" b="1" dirty="0">
                <a:solidFill>
                  <a:srgbClr val="FF0000"/>
                </a:solidFill>
              </a:rPr>
              <a:t>] 4d</a:t>
            </a:r>
            <a:r>
              <a:rPr lang="tr-TR" b="1" baseline="30000" dirty="0">
                <a:solidFill>
                  <a:srgbClr val="FF0000"/>
                </a:solidFill>
              </a:rPr>
              <a:t>3</a:t>
            </a:r>
            <a:r>
              <a:rPr lang="tr-TR" b="1" dirty="0">
                <a:solidFill>
                  <a:srgbClr val="FF0000"/>
                </a:solidFill>
              </a:rPr>
              <a:t> 5s</a:t>
            </a:r>
            <a:r>
              <a:rPr lang="tr-TR" b="1" baseline="30000" dirty="0">
                <a:solidFill>
                  <a:srgbClr val="FF0000"/>
                </a:solidFill>
              </a:rPr>
              <a:t>2</a:t>
            </a:r>
            <a:r>
              <a:rPr lang="tr-TR" dirty="0">
                <a:solidFill>
                  <a:srgbClr val="FF0000"/>
                </a:solidFill>
              </a:rPr>
              <a:t>  olmaz) sonra d ye girer: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42</a:t>
            </a:r>
            <a:r>
              <a:rPr lang="tr-TR" dirty="0"/>
              <a:t>Mo] =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5</a:t>
            </a:r>
            <a:r>
              <a:rPr lang="tr-TR" dirty="0"/>
              <a:t> 5s</a:t>
            </a:r>
            <a:r>
              <a:rPr lang="tr-TR" baseline="30000" dirty="0"/>
              <a:t>1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43</a:t>
            </a:r>
            <a:r>
              <a:rPr lang="tr-TR" dirty="0"/>
              <a:t>Tc] = 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5</a:t>
            </a:r>
            <a:r>
              <a:rPr lang="tr-TR" dirty="0"/>
              <a:t> 5s</a:t>
            </a:r>
            <a:r>
              <a:rPr lang="tr-TR" baseline="30000" dirty="0"/>
              <a:t>2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[</a:t>
            </a:r>
            <a:r>
              <a:rPr lang="tr-TR" baseline="-25000" dirty="0">
                <a:solidFill>
                  <a:srgbClr val="FF0000"/>
                </a:solidFill>
              </a:rPr>
              <a:t>44</a:t>
            </a:r>
            <a:r>
              <a:rPr lang="tr-TR" dirty="0">
                <a:solidFill>
                  <a:srgbClr val="FF0000"/>
                </a:solidFill>
              </a:rPr>
              <a:t>Ru] = [</a:t>
            </a:r>
            <a:r>
              <a:rPr lang="tr-TR" dirty="0" err="1">
                <a:solidFill>
                  <a:srgbClr val="FF0000"/>
                </a:solidFill>
              </a:rPr>
              <a:t>Kr</a:t>
            </a:r>
            <a:r>
              <a:rPr lang="tr-TR" dirty="0">
                <a:solidFill>
                  <a:srgbClr val="FF0000"/>
                </a:solidFill>
              </a:rPr>
              <a:t>] 4d</a:t>
            </a:r>
            <a:r>
              <a:rPr lang="tr-TR" baseline="30000" dirty="0">
                <a:solidFill>
                  <a:srgbClr val="FF0000"/>
                </a:solidFill>
              </a:rPr>
              <a:t>7</a:t>
            </a:r>
            <a:r>
              <a:rPr lang="tr-TR" dirty="0">
                <a:solidFill>
                  <a:srgbClr val="FF0000"/>
                </a:solidFill>
              </a:rPr>
              <a:t> 5s</a:t>
            </a:r>
            <a:r>
              <a:rPr lang="tr-TR" baseline="30000" dirty="0">
                <a:solidFill>
                  <a:srgbClr val="FF0000"/>
                </a:solidFill>
              </a:rPr>
              <a:t>1</a:t>
            </a:r>
            <a:r>
              <a:rPr lang="tr-TR" dirty="0">
                <a:solidFill>
                  <a:srgbClr val="FF0000"/>
                </a:solidFill>
              </a:rPr>
              <a:t>    ([</a:t>
            </a:r>
            <a:r>
              <a:rPr lang="tr-TR" baseline="-25000" dirty="0">
                <a:solidFill>
                  <a:srgbClr val="FF0000"/>
                </a:solidFill>
              </a:rPr>
              <a:t>44</a:t>
            </a:r>
            <a:r>
              <a:rPr lang="tr-TR" dirty="0">
                <a:solidFill>
                  <a:srgbClr val="FF0000"/>
                </a:solidFill>
              </a:rPr>
              <a:t>Ru] = </a:t>
            </a:r>
            <a:r>
              <a:rPr lang="tr-TR" b="1" dirty="0">
                <a:solidFill>
                  <a:srgbClr val="FF0000"/>
                </a:solidFill>
              </a:rPr>
              <a:t>[</a:t>
            </a:r>
            <a:r>
              <a:rPr lang="tr-TR" b="1" dirty="0" err="1">
                <a:solidFill>
                  <a:srgbClr val="FF0000"/>
                </a:solidFill>
              </a:rPr>
              <a:t>Kr</a:t>
            </a:r>
            <a:r>
              <a:rPr lang="tr-TR" b="1" dirty="0">
                <a:solidFill>
                  <a:srgbClr val="FF0000"/>
                </a:solidFill>
              </a:rPr>
              <a:t>] 4d</a:t>
            </a:r>
            <a:r>
              <a:rPr lang="tr-TR" b="1" baseline="30000" dirty="0">
                <a:solidFill>
                  <a:srgbClr val="FF0000"/>
                </a:solidFill>
              </a:rPr>
              <a:t>6</a:t>
            </a:r>
            <a:r>
              <a:rPr lang="tr-TR" b="1" dirty="0">
                <a:solidFill>
                  <a:srgbClr val="FF0000"/>
                </a:solidFill>
              </a:rPr>
              <a:t> 5s</a:t>
            </a:r>
            <a:r>
              <a:rPr lang="tr-TR" b="1" baseline="30000" dirty="0">
                <a:solidFill>
                  <a:srgbClr val="FF0000"/>
                </a:solidFill>
              </a:rPr>
              <a:t>2</a:t>
            </a:r>
            <a:r>
              <a:rPr lang="tr-TR" baseline="30000" dirty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 olmaz) sonra d ye girer: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45</a:t>
            </a:r>
            <a:r>
              <a:rPr lang="tr-TR" dirty="0"/>
              <a:t>Rh] =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8</a:t>
            </a:r>
            <a:r>
              <a:rPr lang="tr-TR" dirty="0"/>
              <a:t> 5s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46</a:t>
            </a:r>
            <a:r>
              <a:rPr lang="tr-TR" dirty="0"/>
              <a:t>Pd] =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10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47</a:t>
            </a:r>
            <a:r>
              <a:rPr lang="tr-TR" dirty="0"/>
              <a:t>Ag] =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10</a:t>
            </a:r>
            <a:r>
              <a:rPr lang="tr-TR" dirty="0"/>
              <a:t> 5s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48</a:t>
            </a:r>
            <a:r>
              <a:rPr lang="tr-TR" dirty="0"/>
              <a:t>Cd] =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10</a:t>
            </a:r>
            <a:r>
              <a:rPr lang="tr-TR" dirty="0"/>
              <a:t> 5s</a:t>
            </a:r>
            <a:r>
              <a:rPr lang="tr-TR" baseline="30000" dirty="0"/>
              <a:t>2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0645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8000" y="508000"/>
            <a:ext cx="10845800" cy="566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Sonra 4p </a:t>
            </a:r>
            <a:r>
              <a:rPr lang="tr-TR" dirty="0" err="1"/>
              <a:t>orbitallerine</a:t>
            </a:r>
            <a:r>
              <a:rPr lang="tr-TR" dirty="0"/>
              <a:t> elektronlar yerleşmeye başlar: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49</a:t>
            </a:r>
            <a:r>
              <a:rPr lang="tr-TR" dirty="0"/>
              <a:t>In] =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10</a:t>
            </a:r>
            <a:r>
              <a:rPr lang="tr-TR" dirty="0"/>
              <a:t> 5s</a:t>
            </a:r>
            <a:r>
              <a:rPr lang="tr-TR" baseline="30000" dirty="0"/>
              <a:t>2</a:t>
            </a:r>
            <a:r>
              <a:rPr lang="tr-TR" dirty="0"/>
              <a:t> 5p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50</a:t>
            </a:r>
            <a:r>
              <a:rPr lang="tr-TR" dirty="0"/>
              <a:t>Sn] =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10</a:t>
            </a:r>
            <a:r>
              <a:rPr lang="tr-TR" dirty="0"/>
              <a:t> 5s</a:t>
            </a:r>
            <a:r>
              <a:rPr lang="tr-TR" baseline="30000" dirty="0"/>
              <a:t>2</a:t>
            </a:r>
            <a:r>
              <a:rPr lang="tr-TR" dirty="0"/>
              <a:t> 5p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53</a:t>
            </a:r>
            <a:r>
              <a:rPr lang="tr-TR" dirty="0"/>
              <a:t>I]   =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10</a:t>
            </a:r>
            <a:r>
              <a:rPr lang="tr-TR" dirty="0"/>
              <a:t> 5s</a:t>
            </a:r>
            <a:r>
              <a:rPr lang="tr-TR" baseline="30000" dirty="0"/>
              <a:t>2</a:t>
            </a:r>
            <a:r>
              <a:rPr lang="tr-TR" dirty="0"/>
              <a:t> 5p</a:t>
            </a:r>
            <a:r>
              <a:rPr lang="tr-TR" baseline="30000" dirty="0"/>
              <a:t>5</a:t>
            </a:r>
            <a:endParaRPr lang="tr-TR" dirty="0"/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[</a:t>
            </a:r>
            <a:r>
              <a:rPr lang="tr-TR" b="1" baseline="-25000" dirty="0">
                <a:solidFill>
                  <a:srgbClr val="FF0000"/>
                </a:solidFill>
              </a:rPr>
              <a:t>54</a:t>
            </a:r>
            <a:r>
              <a:rPr lang="tr-TR" b="1" dirty="0">
                <a:solidFill>
                  <a:srgbClr val="FF0000"/>
                </a:solidFill>
              </a:rPr>
              <a:t>Xe] = [</a:t>
            </a:r>
            <a:r>
              <a:rPr lang="tr-TR" b="1" dirty="0" err="1">
                <a:solidFill>
                  <a:srgbClr val="FF0000"/>
                </a:solidFill>
              </a:rPr>
              <a:t>Kr</a:t>
            </a:r>
            <a:r>
              <a:rPr lang="tr-TR" b="1" dirty="0">
                <a:solidFill>
                  <a:srgbClr val="FF0000"/>
                </a:solidFill>
              </a:rPr>
              <a:t>] 4d</a:t>
            </a:r>
            <a:r>
              <a:rPr lang="tr-TR" b="1" baseline="30000" dirty="0">
                <a:solidFill>
                  <a:srgbClr val="FF0000"/>
                </a:solidFill>
              </a:rPr>
              <a:t>10</a:t>
            </a:r>
            <a:r>
              <a:rPr lang="tr-TR" b="1" dirty="0">
                <a:solidFill>
                  <a:srgbClr val="FF0000"/>
                </a:solidFill>
              </a:rPr>
              <a:t> 5s</a:t>
            </a:r>
            <a:r>
              <a:rPr lang="tr-TR" b="1" baseline="30000" dirty="0">
                <a:solidFill>
                  <a:srgbClr val="FF0000"/>
                </a:solidFill>
              </a:rPr>
              <a:t>2</a:t>
            </a:r>
            <a:r>
              <a:rPr lang="tr-TR" b="1" dirty="0">
                <a:solidFill>
                  <a:srgbClr val="FF0000"/>
                </a:solidFill>
              </a:rPr>
              <a:t> 5p</a:t>
            </a:r>
            <a:r>
              <a:rPr lang="tr-TR" b="1" baseline="30000" dirty="0">
                <a:solidFill>
                  <a:srgbClr val="FF0000"/>
                </a:solidFill>
              </a:rPr>
              <a:t>6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55</a:t>
            </a:r>
            <a:r>
              <a:rPr lang="tr-TR" dirty="0"/>
              <a:t>Cs] = [Xe] 6s</a:t>
            </a:r>
            <a:r>
              <a:rPr lang="tr-TR" baseline="30000" dirty="0"/>
              <a:t>1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56</a:t>
            </a:r>
            <a:r>
              <a:rPr lang="tr-TR" dirty="0"/>
              <a:t>Ba] = [Xe] 6s</a:t>
            </a:r>
            <a:r>
              <a:rPr lang="tr-TR" baseline="30000" dirty="0"/>
              <a:t>2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/>
              <a:t>57</a:t>
            </a:r>
            <a:r>
              <a:rPr lang="tr-TR" b="1" dirty="0"/>
              <a:t>La] = [Xe] 6s</a:t>
            </a:r>
            <a:r>
              <a:rPr lang="tr-TR" b="1" baseline="30000" dirty="0"/>
              <a:t>2</a:t>
            </a:r>
            <a:r>
              <a:rPr lang="tr-TR" b="1" dirty="0"/>
              <a:t> 5d</a:t>
            </a:r>
            <a:r>
              <a:rPr lang="tr-TR" b="1" baseline="30000" dirty="0"/>
              <a:t>1</a:t>
            </a:r>
            <a:r>
              <a:rPr lang="tr-TR" dirty="0"/>
              <a:t> 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411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479425"/>
            <a:ext cx="11531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Bundan sonra </a:t>
            </a:r>
            <a:r>
              <a:rPr lang="tr-TR" b="1" dirty="0" err="1"/>
              <a:t>Lantanidler</a:t>
            </a:r>
            <a:r>
              <a:rPr lang="tr-TR" dirty="0"/>
              <a:t> (</a:t>
            </a:r>
            <a:r>
              <a:rPr lang="tr-TR" i="1" dirty="0"/>
              <a:t>iç geçiş elementleri</a:t>
            </a:r>
            <a:r>
              <a:rPr lang="tr-TR" dirty="0"/>
              <a:t>) başlar ve 72 numaralı Hf ‘a kadar devam eder (14 </a:t>
            </a:r>
            <a:r>
              <a:rPr lang="tr-TR" dirty="0" err="1"/>
              <a:t>lü</a:t>
            </a:r>
            <a:r>
              <a:rPr lang="tr-TR" dirty="0"/>
              <a:t> sıra).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f </a:t>
            </a:r>
            <a:r>
              <a:rPr lang="tr-TR" dirty="0"/>
              <a:t>yörüngelerine elektronlar girmeye başlar: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58</a:t>
            </a:r>
            <a:r>
              <a:rPr lang="tr-TR" dirty="0"/>
              <a:t>Ce] = [Xe] 4f</a:t>
            </a:r>
            <a:r>
              <a:rPr lang="tr-TR" baseline="30000" dirty="0"/>
              <a:t>1</a:t>
            </a:r>
            <a:r>
              <a:rPr lang="tr-TR" dirty="0"/>
              <a:t> 5d</a:t>
            </a:r>
            <a:r>
              <a:rPr lang="tr-TR" baseline="30000" dirty="0"/>
              <a:t>1  </a:t>
            </a:r>
            <a:r>
              <a:rPr lang="tr-TR" dirty="0"/>
              <a:t>6s</a:t>
            </a:r>
            <a:r>
              <a:rPr lang="tr-TR" baseline="30000" dirty="0"/>
              <a:t>2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>
                <a:solidFill>
                  <a:srgbClr val="FF0000"/>
                </a:solidFill>
              </a:rPr>
              <a:t>59</a:t>
            </a:r>
            <a:r>
              <a:rPr lang="tr-TR" dirty="0">
                <a:solidFill>
                  <a:srgbClr val="FF0000"/>
                </a:solidFill>
              </a:rPr>
              <a:t>Pr]  = [Xe] 4f</a:t>
            </a:r>
            <a:r>
              <a:rPr lang="tr-TR" baseline="30000" dirty="0">
                <a:solidFill>
                  <a:srgbClr val="FF0000"/>
                </a:solidFill>
              </a:rPr>
              <a:t>3</a:t>
            </a:r>
            <a:r>
              <a:rPr lang="tr-TR" dirty="0">
                <a:solidFill>
                  <a:srgbClr val="FF0000"/>
                </a:solidFill>
              </a:rPr>
              <a:t> 6s</a:t>
            </a:r>
            <a:r>
              <a:rPr lang="tr-TR" baseline="30000" dirty="0">
                <a:solidFill>
                  <a:srgbClr val="FF0000"/>
                </a:solidFill>
              </a:rPr>
              <a:t>2           </a:t>
            </a:r>
            <a:r>
              <a:rPr lang="tr-TR" dirty="0">
                <a:solidFill>
                  <a:srgbClr val="FF0000"/>
                </a:solidFill>
              </a:rPr>
              <a:t>([</a:t>
            </a:r>
            <a:r>
              <a:rPr lang="tr-TR" baseline="-25000" dirty="0">
                <a:solidFill>
                  <a:srgbClr val="FF0000"/>
                </a:solidFill>
              </a:rPr>
              <a:t>59</a:t>
            </a:r>
            <a:r>
              <a:rPr lang="tr-TR" dirty="0">
                <a:solidFill>
                  <a:srgbClr val="FF0000"/>
                </a:solidFill>
              </a:rPr>
              <a:t>Pr]  = </a:t>
            </a:r>
            <a:r>
              <a:rPr lang="tr-TR" b="1" dirty="0">
                <a:solidFill>
                  <a:srgbClr val="FF0000"/>
                </a:solidFill>
              </a:rPr>
              <a:t>[Xe] 4f</a:t>
            </a:r>
            <a:r>
              <a:rPr lang="tr-TR" b="1" baseline="30000" dirty="0">
                <a:solidFill>
                  <a:srgbClr val="FF0000"/>
                </a:solidFill>
              </a:rPr>
              <a:t>2</a:t>
            </a:r>
            <a:r>
              <a:rPr lang="tr-TR" b="1" dirty="0">
                <a:solidFill>
                  <a:srgbClr val="FF0000"/>
                </a:solidFill>
              </a:rPr>
              <a:t> 5d</a:t>
            </a:r>
            <a:r>
              <a:rPr lang="tr-TR" b="1" baseline="30000" dirty="0">
                <a:solidFill>
                  <a:srgbClr val="FF0000"/>
                </a:solidFill>
              </a:rPr>
              <a:t>1  </a:t>
            </a:r>
            <a:r>
              <a:rPr lang="tr-TR" b="1" dirty="0">
                <a:solidFill>
                  <a:srgbClr val="FF0000"/>
                </a:solidFill>
              </a:rPr>
              <a:t>6s</a:t>
            </a:r>
            <a:r>
              <a:rPr lang="tr-TR" b="1" baseline="30000" dirty="0">
                <a:solidFill>
                  <a:srgbClr val="FF0000"/>
                </a:solidFill>
              </a:rPr>
              <a:t>2</a:t>
            </a:r>
            <a:r>
              <a:rPr lang="tr-TR" dirty="0">
                <a:solidFill>
                  <a:srgbClr val="FF0000"/>
                </a:solidFill>
              </a:rPr>
              <a:t> olmaz)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60</a:t>
            </a:r>
            <a:r>
              <a:rPr lang="tr-TR" dirty="0"/>
              <a:t>Nd] = [Xe] 4f</a:t>
            </a:r>
            <a:r>
              <a:rPr lang="tr-TR" baseline="30000" dirty="0"/>
              <a:t>4</a:t>
            </a:r>
            <a:r>
              <a:rPr lang="tr-TR" dirty="0"/>
              <a:t> 6s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62</a:t>
            </a:r>
            <a:r>
              <a:rPr lang="tr-TR" dirty="0"/>
              <a:t>Sm] = [Xe] 4f</a:t>
            </a:r>
            <a:r>
              <a:rPr lang="tr-TR" baseline="30000" dirty="0"/>
              <a:t>6</a:t>
            </a:r>
            <a:r>
              <a:rPr lang="tr-TR" dirty="0"/>
              <a:t> 6s</a:t>
            </a:r>
            <a:r>
              <a:rPr lang="tr-TR" baseline="30000" dirty="0"/>
              <a:t>2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3139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36711" y="362718"/>
            <a:ext cx="11411943" cy="907084"/>
          </a:xfrm>
        </p:spPr>
        <p:txBody>
          <a:bodyPr>
            <a:normAutofit/>
          </a:bodyPr>
          <a:lstStyle/>
          <a:p>
            <a:r>
              <a:rPr lang="tr-TR" sz="3200" i="1" dirty="0" smtClean="0">
                <a:solidFill>
                  <a:srgbClr val="FF0000"/>
                </a:solidFill>
              </a:rPr>
              <a:t>2.Yan </a:t>
            </a:r>
            <a:r>
              <a:rPr lang="tr-TR" sz="3200" i="1" dirty="0">
                <a:solidFill>
                  <a:srgbClr val="FF0000"/>
                </a:solidFill>
              </a:rPr>
              <a:t>kuantum sayısı (</a:t>
            </a:r>
            <a:r>
              <a:rPr lang="tr-TR" sz="3200" i="1" dirty="0" err="1">
                <a:solidFill>
                  <a:srgbClr val="FF0000"/>
                </a:solidFill>
              </a:rPr>
              <a:t>Orbital</a:t>
            </a:r>
            <a:r>
              <a:rPr lang="tr-TR" sz="3200" i="1" dirty="0">
                <a:solidFill>
                  <a:srgbClr val="FF0000"/>
                </a:solidFill>
              </a:rPr>
              <a:t> kuantum sayısı)</a:t>
            </a:r>
            <a:r>
              <a:rPr lang="tr-TR" sz="3200" b="1" dirty="0">
                <a:solidFill>
                  <a:srgbClr val="FF0000"/>
                </a:solidFill>
              </a:rPr>
              <a:t>( l )</a:t>
            </a:r>
            <a:r>
              <a:rPr lang="tr-TR" sz="3200" dirty="0">
                <a:solidFill>
                  <a:srgbClr val="FF0000"/>
                </a:solidFill>
              </a:rPr>
              <a:t>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3694" y="1519082"/>
            <a:ext cx="11758306" cy="2035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i="1" dirty="0" smtClean="0"/>
              <a:t>Bu sayı alt enerji </a:t>
            </a:r>
            <a:r>
              <a:rPr lang="tr-TR" sz="3200" i="1" dirty="0" err="1" smtClean="0"/>
              <a:t>seviyerlerini</a:t>
            </a:r>
            <a:r>
              <a:rPr lang="tr-TR" sz="3200" i="1" dirty="0" smtClean="0"/>
              <a:t> ifade eder, </a:t>
            </a:r>
            <a:r>
              <a:rPr lang="tr-TR" sz="3200" dirty="0" smtClean="0"/>
              <a:t>ana </a:t>
            </a:r>
            <a:r>
              <a:rPr lang="tr-TR" sz="3200" dirty="0"/>
              <a:t>enerji seviyesinden</a:t>
            </a:r>
            <a:r>
              <a:rPr lang="tr-TR" sz="3200" i="1" dirty="0"/>
              <a:t>  </a:t>
            </a:r>
            <a:r>
              <a:rPr lang="tr-TR" sz="3200" dirty="0"/>
              <a:t>elektrik alanı ile ayrılan alt enerji seviyelerini gösterir ve “</a:t>
            </a:r>
            <a:r>
              <a:rPr lang="tr-TR" sz="3200" b="1" dirty="0"/>
              <a:t>l</a:t>
            </a:r>
            <a:r>
              <a:rPr lang="tr-TR" sz="3200" dirty="0"/>
              <a:t>” ile ifade edilir. </a:t>
            </a:r>
            <a:r>
              <a:rPr lang="tr-TR" sz="3200" i="1" dirty="0" smtClean="0"/>
              <a:t>Bu alt enerji seviyeleri s, p, d, f </a:t>
            </a:r>
            <a:r>
              <a:rPr lang="tr-TR" sz="3200" i="1" dirty="0" err="1" smtClean="0"/>
              <a:t>dir</a:t>
            </a:r>
            <a:r>
              <a:rPr lang="tr-TR" sz="3200" i="1" dirty="0" smtClean="0"/>
              <a:t>. </a:t>
            </a:r>
            <a:r>
              <a:rPr lang="tr-TR" sz="3200" dirty="0" err="1"/>
              <a:t>Elektriki</a:t>
            </a:r>
            <a:r>
              <a:rPr lang="tr-TR" sz="3200" dirty="0"/>
              <a:t> alanda bu ayrılmaya </a:t>
            </a:r>
            <a:r>
              <a:rPr lang="tr-TR" sz="3200" i="1" dirty="0" err="1"/>
              <a:t>Stark</a:t>
            </a:r>
            <a:r>
              <a:rPr lang="tr-TR" sz="3200" i="1" dirty="0"/>
              <a:t> efekti</a:t>
            </a:r>
            <a:r>
              <a:rPr lang="tr-TR" sz="3200" dirty="0"/>
              <a:t>  denir.  </a:t>
            </a:r>
          </a:p>
          <a:p>
            <a:pPr marL="0" indent="0">
              <a:buNone/>
            </a:pPr>
            <a:endParaRPr lang="tr-TR" sz="3200" dirty="0"/>
          </a:p>
        </p:txBody>
      </p:sp>
      <p:pic>
        <p:nvPicPr>
          <p:cNvPr id="1026" name="Picture 2" descr="kuantum sayıları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8098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7927" y="758824"/>
            <a:ext cx="10762673" cy="56835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63</a:t>
            </a:r>
            <a:r>
              <a:rPr lang="tr-TR" dirty="0"/>
              <a:t>Eu] = [Xe] 4f</a:t>
            </a:r>
            <a:r>
              <a:rPr lang="tr-TR" baseline="30000" dirty="0"/>
              <a:t>7</a:t>
            </a:r>
            <a:r>
              <a:rPr lang="tr-TR" dirty="0"/>
              <a:t> 6s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64</a:t>
            </a:r>
            <a:r>
              <a:rPr lang="tr-TR" dirty="0"/>
              <a:t>Gd] = [Xe] 4f</a:t>
            </a:r>
            <a:r>
              <a:rPr lang="tr-TR" baseline="30000" dirty="0"/>
              <a:t>7</a:t>
            </a:r>
            <a:r>
              <a:rPr lang="tr-TR" dirty="0"/>
              <a:t> 5d</a:t>
            </a:r>
            <a:r>
              <a:rPr lang="tr-TR" baseline="30000" dirty="0"/>
              <a:t>1</a:t>
            </a:r>
            <a:r>
              <a:rPr lang="tr-TR" dirty="0"/>
              <a:t> 6s</a:t>
            </a:r>
            <a:r>
              <a:rPr lang="tr-TR" baseline="30000" dirty="0"/>
              <a:t>2      </a:t>
            </a:r>
            <a:r>
              <a:rPr lang="tr-TR" dirty="0"/>
              <a:t>([</a:t>
            </a:r>
            <a:r>
              <a:rPr lang="tr-TR" baseline="-25000" dirty="0"/>
              <a:t>64</a:t>
            </a:r>
            <a:r>
              <a:rPr lang="tr-TR" dirty="0"/>
              <a:t>Gd] = </a:t>
            </a:r>
            <a:r>
              <a:rPr lang="tr-TR" b="1" dirty="0"/>
              <a:t>[Xe] 4f</a:t>
            </a:r>
            <a:r>
              <a:rPr lang="tr-TR" b="1" baseline="30000" dirty="0"/>
              <a:t>8</a:t>
            </a:r>
            <a:r>
              <a:rPr lang="tr-TR" b="1" dirty="0"/>
              <a:t> 6s</a:t>
            </a:r>
            <a:r>
              <a:rPr lang="tr-TR" b="1" baseline="30000" dirty="0"/>
              <a:t>2</a:t>
            </a:r>
            <a:r>
              <a:rPr lang="tr-TR" baseline="30000" dirty="0"/>
              <a:t>  </a:t>
            </a:r>
            <a:r>
              <a:rPr lang="tr-TR" dirty="0"/>
              <a:t>olmaz)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65</a:t>
            </a:r>
            <a:r>
              <a:rPr lang="tr-TR" dirty="0"/>
              <a:t>Tb] = [Xe] 4f</a:t>
            </a:r>
            <a:r>
              <a:rPr lang="tr-TR" baseline="30000" dirty="0"/>
              <a:t>9</a:t>
            </a:r>
            <a:r>
              <a:rPr lang="tr-TR" dirty="0"/>
              <a:t> 6s</a:t>
            </a:r>
            <a:r>
              <a:rPr lang="tr-TR" baseline="30000" dirty="0"/>
              <a:t>2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66</a:t>
            </a:r>
            <a:r>
              <a:rPr lang="tr-TR" dirty="0"/>
              <a:t>Dy] = [Xe] 4f</a:t>
            </a:r>
            <a:r>
              <a:rPr lang="tr-TR" baseline="30000" dirty="0"/>
              <a:t>10</a:t>
            </a:r>
            <a:r>
              <a:rPr lang="tr-TR" dirty="0"/>
              <a:t> 6s</a:t>
            </a:r>
            <a:r>
              <a:rPr lang="tr-TR" baseline="30000" dirty="0"/>
              <a:t>2 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71</a:t>
            </a:r>
            <a:r>
              <a:rPr lang="tr-TR" dirty="0"/>
              <a:t>Lu]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1</a:t>
            </a:r>
            <a:r>
              <a:rPr lang="tr-TR" dirty="0"/>
              <a:t> 6s</a:t>
            </a:r>
            <a:r>
              <a:rPr lang="tr-TR" baseline="30000" dirty="0"/>
              <a:t>2  </a:t>
            </a:r>
            <a:endParaRPr lang="tr-TR" baseline="30000" dirty="0" smtClean="0"/>
          </a:p>
          <a:p>
            <a:pPr marL="0" indent="0">
              <a:buNone/>
            </a:pPr>
            <a:r>
              <a:rPr lang="tr-TR" dirty="0"/>
              <a:t>Sonra Geçiş elementlerinin 3. sırası başlar: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72</a:t>
            </a:r>
            <a:r>
              <a:rPr lang="tr-TR" dirty="0"/>
              <a:t>Hf]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2</a:t>
            </a:r>
            <a:r>
              <a:rPr lang="tr-TR" dirty="0"/>
              <a:t> 6s</a:t>
            </a:r>
            <a:r>
              <a:rPr lang="tr-TR" baseline="30000" dirty="0"/>
              <a:t>2 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77</a:t>
            </a:r>
            <a:r>
              <a:rPr lang="tr-TR" dirty="0"/>
              <a:t>Ir]   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7</a:t>
            </a:r>
            <a:r>
              <a:rPr lang="tr-TR" dirty="0"/>
              <a:t> 6s</a:t>
            </a:r>
            <a:r>
              <a:rPr lang="tr-TR" baseline="30000" dirty="0"/>
              <a:t>2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78</a:t>
            </a:r>
            <a:r>
              <a:rPr lang="tr-TR" dirty="0"/>
              <a:t>Pt]  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9</a:t>
            </a:r>
            <a:r>
              <a:rPr lang="tr-TR" dirty="0"/>
              <a:t> 6s</a:t>
            </a:r>
            <a:r>
              <a:rPr lang="tr-TR" baseline="30000" dirty="0"/>
              <a:t>1       </a:t>
            </a:r>
            <a:r>
              <a:rPr lang="tr-TR" dirty="0"/>
              <a:t>([</a:t>
            </a:r>
            <a:r>
              <a:rPr lang="tr-TR" baseline="-25000" dirty="0"/>
              <a:t>78</a:t>
            </a:r>
            <a:r>
              <a:rPr lang="tr-TR" dirty="0"/>
              <a:t>Pt] = </a:t>
            </a:r>
            <a:r>
              <a:rPr lang="tr-TR" b="1" dirty="0"/>
              <a:t>[Xe] 4f</a:t>
            </a:r>
            <a:r>
              <a:rPr lang="tr-TR" b="1" baseline="30000" dirty="0"/>
              <a:t>14</a:t>
            </a:r>
            <a:r>
              <a:rPr lang="tr-TR" b="1" dirty="0"/>
              <a:t> 5d</a:t>
            </a:r>
            <a:r>
              <a:rPr lang="tr-TR" b="1" baseline="30000" dirty="0"/>
              <a:t>8</a:t>
            </a:r>
            <a:r>
              <a:rPr lang="tr-TR" b="1" dirty="0"/>
              <a:t> 6s</a:t>
            </a:r>
            <a:r>
              <a:rPr lang="tr-TR" b="1" baseline="30000" dirty="0"/>
              <a:t>2</a:t>
            </a:r>
            <a:r>
              <a:rPr lang="tr-TR" dirty="0"/>
              <a:t>    olmaz)</a:t>
            </a:r>
            <a:r>
              <a:rPr lang="tr-TR" baseline="30000" dirty="0"/>
              <a:t>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79</a:t>
            </a:r>
            <a:r>
              <a:rPr lang="tr-TR" dirty="0"/>
              <a:t>Au]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10</a:t>
            </a:r>
            <a:r>
              <a:rPr lang="tr-TR" dirty="0"/>
              <a:t> 6s</a:t>
            </a:r>
            <a:r>
              <a:rPr lang="tr-TR" baseline="30000" dirty="0"/>
              <a:t>1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80</a:t>
            </a:r>
            <a:r>
              <a:rPr lang="tr-TR" dirty="0"/>
              <a:t>Hg]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10</a:t>
            </a:r>
            <a:r>
              <a:rPr lang="tr-TR" dirty="0"/>
              <a:t> 6s</a:t>
            </a:r>
            <a:r>
              <a:rPr lang="tr-TR" baseline="30000" dirty="0"/>
              <a:t>2       </a:t>
            </a:r>
            <a:r>
              <a:rPr lang="tr-TR" dirty="0"/>
              <a:t>olur ve geçiş elementlerinin 3. Sırası tamamlanır.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27647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8655" y="304800"/>
            <a:ext cx="11582399" cy="5872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Sonra p </a:t>
            </a:r>
            <a:r>
              <a:rPr lang="tr-TR" dirty="0" err="1"/>
              <a:t>orbitallerine</a:t>
            </a:r>
            <a:r>
              <a:rPr lang="tr-TR" dirty="0"/>
              <a:t> elektronlar girer: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81</a:t>
            </a:r>
            <a:r>
              <a:rPr lang="tr-TR" dirty="0"/>
              <a:t>Tl]  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10</a:t>
            </a:r>
            <a:r>
              <a:rPr lang="tr-TR" dirty="0"/>
              <a:t> 6s</a:t>
            </a:r>
            <a:r>
              <a:rPr lang="tr-TR" baseline="30000" dirty="0"/>
              <a:t>2  </a:t>
            </a:r>
            <a:r>
              <a:rPr lang="tr-TR" dirty="0"/>
              <a:t>6p</a:t>
            </a:r>
            <a:r>
              <a:rPr lang="tr-TR" baseline="30000" dirty="0"/>
              <a:t>1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82</a:t>
            </a:r>
            <a:r>
              <a:rPr lang="tr-TR" dirty="0"/>
              <a:t>Pb] 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10</a:t>
            </a:r>
            <a:r>
              <a:rPr lang="tr-TR" dirty="0"/>
              <a:t> 6s</a:t>
            </a:r>
            <a:r>
              <a:rPr lang="tr-TR" baseline="30000" dirty="0"/>
              <a:t>2  </a:t>
            </a:r>
            <a:r>
              <a:rPr lang="tr-TR" dirty="0"/>
              <a:t>6p</a:t>
            </a:r>
            <a:r>
              <a:rPr lang="tr-TR" baseline="30000" dirty="0"/>
              <a:t>2    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85</a:t>
            </a:r>
            <a:r>
              <a:rPr lang="tr-TR" dirty="0"/>
              <a:t>At] 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10</a:t>
            </a:r>
            <a:r>
              <a:rPr lang="tr-TR" dirty="0"/>
              <a:t> 6s</a:t>
            </a:r>
            <a:r>
              <a:rPr lang="tr-TR" baseline="30000" dirty="0"/>
              <a:t>2  </a:t>
            </a:r>
            <a:r>
              <a:rPr lang="tr-TR" dirty="0"/>
              <a:t>6p</a:t>
            </a:r>
            <a:r>
              <a:rPr lang="tr-TR" baseline="30000" dirty="0"/>
              <a:t>5    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/>
              <a:t>86</a:t>
            </a:r>
            <a:r>
              <a:rPr lang="tr-TR" b="1" dirty="0"/>
              <a:t>Rn] = [Xe] 4f</a:t>
            </a:r>
            <a:r>
              <a:rPr lang="tr-TR" b="1" baseline="30000" dirty="0"/>
              <a:t>14</a:t>
            </a:r>
            <a:r>
              <a:rPr lang="tr-TR" b="1" dirty="0"/>
              <a:t> 5d</a:t>
            </a:r>
            <a:r>
              <a:rPr lang="tr-TR" b="1" baseline="30000" dirty="0"/>
              <a:t>10</a:t>
            </a:r>
            <a:r>
              <a:rPr lang="tr-TR" b="1" dirty="0"/>
              <a:t> 6s</a:t>
            </a:r>
            <a:r>
              <a:rPr lang="tr-TR" b="1" baseline="30000" dirty="0"/>
              <a:t>2  </a:t>
            </a:r>
            <a:r>
              <a:rPr lang="tr-TR" b="1" dirty="0"/>
              <a:t>6p</a:t>
            </a:r>
            <a:r>
              <a:rPr lang="tr-TR" b="1" baseline="30000" dirty="0"/>
              <a:t>6     </a:t>
            </a:r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Sonra </a:t>
            </a:r>
            <a:r>
              <a:rPr lang="tr-TR" dirty="0"/>
              <a:t>7s </a:t>
            </a:r>
            <a:r>
              <a:rPr lang="tr-TR" dirty="0" err="1"/>
              <a:t>orbitallerine</a:t>
            </a:r>
            <a:r>
              <a:rPr lang="tr-TR" dirty="0"/>
              <a:t> elektronlar girer: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87</a:t>
            </a:r>
            <a:r>
              <a:rPr lang="tr-TR" dirty="0"/>
              <a:t>Fr]  = [Rn] 7s</a:t>
            </a:r>
            <a:r>
              <a:rPr lang="tr-TR" baseline="30000" dirty="0"/>
              <a:t>1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88</a:t>
            </a:r>
            <a:r>
              <a:rPr lang="tr-TR" dirty="0"/>
              <a:t>Ra] = [Rn] 7s</a:t>
            </a:r>
            <a:r>
              <a:rPr lang="tr-TR" baseline="30000" dirty="0"/>
              <a:t>2     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/>
              <a:t>89</a:t>
            </a:r>
            <a:r>
              <a:rPr lang="tr-TR" b="1" dirty="0"/>
              <a:t>Ac] = [Rn] 6d</a:t>
            </a:r>
            <a:r>
              <a:rPr lang="tr-TR" b="1" baseline="30000" dirty="0"/>
              <a:t>1</a:t>
            </a:r>
            <a:r>
              <a:rPr lang="tr-TR" b="1" dirty="0"/>
              <a:t> 7s</a:t>
            </a:r>
            <a:r>
              <a:rPr lang="tr-TR" b="1" baseline="30000" dirty="0"/>
              <a:t>2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9073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5527" y="250824"/>
            <a:ext cx="11568545" cy="60991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Sonra </a:t>
            </a:r>
            <a:r>
              <a:rPr lang="tr-TR" b="1" dirty="0" err="1"/>
              <a:t>Aktinidler</a:t>
            </a:r>
            <a:r>
              <a:rPr lang="tr-TR" dirty="0"/>
              <a:t> (</a:t>
            </a:r>
            <a:r>
              <a:rPr lang="tr-TR" i="1" dirty="0"/>
              <a:t>iç geçiş elementleri</a:t>
            </a:r>
            <a:r>
              <a:rPr lang="tr-TR" dirty="0"/>
              <a:t>) başlar ve 104 numaralı </a:t>
            </a:r>
            <a:r>
              <a:rPr lang="tr-TR" dirty="0" err="1"/>
              <a:t>Rf</a:t>
            </a:r>
            <a:r>
              <a:rPr lang="tr-TR" dirty="0"/>
              <a:t> ‘ye kadar f </a:t>
            </a:r>
            <a:r>
              <a:rPr lang="tr-TR" dirty="0" err="1"/>
              <a:t>orbitallerine</a:t>
            </a:r>
            <a:r>
              <a:rPr lang="tr-TR" dirty="0"/>
              <a:t> elektronlar girer: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90</a:t>
            </a:r>
            <a:r>
              <a:rPr lang="tr-TR" dirty="0"/>
              <a:t>Th]  = [Rn] 6d</a:t>
            </a:r>
            <a:r>
              <a:rPr lang="tr-TR" baseline="30000" dirty="0"/>
              <a:t>2</a:t>
            </a:r>
            <a:r>
              <a:rPr lang="tr-TR" dirty="0"/>
              <a:t> 7s</a:t>
            </a:r>
            <a:r>
              <a:rPr lang="tr-TR" baseline="30000" dirty="0"/>
              <a:t>2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91</a:t>
            </a:r>
            <a:r>
              <a:rPr lang="tr-TR" dirty="0"/>
              <a:t>Pa]  = [Rn] 5f</a:t>
            </a:r>
            <a:r>
              <a:rPr lang="tr-TR" baseline="30000" dirty="0"/>
              <a:t>2</a:t>
            </a:r>
            <a:r>
              <a:rPr lang="tr-TR" dirty="0"/>
              <a:t> 6d</a:t>
            </a:r>
            <a:r>
              <a:rPr lang="tr-TR" baseline="30000" dirty="0"/>
              <a:t>1</a:t>
            </a:r>
            <a:r>
              <a:rPr lang="tr-TR" dirty="0"/>
              <a:t> 7s</a:t>
            </a:r>
            <a:r>
              <a:rPr lang="tr-TR" baseline="30000" dirty="0"/>
              <a:t>2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92</a:t>
            </a:r>
            <a:r>
              <a:rPr lang="tr-TR" dirty="0"/>
              <a:t>U]   = [Rn] 5f</a:t>
            </a:r>
            <a:r>
              <a:rPr lang="tr-TR" baseline="30000" dirty="0"/>
              <a:t>3</a:t>
            </a:r>
            <a:r>
              <a:rPr lang="tr-TR" dirty="0"/>
              <a:t> 6d</a:t>
            </a:r>
            <a:r>
              <a:rPr lang="tr-TR" baseline="30000" dirty="0"/>
              <a:t>1</a:t>
            </a:r>
            <a:r>
              <a:rPr lang="tr-TR" dirty="0"/>
              <a:t> 7s</a:t>
            </a:r>
            <a:r>
              <a:rPr lang="tr-TR" baseline="30000" dirty="0"/>
              <a:t>2           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94</a:t>
            </a:r>
            <a:r>
              <a:rPr lang="tr-TR" dirty="0"/>
              <a:t>Pu]  = [Rn] 5f</a:t>
            </a:r>
            <a:r>
              <a:rPr lang="tr-TR" baseline="30000" dirty="0"/>
              <a:t>6</a:t>
            </a:r>
            <a:r>
              <a:rPr lang="tr-TR" dirty="0"/>
              <a:t> 7s</a:t>
            </a:r>
            <a:r>
              <a:rPr lang="tr-TR" baseline="30000" dirty="0"/>
              <a:t>2                </a:t>
            </a:r>
            <a:r>
              <a:rPr lang="tr-TR" dirty="0"/>
              <a:t>([</a:t>
            </a:r>
            <a:r>
              <a:rPr lang="tr-TR" baseline="-25000" dirty="0"/>
              <a:t>94</a:t>
            </a:r>
            <a:r>
              <a:rPr lang="tr-TR" dirty="0"/>
              <a:t>Pu] = </a:t>
            </a:r>
            <a:r>
              <a:rPr lang="tr-TR" b="1" dirty="0"/>
              <a:t>[Rn] 5f</a:t>
            </a:r>
            <a:r>
              <a:rPr lang="tr-TR" b="1" baseline="30000" dirty="0"/>
              <a:t>5</a:t>
            </a:r>
            <a:r>
              <a:rPr lang="tr-TR" b="1" dirty="0"/>
              <a:t> 6d</a:t>
            </a:r>
            <a:r>
              <a:rPr lang="tr-TR" b="1" baseline="30000" dirty="0"/>
              <a:t>1</a:t>
            </a:r>
            <a:r>
              <a:rPr lang="tr-TR" b="1" dirty="0"/>
              <a:t> 7s</a:t>
            </a:r>
            <a:r>
              <a:rPr lang="tr-TR" b="1" baseline="30000" dirty="0"/>
              <a:t>2</a:t>
            </a:r>
            <a:r>
              <a:rPr lang="tr-TR" dirty="0"/>
              <a:t>    olmaz)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95</a:t>
            </a:r>
            <a:r>
              <a:rPr lang="tr-TR" dirty="0"/>
              <a:t>Am] = [Rn] 5f</a:t>
            </a:r>
            <a:r>
              <a:rPr lang="tr-TR" baseline="30000" dirty="0"/>
              <a:t>7</a:t>
            </a:r>
            <a:r>
              <a:rPr lang="tr-TR" dirty="0"/>
              <a:t> 7s</a:t>
            </a:r>
            <a:r>
              <a:rPr lang="tr-TR" baseline="30000" dirty="0"/>
              <a:t>2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96</a:t>
            </a:r>
            <a:r>
              <a:rPr lang="tr-TR" dirty="0"/>
              <a:t>Cm] = [Rn] 5f</a:t>
            </a:r>
            <a:r>
              <a:rPr lang="tr-TR" baseline="30000" dirty="0"/>
              <a:t>7</a:t>
            </a:r>
            <a:r>
              <a:rPr lang="tr-TR" dirty="0"/>
              <a:t> 6d</a:t>
            </a:r>
            <a:r>
              <a:rPr lang="tr-TR" baseline="30000" dirty="0"/>
              <a:t>1 </a:t>
            </a:r>
            <a:r>
              <a:rPr lang="tr-TR" dirty="0"/>
              <a:t>7s</a:t>
            </a:r>
            <a:r>
              <a:rPr lang="tr-TR" baseline="30000" dirty="0"/>
              <a:t>2      </a:t>
            </a:r>
            <a:r>
              <a:rPr lang="tr-TR" dirty="0"/>
              <a:t>([</a:t>
            </a:r>
            <a:r>
              <a:rPr lang="tr-TR" baseline="-25000" dirty="0"/>
              <a:t>96</a:t>
            </a:r>
            <a:r>
              <a:rPr lang="tr-TR" dirty="0"/>
              <a:t>Cm] = </a:t>
            </a:r>
            <a:r>
              <a:rPr lang="tr-TR" b="1" dirty="0"/>
              <a:t>[Rn] 5f</a:t>
            </a:r>
            <a:r>
              <a:rPr lang="tr-TR" b="1" baseline="30000" dirty="0"/>
              <a:t>8</a:t>
            </a:r>
            <a:r>
              <a:rPr lang="tr-TR" b="1" dirty="0"/>
              <a:t> 7s</a:t>
            </a:r>
            <a:r>
              <a:rPr lang="tr-TR" b="1" baseline="30000" dirty="0"/>
              <a:t>2</a:t>
            </a:r>
            <a:r>
              <a:rPr lang="tr-TR" dirty="0"/>
              <a:t>         olmaz)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97</a:t>
            </a:r>
            <a:r>
              <a:rPr lang="tr-TR" dirty="0"/>
              <a:t>Bk]  = [Rn] 5f</a:t>
            </a:r>
            <a:r>
              <a:rPr lang="tr-TR" baseline="30000" dirty="0"/>
              <a:t>9</a:t>
            </a:r>
            <a:r>
              <a:rPr lang="tr-TR" dirty="0"/>
              <a:t> 7s</a:t>
            </a:r>
            <a:r>
              <a:rPr lang="tr-TR" baseline="30000" dirty="0"/>
              <a:t>2                 </a:t>
            </a:r>
            <a:r>
              <a:rPr lang="tr-TR" dirty="0"/>
              <a:t>([</a:t>
            </a:r>
            <a:r>
              <a:rPr lang="tr-TR" baseline="-25000" dirty="0"/>
              <a:t>97</a:t>
            </a:r>
            <a:r>
              <a:rPr lang="tr-TR" dirty="0"/>
              <a:t>Bk] = </a:t>
            </a:r>
            <a:r>
              <a:rPr lang="tr-TR" b="1" dirty="0"/>
              <a:t>[Rn] 5f</a:t>
            </a:r>
            <a:r>
              <a:rPr lang="tr-TR" b="1" baseline="30000" dirty="0"/>
              <a:t>8</a:t>
            </a:r>
            <a:r>
              <a:rPr lang="tr-TR" b="1" dirty="0"/>
              <a:t> 6d</a:t>
            </a:r>
            <a:r>
              <a:rPr lang="tr-TR" b="1" baseline="30000" dirty="0"/>
              <a:t>1</a:t>
            </a:r>
            <a:r>
              <a:rPr lang="tr-TR" b="1" dirty="0"/>
              <a:t> 7s</a:t>
            </a:r>
            <a:r>
              <a:rPr lang="tr-TR" b="1" baseline="30000" dirty="0"/>
              <a:t>2</a:t>
            </a:r>
            <a:r>
              <a:rPr lang="tr-TR" dirty="0"/>
              <a:t>   olmaz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98</a:t>
            </a:r>
            <a:r>
              <a:rPr lang="tr-TR" dirty="0"/>
              <a:t>Cf]   = [Rn] 5f</a:t>
            </a:r>
            <a:r>
              <a:rPr lang="tr-TR" baseline="30000" dirty="0"/>
              <a:t>10</a:t>
            </a:r>
            <a:r>
              <a:rPr lang="tr-TR" dirty="0"/>
              <a:t> 7s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102</a:t>
            </a:r>
            <a:r>
              <a:rPr lang="tr-TR" dirty="0"/>
              <a:t>No] = [Rn] 5f</a:t>
            </a:r>
            <a:r>
              <a:rPr lang="tr-TR" baseline="30000" dirty="0"/>
              <a:t>14</a:t>
            </a:r>
            <a:r>
              <a:rPr lang="tr-TR" dirty="0"/>
              <a:t> 7s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103</a:t>
            </a:r>
            <a:r>
              <a:rPr lang="tr-TR" dirty="0"/>
              <a:t>Lr]  = [Rn] 5f</a:t>
            </a:r>
            <a:r>
              <a:rPr lang="tr-TR" baseline="30000" dirty="0"/>
              <a:t>14</a:t>
            </a:r>
            <a:r>
              <a:rPr lang="tr-TR" dirty="0"/>
              <a:t> 6d</a:t>
            </a:r>
            <a:r>
              <a:rPr lang="tr-TR" baseline="30000" dirty="0"/>
              <a:t>1 </a:t>
            </a:r>
            <a:r>
              <a:rPr lang="tr-TR" dirty="0"/>
              <a:t>7s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[</a:t>
            </a:r>
            <a:r>
              <a:rPr lang="tr-TR" b="1" baseline="-25000" dirty="0"/>
              <a:t>104</a:t>
            </a:r>
            <a:r>
              <a:rPr lang="tr-TR" b="1" dirty="0"/>
              <a:t>Rf]  = [Rn] 5f</a:t>
            </a:r>
            <a:r>
              <a:rPr lang="tr-TR" b="1" baseline="30000" dirty="0"/>
              <a:t>14</a:t>
            </a:r>
            <a:r>
              <a:rPr lang="tr-TR" b="1" dirty="0"/>
              <a:t> 6d</a:t>
            </a:r>
            <a:r>
              <a:rPr lang="tr-TR" b="1" baseline="30000" dirty="0"/>
              <a:t>2 </a:t>
            </a:r>
            <a:r>
              <a:rPr lang="tr-TR" b="1" dirty="0"/>
              <a:t>7s</a:t>
            </a:r>
            <a:r>
              <a:rPr lang="tr-TR" b="1" baseline="30000" dirty="0"/>
              <a:t>2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3120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8655" y="530224"/>
            <a:ext cx="11873345" cy="52355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sz="3200" b="1" i="1" dirty="0"/>
              <a:t>Asal gazlarda</a:t>
            </a:r>
            <a:endParaRPr lang="tr-TR" sz="3200" dirty="0"/>
          </a:p>
          <a:p>
            <a:pPr marL="0" indent="0">
              <a:buNone/>
            </a:pPr>
            <a:r>
              <a:rPr lang="tr-TR" sz="3200" dirty="0" smtClean="0"/>
              <a:t>En </a:t>
            </a:r>
            <a:r>
              <a:rPr lang="tr-TR" sz="3200" dirty="0"/>
              <a:t>dış yörüngeleri elektronlar </a:t>
            </a:r>
            <a:r>
              <a:rPr lang="tr-TR" sz="3200" dirty="0" smtClean="0"/>
              <a:t>tarafından doldurulduğu için </a:t>
            </a:r>
            <a:r>
              <a:rPr lang="tr-TR" sz="3200" dirty="0" smtClean="0"/>
              <a:t>kararlı </a:t>
            </a:r>
            <a:r>
              <a:rPr lang="tr-TR" sz="3200" dirty="0"/>
              <a:t>bir yapıya sahiptirler. </a:t>
            </a:r>
            <a:r>
              <a:rPr lang="tr-TR" sz="3200" dirty="0"/>
              <a:t>B</a:t>
            </a:r>
            <a:r>
              <a:rPr lang="tr-TR" sz="3200" dirty="0" smtClean="0"/>
              <a:t>aşka </a:t>
            </a:r>
            <a:r>
              <a:rPr lang="tr-TR" sz="3200" dirty="0"/>
              <a:t>element atomları ile ortaklık yapma gereksinimleri yoktur.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Dolayısıyla </a:t>
            </a:r>
            <a:r>
              <a:rPr lang="tr-TR" sz="3200" dirty="0"/>
              <a:t>başka elementler ile </a:t>
            </a:r>
            <a:r>
              <a:rPr lang="tr-TR" sz="3200" dirty="0" smtClean="0"/>
              <a:t>bazı </a:t>
            </a:r>
            <a:r>
              <a:rPr lang="tr-TR" sz="3200" dirty="0"/>
              <a:t>istisnalar dışında bileşik meydana getirmezler.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err="1" smtClean="0"/>
              <a:t>Oktet</a:t>
            </a:r>
            <a:r>
              <a:rPr lang="tr-TR" sz="3200" dirty="0" smtClean="0"/>
              <a:t> </a:t>
            </a:r>
            <a:r>
              <a:rPr lang="tr-TR" sz="3200" dirty="0"/>
              <a:t>kuralı (8 </a:t>
            </a:r>
            <a:r>
              <a:rPr lang="tr-TR" sz="3200" dirty="0" err="1"/>
              <a:t>li</a:t>
            </a:r>
            <a:r>
              <a:rPr lang="tr-TR" sz="3200" dirty="0"/>
              <a:t>) geçerlidir ve son yörüngelerinde 8 elektron bulunur (He hariç).</a:t>
            </a:r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2</a:t>
            </a:r>
            <a:r>
              <a:rPr lang="tr-TR" sz="3200" dirty="0"/>
              <a:t>He]   = </a:t>
            </a:r>
            <a:r>
              <a:rPr lang="tr-TR" sz="3200" b="1" dirty="0"/>
              <a:t>1s</a:t>
            </a:r>
            <a:r>
              <a:rPr lang="tr-TR" sz="3200" b="1" baseline="30000" dirty="0"/>
              <a:t>2</a:t>
            </a:r>
            <a:endParaRPr lang="tr-TR" sz="3200" dirty="0"/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10</a:t>
            </a:r>
            <a:r>
              <a:rPr lang="tr-TR" sz="3200" dirty="0"/>
              <a:t>Ne]  =  [He]</a:t>
            </a:r>
            <a:r>
              <a:rPr lang="tr-TR" sz="3200" baseline="30000" dirty="0"/>
              <a:t> </a:t>
            </a:r>
            <a:r>
              <a:rPr lang="tr-TR" sz="3200" b="1" dirty="0"/>
              <a:t>2s</a:t>
            </a:r>
            <a:r>
              <a:rPr lang="tr-TR" sz="3200" b="1" baseline="30000" dirty="0"/>
              <a:t>2  </a:t>
            </a:r>
            <a:r>
              <a:rPr lang="tr-TR" sz="3200" b="1" dirty="0"/>
              <a:t>2p</a:t>
            </a:r>
            <a:r>
              <a:rPr lang="tr-TR" sz="3200" b="1" baseline="30000" dirty="0"/>
              <a:t>6</a:t>
            </a:r>
            <a:endParaRPr lang="tr-TR" sz="3200" dirty="0"/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18</a:t>
            </a:r>
            <a:r>
              <a:rPr lang="tr-TR" sz="3200" dirty="0"/>
              <a:t>Ar]   = [Ne] </a:t>
            </a:r>
            <a:r>
              <a:rPr lang="tr-TR" sz="3200" b="1" dirty="0"/>
              <a:t>3s</a:t>
            </a:r>
            <a:r>
              <a:rPr lang="tr-TR" sz="3200" b="1" baseline="30000" dirty="0"/>
              <a:t>2</a:t>
            </a:r>
            <a:r>
              <a:rPr lang="tr-TR" sz="3200" b="1" dirty="0"/>
              <a:t> 3p</a:t>
            </a:r>
            <a:r>
              <a:rPr lang="tr-TR" sz="3200" b="1" baseline="30000" dirty="0"/>
              <a:t>6</a:t>
            </a:r>
            <a:endParaRPr lang="tr-TR" sz="3200" dirty="0"/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36</a:t>
            </a:r>
            <a:r>
              <a:rPr lang="tr-TR" sz="3200" dirty="0"/>
              <a:t>Kr]   = [Ar]</a:t>
            </a:r>
            <a:r>
              <a:rPr lang="tr-TR" sz="3200" baseline="30000" dirty="0"/>
              <a:t>  </a:t>
            </a:r>
            <a:r>
              <a:rPr lang="tr-TR" sz="3200" dirty="0"/>
              <a:t>3d</a:t>
            </a:r>
            <a:r>
              <a:rPr lang="tr-TR" sz="3200" baseline="30000" dirty="0"/>
              <a:t>10  </a:t>
            </a:r>
            <a:r>
              <a:rPr lang="tr-TR" sz="3200" b="1" dirty="0"/>
              <a:t>4s</a:t>
            </a:r>
            <a:r>
              <a:rPr lang="tr-TR" sz="3200" b="1" baseline="30000" dirty="0"/>
              <a:t>2  </a:t>
            </a:r>
            <a:r>
              <a:rPr lang="tr-TR" sz="3200" b="1" dirty="0"/>
              <a:t>4p</a:t>
            </a:r>
            <a:r>
              <a:rPr lang="tr-TR" sz="3200" b="1" baseline="30000" dirty="0"/>
              <a:t>6</a:t>
            </a:r>
            <a:endParaRPr lang="tr-TR" sz="3200" dirty="0"/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54</a:t>
            </a:r>
            <a:r>
              <a:rPr lang="tr-TR" sz="3200" dirty="0"/>
              <a:t>Xe]   = [</a:t>
            </a:r>
            <a:r>
              <a:rPr lang="tr-TR" sz="3200" dirty="0" err="1"/>
              <a:t>Kr</a:t>
            </a:r>
            <a:r>
              <a:rPr lang="tr-TR" sz="3200" dirty="0"/>
              <a:t>] 4d</a:t>
            </a:r>
            <a:r>
              <a:rPr lang="tr-TR" sz="3200" baseline="30000" dirty="0"/>
              <a:t>10  </a:t>
            </a:r>
            <a:r>
              <a:rPr lang="tr-TR" sz="3200" b="1" dirty="0"/>
              <a:t>5s</a:t>
            </a:r>
            <a:r>
              <a:rPr lang="tr-TR" sz="3200" b="1" baseline="30000" dirty="0"/>
              <a:t>2  </a:t>
            </a:r>
            <a:r>
              <a:rPr lang="tr-TR" sz="3200" b="1" dirty="0"/>
              <a:t>5p</a:t>
            </a:r>
            <a:r>
              <a:rPr lang="tr-TR" sz="3200" b="1" baseline="30000" dirty="0"/>
              <a:t>6</a:t>
            </a:r>
            <a:endParaRPr lang="tr-TR" sz="3200" dirty="0"/>
          </a:p>
          <a:p>
            <a:pPr marL="0" indent="0">
              <a:buNone/>
            </a:pPr>
            <a:r>
              <a:rPr lang="tr-TR" sz="3200" dirty="0"/>
              <a:t>[</a:t>
            </a:r>
            <a:r>
              <a:rPr lang="tr-TR" sz="3200" baseline="-25000" dirty="0"/>
              <a:t>86</a:t>
            </a:r>
            <a:r>
              <a:rPr lang="tr-TR" sz="3200" dirty="0"/>
              <a:t>Rn]   = [Xe] 4f</a:t>
            </a:r>
            <a:r>
              <a:rPr lang="tr-TR" sz="3200" baseline="30000" dirty="0"/>
              <a:t>14</a:t>
            </a:r>
            <a:r>
              <a:rPr lang="tr-TR" sz="3200" dirty="0"/>
              <a:t> 5d</a:t>
            </a:r>
            <a:r>
              <a:rPr lang="tr-TR" sz="3200" baseline="30000" dirty="0"/>
              <a:t>10  </a:t>
            </a:r>
            <a:r>
              <a:rPr lang="tr-TR" sz="3200" b="1" dirty="0"/>
              <a:t>6s</a:t>
            </a:r>
            <a:r>
              <a:rPr lang="tr-TR" sz="3200" b="1" baseline="30000" dirty="0"/>
              <a:t>2  </a:t>
            </a:r>
            <a:r>
              <a:rPr lang="tr-TR" sz="3200" b="1" dirty="0"/>
              <a:t>6p</a:t>
            </a:r>
            <a:r>
              <a:rPr lang="tr-TR" sz="3200" b="1" baseline="30000" dirty="0"/>
              <a:t>6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76904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5000" y="635000"/>
            <a:ext cx="10718800" cy="5541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/>
              <a:t>Alkali </a:t>
            </a:r>
            <a:r>
              <a:rPr lang="tr-TR" b="1" i="1" dirty="0" smtClean="0"/>
              <a:t>metallerde</a:t>
            </a:r>
            <a:r>
              <a:rPr lang="tr-TR" dirty="0" smtClean="0"/>
              <a:t>, </a:t>
            </a:r>
            <a:r>
              <a:rPr lang="tr-TR" dirty="0" smtClean="0"/>
              <a:t>son </a:t>
            </a:r>
            <a:r>
              <a:rPr lang="tr-TR" dirty="0"/>
              <a:t>yörüngelerdeki s </a:t>
            </a:r>
            <a:r>
              <a:rPr lang="tr-TR" dirty="0" err="1"/>
              <a:t>orbitallerinde</a:t>
            </a:r>
            <a:r>
              <a:rPr lang="tr-TR" dirty="0"/>
              <a:t> birer elektron vardır: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</a:t>
            </a:r>
            <a:r>
              <a:rPr lang="tr-TR" dirty="0"/>
              <a:t>Li]    = [He]</a:t>
            </a:r>
            <a:r>
              <a:rPr lang="tr-TR" baseline="30000" dirty="0"/>
              <a:t> </a:t>
            </a:r>
            <a:r>
              <a:rPr lang="tr-TR" dirty="0"/>
              <a:t>2s</a:t>
            </a:r>
            <a:r>
              <a:rPr lang="tr-TR" baseline="30000" dirty="0"/>
              <a:t>1               </a:t>
            </a:r>
            <a:r>
              <a:rPr lang="tr-TR" dirty="0"/>
              <a:t>     </a:t>
            </a:r>
            <a:r>
              <a:rPr lang="tr-TR" baseline="30000" dirty="0"/>
              <a:t>       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11</a:t>
            </a:r>
            <a:r>
              <a:rPr lang="tr-TR" dirty="0"/>
              <a:t>Na]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19</a:t>
            </a:r>
            <a:r>
              <a:rPr lang="tr-TR" dirty="0"/>
              <a:t>K]   =  [Ar]</a:t>
            </a:r>
            <a:r>
              <a:rPr lang="tr-TR" b="1" dirty="0"/>
              <a:t> </a:t>
            </a:r>
            <a:r>
              <a:rPr lang="tr-TR" dirty="0"/>
              <a:t>4s</a:t>
            </a:r>
            <a:r>
              <a:rPr lang="tr-TR" baseline="30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37</a:t>
            </a:r>
            <a:r>
              <a:rPr lang="tr-TR" dirty="0"/>
              <a:t>Rb]  = [</a:t>
            </a:r>
            <a:r>
              <a:rPr lang="tr-TR" dirty="0" err="1"/>
              <a:t>Kr</a:t>
            </a:r>
            <a:r>
              <a:rPr lang="tr-TR" dirty="0"/>
              <a:t>] 5s</a:t>
            </a:r>
            <a:r>
              <a:rPr lang="tr-TR" baseline="30000" dirty="0"/>
              <a:t>1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55</a:t>
            </a:r>
            <a:r>
              <a:rPr lang="tr-TR" dirty="0"/>
              <a:t>Cs]  = [Xe] 6s</a:t>
            </a:r>
            <a:r>
              <a:rPr lang="tr-TR" baseline="30000" dirty="0"/>
              <a:t>1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87</a:t>
            </a:r>
            <a:r>
              <a:rPr lang="tr-TR" dirty="0"/>
              <a:t>Fr]   = [Rn] 7s</a:t>
            </a:r>
            <a:r>
              <a:rPr lang="tr-TR" baseline="30000" dirty="0"/>
              <a:t>1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109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0400" y="812800"/>
            <a:ext cx="106934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/>
              <a:t>Toprak alkali metallerde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4 numaralı Be ile başlayıp aşağıya doğru 88 numaralı </a:t>
            </a:r>
            <a:r>
              <a:rPr lang="tr-TR" dirty="0" err="1"/>
              <a:t>Radyum’a</a:t>
            </a:r>
            <a:r>
              <a:rPr lang="tr-TR" dirty="0"/>
              <a:t> kadar dizilen bu grup elementlerin atomlarında; son yörüngelerdeki s </a:t>
            </a:r>
            <a:r>
              <a:rPr lang="tr-TR" dirty="0" err="1"/>
              <a:t>orbitallerinde</a:t>
            </a:r>
            <a:r>
              <a:rPr lang="tr-TR" dirty="0"/>
              <a:t> ikişer elektron vardır: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4</a:t>
            </a:r>
            <a:r>
              <a:rPr lang="tr-TR" dirty="0"/>
              <a:t>Be]   =  [He]</a:t>
            </a:r>
            <a:r>
              <a:rPr lang="tr-TR" baseline="30000" dirty="0"/>
              <a:t>  </a:t>
            </a:r>
            <a:r>
              <a:rPr lang="tr-TR" dirty="0"/>
              <a:t>2s</a:t>
            </a:r>
            <a:r>
              <a:rPr lang="tr-TR" baseline="30000" dirty="0"/>
              <a:t>2               </a:t>
            </a:r>
            <a:r>
              <a:rPr lang="tr-TR" dirty="0"/>
              <a:t>     </a:t>
            </a:r>
            <a:r>
              <a:rPr lang="tr-TR" baseline="30000" dirty="0"/>
              <a:t>       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12</a:t>
            </a:r>
            <a:r>
              <a:rPr lang="tr-TR" dirty="0"/>
              <a:t>Mg] 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20</a:t>
            </a:r>
            <a:r>
              <a:rPr lang="tr-TR" dirty="0"/>
              <a:t>Ca]   = [Ar]</a:t>
            </a:r>
            <a:r>
              <a:rPr lang="tr-TR" b="1" dirty="0"/>
              <a:t> </a:t>
            </a:r>
            <a:r>
              <a:rPr lang="tr-TR" dirty="0"/>
              <a:t>4s</a:t>
            </a:r>
            <a:r>
              <a:rPr lang="tr-TR" baseline="30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38</a:t>
            </a:r>
            <a:r>
              <a:rPr lang="tr-TR" dirty="0"/>
              <a:t>Sr]    = [</a:t>
            </a:r>
            <a:r>
              <a:rPr lang="tr-TR" dirty="0" err="1"/>
              <a:t>Kr</a:t>
            </a:r>
            <a:r>
              <a:rPr lang="tr-TR" dirty="0"/>
              <a:t>] 5s</a:t>
            </a:r>
            <a:r>
              <a:rPr lang="tr-TR" baseline="30000" dirty="0"/>
              <a:t>2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56</a:t>
            </a:r>
            <a:r>
              <a:rPr lang="tr-TR" dirty="0"/>
              <a:t>Ba]   = [Xe] 6s</a:t>
            </a:r>
            <a:r>
              <a:rPr lang="tr-TR" baseline="30000" dirty="0"/>
              <a:t>2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88</a:t>
            </a:r>
            <a:r>
              <a:rPr lang="tr-TR" dirty="0"/>
              <a:t>Ra]   = [Rn] 7s</a:t>
            </a:r>
            <a:r>
              <a:rPr lang="tr-TR" baseline="30000" dirty="0"/>
              <a:t>2    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84513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558800"/>
            <a:ext cx="10744200" cy="5618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/>
              <a:t>Halojenlerde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9 numaralı F ile başlayıp aşağıya doğru 85 numaralı </a:t>
            </a:r>
            <a:r>
              <a:rPr lang="tr-TR" dirty="0" err="1"/>
              <a:t>Astatin’e</a:t>
            </a:r>
            <a:r>
              <a:rPr lang="tr-TR" dirty="0"/>
              <a:t> kadar dizilen bu grup elementlerin atomlarında; son yörüngelerdeki p </a:t>
            </a:r>
            <a:r>
              <a:rPr lang="tr-TR" dirty="0" err="1"/>
              <a:t>orbitallerinde</a:t>
            </a:r>
            <a:r>
              <a:rPr lang="tr-TR" dirty="0"/>
              <a:t> beşer elektron vardır: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9</a:t>
            </a:r>
            <a:r>
              <a:rPr lang="tr-TR" dirty="0"/>
              <a:t>F]    = [He]</a:t>
            </a:r>
            <a:r>
              <a:rPr lang="tr-TR" b="1" dirty="0"/>
              <a:t> </a:t>
            </a:r>
            <a:r>
              <a:rPr lang="tr-TR" dirty="0"/>
              <a:t>2s</a:t>
            </a:r>
            <a:r>
              <a:rPr lang="tr-TR" baseline="30000" dirty="0"/>
              <a:t>2  </a:t>
            </a:r>
            <a:r>
              <a:rPr lang="tr-TR" b="1" dirty="0"/>
              <a:t>2p</a:t>
            </a:r>
            <a:r>
              <a:rPr lang="tr-TR" b="1" baseline="30000" dirty="0"/>
              <a:t>5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17</a:t>
            </a:r>
            <a:r>
              <a:rPr lang="tr-TR" dirty="0"/>
              <a:t>Cl] = [Ne]</a:t>
            </a:r>
            <a:r>
              <a:rPr lang="tr-TR" b="1" dirty="0"/>
              <a:t> </a:t>
            </a:r>
            <a:r>
              <a:rPr lang="tr-TR" dirty="0"/>
              <a:t>3s</a:t>
            </a:r>
            <a:r>
              <a:rPr lang="tr-TR" baseline="30000" dirty="0"/>
              <a:t>2</a:t>
            </a:r>
            <a:r>
              <a:rPr lang="tr-TR" dirty="0"/>
              <a:t> </a:t>
            </a:r>
            <a:r>
              <a:rPr lang="tr-TR" b="1" dirty="0"/>
              <a:t>3p</a:t>
            </a:r>
            <a:r>
              <a:rPr lang="tr-TR" b="1" baseline="30000" dirty="0"/>
              <a:t>5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35</a:t>
            </a:r>
            <a:r>
              <a:rPr lang="tr-TR" dirty="0"/>
              <a:t>Br] = [Ar] 4s</a:t>
            </a:r>
            <a:r>
              <a:rPr lang="tr-TR" baseline="30000" dirty="0"/>
              <a:t>2 </a:t>
            </a:r>
            <a:r>
              <a:rPr lang="tr-TR" dirty="0"/>
              <a:t>3d</a:t>
            </a:r>
            <a:r>
              <a:rPr lang="tr-TR" baseline="30000" dirty="0"/>
              <a:t>10   </a:t>
            </a:r>
            <a:r>
              <a:rPr lang="tr-TR" b="1" dirty="0"/>
              <a:t>4p</a:t>
            </a:r>
            <a:r>
              <a:rPr lang="tr-TR" b="1" baseline="30000" dirty="0"/>
              <a:t>5</a:t>
            </a:r>
            <a:r>
              <a:rPr lang="tr-TR" dirty="0"/>
              <a:t>  </a:t>
            </a:r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53</a:t>
            </a:r>
            <a:r>
              <a:rPr lang="tr-TR" dirty="0"/>
              <a:t>I]    = [</a:t>
            </a:r>
            <a:r>
              <a:rPr lang="tr-TR" dirty="0" err="1"/>
              <a:t>Kr</a:t>
            </a:r>
            <a:r>
              <a:rPr lang="tr-TR" dirty="0"/>
              <a:t>] 4d</a:t>
            </a:r>
            <a:r>
              <a:rPr lang="tr-TR" baseline="30000" dirty="0"/>
              <a:t>10</a:t>
            </a:r>
            <a:r>
              <a:rPr lang="tr-TR" dirty="0"/>
              <a:t> 5s</a:t>
            </a:r>
            <a:r>
              <a:rPr lang="tr-TR" baseline="30000" dirty="0"/>
              <a:t>2</a:t>
            </a:r>
            <a:r>
              <a:rPr lang="tr-TR" dirty="0"/>
              <a:t> </a:t>
            </a:r>
            <a:r>
              <a:rPr lang="tr-TR" b="1" dirty="0"/>
              <a:t>5p</a:t>
            </a:r>
            <a:r>
              <a:rPr lang="tr-TR" b="1" baseline="30000" dirty="0"/>
              <a:t>5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</a:t>
            </a:r>
            <a:r>
              <a:rPr lang="tr-TR" baseline="-25000" dirty="0"/>
              <a:t>85</a:t>
            </a:r>
            <a:r>
              <a:rPr lang="tr-TR" dirty="0"/>
              <a:t>At] = [Xe] 4f</a:t>
            </a:r>
            <a:r>
              <a:rPr lang="tr-TR" baseline="30000" dirty="0"/>
              <a:t>14</a:t>
            </a:r>
            <a:r>
              <a:rPr lang="tr-TR" dirty="0"/>
              <a:t> 5d</a:t>
            </a:r>
            <a:r>
              <a:rPr lang="tr-TR" baseline="30000" dirty="0"/>
              <a:t>10</a:t>
            </a:r>
            <a:r>
              <a:rPr lang="tr-TR" dirty="0"/>
              <a:t> 6s</a:t>
            </a:r>
            <a:r>
              <a:rPr lang="tr-TR" baseline="30000" dirty="0"/>
              <a:t>2  </a:t>
            </a:r>
            <a:r>
              <a:rPr lang="tr-TR" b="1" dirty="0"/>
              <a:t>6p</a:t>
            </a:r>
            <a:r>
              <a:rPr lang="tr-TR" b="1" baseline="30000" dirty="0"/>
              <a:t>5</a:t>
            </a:r>
            <a:r>
              <a:rPr lang="tr-TR" baseline="30000" dirty="0"/>
              <a:t>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78849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799" y="588818"/>
            <a:ext cx="11596255" cy="579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A</a:t>
            </a:r>
            <a:r>
              <a:rPr lang="tr-TR" dirty="0" smtClean="0"/>
              <a:t>tomik </a:t>
            </a:r>
            <a:r>
              <a:rPr lang="tr-TR" dirty="0"/>
              <a:t>yapıdan elektron </a:t>
            </a:r>
            <a:r>
              <a:rPr lang="tr-TR" dirty="0" smtClean="0"/>
              <a:t>ayrıldığında yani </a:t>
            </a:r>
            <a:r>
              <a:rPr lang="tr-TR" i="1" dirty="0"/>
              <a:t>i</a:t>
            </a:r>
            <a:r>
              <a:rPr lang="tr-TR" i="1" dirty="0" smtClean="0"/>
              <a:t>yonlaşma </a:t>
            </a:r>
            <a:r>
              <a:rPr lang="tr-TR" i="1" dirty="0"/>
              <a:t>meydana geldiğinde</a:t>
            </a:r>
            <a:r>
              <a:rPr lang="tr-TR" dirty="0" smtClean="0"/>
              <a:t>; </a:t>
            </a:r>
            <a:r>
              <a:rPr lang="tr-TR" dirty="0"/>
              <a:t>ayrılan elektronlar en dış yörüngedeki elektronlardır. </a:t>
            </a:r>
            <a:endParaRPr lang="tr-TR" dirty="0" smtClean="0"/>
          </a:p>
          <a:p>
            <a:pPr marL="0" indent="0">
              <a:buNone/>
            </a:pPr>
            <a:r>
              <a:rPr lang="tr-TR" i="1" dirty="0" err="1" smtClean="0"/>
              <a:t>Aufbau</a:t>
            </a:r>
            <a:r>
              <a:rPr lang="tr-TR" dirty="0" smtClean="0"/>
              <a:t> </a:t>
            </a:r>
            <a:r>
              <a:rPr lang="tr-TR" dirty="0"/>
              <a:t>prensibine göre geçiş elementlerinde olduğu gibi iç enerji seviyelerinde boşluk varken elektronlar önce dış yörüngeye girmekte daha sonra iç enerji seviyelerine girmektedirler. </a:t>
            </a:r>
            <a:r>
              <a:rPr lang="tr-TR" dirty="0" smtClean="0"/>
              <a:t>E</a:t>
            </a:r>
            <a:r>
              <a:rPr lang="tr-TR" dirty="0" smtClean="0"/>
              <a:t>lektronlar </a:t>
            </a:r>
            <a:r>
              <a:rPr lang="tr-TR" dirty="0"/>
              <a:t>ayrılırken öncelikle en dış yörüngede bulunan elektronlar ayrılır. </a:t>
            </a:r>
            <a:endParaRPr lang="tr-TR" dirty="0" smtClean="0"/>
          </a:p>
          <a:p>
            <a:pPr marL="0" indent="0">
              <a:buNone/>
            </a:pPr>
            <a:r>
              <a:rPr lang="tr-TR" b="1" i="1" dirty="0" smtClean="0"/>
              <a:t>Örneğin</a:t>
            </a:r>
            <a:r>
              <a:rPr lang="tr-TR" b="1" i="1" dirty="0"/>
              <a:t>;</a:t>
            </a:r>
            <a:r>
              <a:rPr lang="tr-TR" dirty="0"/>
              <a:t> </a:t>
            </a:r>
            <a:r>
              <a:rPr lang="tr-TR" dirty="0" err="1"/>
              <a:t>Titanyum’un</a:t>
            </a:r>
            <a:r>
              <a:rPr lang="tr-TR" dirty="0"/>
              <a:t> elektronik konfigürasyonu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baseline="-25000" dirty="0"/>
              <a:t>22</a:t>
            </a:r>
            <a:r>
              <a:rPr lang="tr-TR" dirty="0"/>
              <a:t>Ti]  = [Ar] 4s</a:t>
            </a:r>
            <a:r>
              <a:rPr lang="tr-TR" baseline="30000" dirty="0"/>
              <a:t>2 </a:t>
            </a:r>
            <a:r>
              <a:rPr lang="tr-TR" dirty="0"/>
              <a:t>3d</a:t>
            </a:r>
            <a:r>
              <a:rPr lang="tr-TR" baseline="30000" dirty="0"/>
              <a:t>2</a:t>
            </a:r>
            <a:r>
              <a:rPr lang="tr-TR" dirty="0"/>
              <a:t>   şeklindedir.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Ti</a:t>
            </a:r>
            <a:r>
              <a:rPr lang="tr-TR" baseline="30000" dirty="0" smtClean="0"/>
              <a:t>2</a:t>
            </a:r>
            <a:r>
              <a:rPr lang="tr-TR" baseline="30000" dirty="0"/>
              <a:t>+</a:t>
            </a:r>
            <a:r>
              <a:rPr lang="tr-TR" dirty="0"/>
              <a:t> iyonu meydana gelirken ayrılan 2 elektron sonradan girdiği 3d yörüngesinden değil en dış yörünge olan 4s den </a:t>
            </a:r>
            <a:r>
              <a:rPr lang="tr-TR" dirty="0" smtClean="0"/>
              <a:t>ayrılmaktadır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[Ti</a:t>
            </a:r>
            <a:r>
              <a:rPr lang="tr-TR" baseline="30000" dirty="0"/>
              <a:t>2+</a:t>
            </a:r>
            <a:r>
              <a:rPr lang="tr-TR" dirty="0"/>
              <a:t>] = [Ar] 3d</a:t>
            </a:r>
            <a:r>
              <a:rPr lang="tr-TR" baseline="30000" dirty="0"/>
              <a:t>2</a:t>
            </a:r>
            <a:r>
              <a:rPr lang="tr-TR" dirty="0"/>
              <a:t>     olur.</a:t>
            </a:r>
          </a:p>
        </p:txBody>
      </p:sp>
    </p:spTree>
    <p:extLst>
      <p:ext uri="{BB962C8B-B14F-4D97-AF65-F5344CB8AC3E}">
        <p14:creationId xmlns:p14="http://schemas.microsoft.com/office/powerpoint/2010/main" val="7224011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996933" y="355600"/>
            <a:ext cx="7405687" cy="549563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tr-TR" sz="5400" b="1" dirty="0">
                <a:solidFill>
                  <a:srgbClr val="FF0000"/>
                </a:solidFill>
              </a:rPr>
              <a:t>ATOM YARIÇAPI</a:t>
            </a:r>
            <a:endParaRPr lang="tr-TR" sz="5400" b="1" dirty="0">
              <a:solidFill>
                <a:srgbClr val="FF0000"/>
              </a:solidFill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193964" y="1071200"/>
            <a:ext cx="11873345" cy="49416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" algn="just">
              <a:defRPr/>
            </a:pPr>
            <a:r>
              <a:rPr lang="tr-TR" sz="3400" dirty="0" smtClean="0"/>
              <a:t>Elektron bulutları keskin bir sınıra sahip değillerdir. Fakat atomlar katıları veya molekülleri oluşturmak üzere bir araya geldiklerinde, çekirdekleri arasında belli bir uzaklık bulunmaktadır. Bir elementin atom yarıçapı; komşu iki atomun çekirdekleri arasındaki uzaklığın yarısıdır. Atom yarıçapını oluşturan iki faktör vardır;</a:t>
            </a:r>
          </a:p>
          <a:p>
            <a:pPr marL="539496" indent="-457200" algn="just">
              <a:buFontTx/>
              <a:buChar char="-"/>
              <a:defRPr/>
            </a:pPr>
            <a:r>
              <a:rPr lang="tr-TR" sz="3400" dirty="0" smtClean="0"/>
              <a:t>Elektronların enerji seviyelerine yerleşmesi</a:t>
            </a:r>
          </a:p>
          <a:p>
            <a:pPr marL="539496" indent="-457200" algn="just">
              <a:buFontTx/>
              <a:buChar char="-"/>
              <a:defRPr/>
            </a:pPr>
            <a:r>
              <a:rPr lang="tr-TR" sz="3400" dirty="0" smtClean="0"/>
              <a:t>Elektron ile çekirdek arasındaki çekim kuvveti</a:t>
            </a:r>
            <a:endParaRPr lang="tr-TR" sz="3400" dirty="0"/>
          </a:p>
          <a:p>
            <a:pPr marL="82296" algn="just">
              <a:defRPr/>
            </a:pPr>
            <a:r>
              <a:rPr lang="tr-TR" sz="3400" dirty="0" err="1" smtClean="0"/>
              <a:t>Peryodik</a:t>
            </a:r>
            <a:r>
              <a:rPr lang="tr-TR" sz="3400" dirty="0" smtClean="0"/>
              <a:t> sistemde atom yarıçapları soldan sağa doğru gidildikçe azalır, yukarıdan aşağıya doğru artar.</a:t>
            </a:r>
          </a:p>
          <a:p>
            <a:pPr marL="82296" algn="just">
              <a:defRPr/>
            </a:pPr>
            <a:r>
              <a:rPr lang="tr-TR" sz="3400" dirty="0" smtClean="0"/>
              <a:t>Atom çapının sağa doğru azalması: hem (+) hem de (-) yüklerin miktarı arttığı için çekim kuvveti artar ve yarıçap normalden küçük olur.</a:t>
            </a:r>
          </a:p>
          <a:p>
            <a:pPr marL="82296" algn="just">
              <a:defRPr/>
            </a:pPr>
            <a:endParaRPr lang="tr-TR" sz="3400" dirty="0"/>
          </a:p>
        </p:txBody>
      </p:sp>
    </p:spTree>
    <p:extLst>
      <p:ext uri="{BB962C8B-B14F-4D97-AF65-F5344CB8AC3E}">
        <p14:creationId xmlns:p14="http://schemas.microsoft.com/office/powerpoint/2010/main" val="38809051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90945" y="637310"/>
            <a:ext cx="11623964" cy="5167746"/>
          </a:xfrm>
        </p:spPr>
        <p:txBody>
          <a:bodyPr>
            <a:normAutofit/>
          </a:bodyPr>
          <a:lstStyle/>
          <a:p>
            <a:pPr marL="365760" indent="-283464" algn="just">
              <a:buFont typeface="Wingdings 2"/>
              <a:buChar char=""/>
              <a:defRPr/>
            </a:pPr>
            <a:r>
              <a:rPr lang="tr-TR" sz="3600" dirty="0" smtClean="0"/>
              <a:t>Yukarıdan aşağıya inildikçe atom yarıçapının artmasının nedeni, atom numaralarının artması nedeniyle aralarındaki farkın büyümesidir.</a:t>
            </a:r>
          </a:p>
          <a:p>
            <a:pPr marL="365760" indent="-283464" algn="just">
              <a:buFont typeface="Wingdings 2"/>
              <a:buChar char=""/>
              <a:defRPr/>
            </a:pPr>
            <a:r>
              <a:rPr lang="tr-TR" sz="3600" dirty="0" smtClean="0"/>
              <a:t>Dış enerji seviyelerine elektron yerleştikçe çekirdeğin en dış yörüngeye uygulayacağı çekim kuvveti daha azalır. Çünkü oradaki elektronlar engelleme özelliği gösterirler.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32611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9597" y="414268"/>
            <a:ext cx="11607116" cy="45584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sz="3200" dirty="0" smtClean="0"/>
              <a:t>Ana </a:t>
            </a:r>
            <a:r>
              <a:rPr lang="tr-TR" sz="3200" dirty="0"/>
              <a:t>enerji seviyelerinin alabileceği alt enerji seviyeleri aşağıda gösterilmiştir</a:t>
            </a:r>
            <a:r>
              <a:rPr lang="tr-TR" sz="3200" dirty="0" smtClean="0"/>
              <a:t>:</a:t>
            </a:r>
          </a:p>
          <a:p>
            <a:pPr marL="0" indent="0">
              <a:buNone/>
            </a:pPr>
            <a:r>
              <a:rPr lang="tr-TR" sz="3200" dirty="0"/>
              <a:t> </a:t>
            </a:r>
            <a:r>
              <a:rPr lang="tr-TR" sz="3200" dirty="0" smtClean="0"/>
              <a:t>  n=1           l=s</a:t>
            </a:r>
          </a:p>
          <a:p>
            <a:pPr marL="0" indent="0">
              <a:buNone/>
            </a:pPr>
            <a:r>
              <a:rPr lang="tr-TR" sz="3200" dirty="0"/>
              <a:t> </a:t>
            </a:r>
            <a:r>
              <a:rPr lang="tr-TR" sz="3200" dirty="0" smtClean="0"/>
              <a:t>  n=2           l= </a:t>
            </a:r>
            <a:r>
              <a:rPr lang="tr-TR" sz="3200" dirty="0" err="1" smtClean="0"/>
              <a:t>s,p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/>
              <a:t> </a:t>
            </a:r>
            <a:r>
              <a:rPr lang="tr-TR" sz="3200" dirty="0" smtClean="0"/>
              <a:t>  n=3           l= </a:t>
            </a:r>
            <a:r>
              <a:rPr lang="tr-TR" sz="3200" dirty="0" err="1" smtClean="0"/>
              <a:t>s,p,d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/>
              <a:t> </a:t>
            </a:r>
            <a:r>
              <a:rPr lang="tr-TR" sz="3200" dirty="0" smtClean="0"/>
              <a:t>  n=4           l= </a:t>
            </a:r>
            <a:r>
              <a:rPr lang="tr-TR" sz="3200" dirty="0" err="1" smtClean="0"/>
              <a:t>s,p,d,f</a:t>
            </a:r>
            <a:r>
              <a:rPr lang="tr-TR" sz="3200" dirty="0" smtClean="0"/>
              <a:t>  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3200" dirty="0" err="1"/>
              <a:t>Orbitaller</a:t>
            </a:r>
            <a:r>
              <a:rPr lang="tr-TR" sz="3200" dirty="0"/>
              <a:t> için </a:t>
            </a:r>
            <a:r>
              <a:rPr lang="tr-TR" sz="3200" dirty="0" err="1"/>
              <a:t>orbital</a:t>
            </a:r>
            <a:r>
              <a:rPr lang="tr-TR" sz="3200" dirty="0"/>
              <a:t> </a:t>
            </a:r>
            <a:r>
              <a:rPr lang="tr-TR" sz="3200" dirty="0" err="1"/>
              <a:t>kuvantum</a:t>
            </a:r>
            <a:r>
              <a:rPr lang="tr-TR" sz="3200" dirty="0"/>
              <a:t> sayısı  </a:t>
            </a:r>
            <a:r>
              <a:rPr lang="tr-TR" sz="3200" b="1" dirty="0"/>
              <a:t>l = </a:t>
            </a:r>
            <a:r>
              <a:rPr lang="tr-TR" sz="3200" dirty="0"/>
              <a:t>n – 1 </a:t>
            </a:r>
            <a:r>
              <a:rPr lang="tr-TR" sz="3200" dirty="0" err="1"/>
              <a:t>dir</a:t>
            </a:r>
            <a:r>
              <a:rPr lang="tr-TR" sz="3200" dirty="0"/>
              <a:t>. </a:t>
            </a:r>
          </a:p>
          <a:p>
            <a:pPr marL="0" indent="0">
              <a:buNone/>
            </a:pPr>
            <a:r>
              <a:rPr lang="tr-TR" sz="3200" i="1" dirty="0"/>
              <a:t>Örneğin</a:t>
            </a:r>
            <a:r>
              <a:rPr lang="tr-TR" sz="3200" dirty="0"/>
              <a:t>; </a:t>
            </a:r>
          </a:p>
          <a:p>
            <a:pPr marL="0" indent="0">
              <a:buNone/>
            </a:pPr>
            <a:r>
              <a:rPr lang="tr-TR" sz="3200" dirty="0"/>
              <a:t>n = 1 de </a:t>
            </a:r>
            <a:r>
              <a:rPr lang="tr-TR" sz="3200" dirty="0" smtClean="0"/>
              <a:t> </a:t>
            </a:r>
            <a:r>
              <a:rPr lang="tr-TR" sz="3200" b="1" dirty="0" smtClean="0"/>
              <a:t>l </a:t>
            </a:r>
            <a:r>
              <a:rPr lang="tr-TR" sz="3200" b="1" dirty="0"/>
              <a:t>= </a:t>
            </a:r>
            <a:r>
              <a:rPr lang="tr-TR" sz="3200" dirty="0"/>
              <a:t>n – 1 = 1 – 1 = 0 </a:t>
            </a:r>
            <a:r>
              <a:rPr lang="tr-TR" sz="3200" dirty="0" err="1"/>
              <a:t>dır</a:t>
            </a:r>
            <a:r>
              <a:rPr lang="tr-TR" sz="3200" dirty="0"/>
              <a:t>. Yani sadece s alt enerji seviyesi bulunabilir.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n = 2 de  </a:t>
            </a:r>
            <a:r>
              <a:rPr lang="tr-TR" sz="3200" b="1" dirty="0" smtClean="0"/>
              <a:t>l </a:t>
            </a:r>
            <a:r>
              <a:rPr lang="tr-TR" sz="3200" b="1" dirty="0"/>
              <a:t>= </a:t>
            </a:r>
            <a:r>
              <a:rPr lang="tr-TR" sz="3200" dirty="0"/>
              <a:t>n – 1 </a:t>
            </a:r>
            <a:r>
              <a:rPr lang="tr-TR" sz="3200" dirty="0" smtClean="0"/>
              <a:t>= 2 – 1 = 1 </a:t>
            </a:r>
            <a:r>
              <a:rPr lang="tr-TR" sz="3200" dirty="0" err="1" smtClean="0"/>
              <a:t>dir</a:t>
            </a:r>
            <a:r>
              <a:rPr lang="tr-TR" sz="3200" dirty="0" smtClean="0"/>
              <a:t>. Yani s ve p </a:t>
            </a:r>
            <a:r>
              <a:rPr lang="tr-TR" sz="3200" dirty="0"/>
              <a:t>alt enerji seviyesi bulunabilir.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n = 3 de  </a:t>
            </a:r>
            <a:r>
              <a:rPr lang="tr-TR" sz="3200" b="1" dirty="0" smtClean="0"/>
              <a:t>l </a:t>
            </a:r>
            <a:r>
              <a:rPr lang="tr-TR" sz="3200" b="1" dirty="0"/>
              <a:t>= </a:t>
            </a:r>
            <a:r>
              <a:rPr lang="tr-TR" sz="3200" dirty="0"/>
              <a:t>n – 1 = </a:t>
            </a:r>
            <a:r>
              <a:rPr lang="tr-TR" sz="3200" dirty="0" smtClean="0"/>
              <a:t>3 </a:t>
            </a:r>
            <a:r>
              <a:rPr lang="tr-TR" sz="3200" dirty="0"/>
              <a:t>– 1 = </a:t>
            </a:r>
            <a:r>
              <a:rPr lang="tr-TR" sz="3200" dirty="0" smtClean="0"/>
              <a:t>2 </a:t>
            </a:r>
            <a:r>
              <a:rPr lang="tr-TR" sz="3200" dirty="0" err="1"/>
              <a:t>dir</a:t>
            </a:r>
            <a:r>
              <a:rPr lang="tr-TR" sz="3200" dirty="0"/>
              <a:t>. Yani </a:t>
            </a:r>
            <a:r>
              <a:rPr lang="tr-TR" sz="3200" dirty="0" smtClean="0"/>
              <a:t>s, p, d </a:t>
            </a:r>
            <a:r>
              <a:rPr lang="tr-TR" sz="3200" dirty="0"/>
              <a:t>alt enerji seviyesi bulunabilir.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n </a:t>
            </a:r>
            <a:r>
              <a:rPr lang="tr-TR" sz="3200" dirty="0"/>
              <a:t>= </a:t>
            </a:r>
            <a:r>
              <a:rPr lang="tr-TR" sz="3200" dirty="0" smtClean="0"/>
              <a:t>4 </a:t>
            </a:r>
            <a:r>
              <a:rPr lang="tr-TR" sz="3200" dirty="0"/>
              <a:t>de  </a:t>
            </a:r>
            <a:r>
              <a:rPr lang="tr-TR" sz="3200" b="1" dirty="0"/>
              <a:t>l = </a:t>
            </a:r>
            <a:r>
              <a:rPr lang="tr-TR" sz="3200" dirty="0"/>
              <a:t>n – 1 = </a:t>
            </a:r>
            <a:r>
              <a:rPr lang="tr-TR" sz="3200" dirty="0" smtClean="0"/>
              <a:t>4 </a:t>
            </a:r>
            <a:r>
              <a:rPr lang="tr-TR" sz="3200" dirty="0"/>
              <a:t>– 1 = </a:t>
            </a:r>
            <a:r>
              <a:rPr lang="tr-TR" sz="3200" dirty="0" smtClean="0"/>
              <a:t>3 </a:t>
            </a:r>
            <a:r>
              <a:rPr lang="tr-TR" sz="3200" dirty="0" err="1"/>
              <a:t>dir</a:t>
            </a:r>
            <a:r>
              <a:rPr lang="tr-TR" sz="3200" dirty="0"/>
              <a:t>. Yani s, p, </a:t>
            </a:r>
            <a:r>
              <a:rPr lang="tr-TR" sz="3200" dirty="0" smtClean="0"/>
              <a:t>d, f </a:t>
            </a:r>
            <a:r>
              <a:rPr lang="tr-TR" sz="3200" dirty="0"/>
              <a:t>alt enerji seviyesi bulunabilir. 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735427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8546" y="188914"/>
            <a:ext cx="12053454" cy="6408737"/>
          </a:xfrm>
        </p:spPr>
        <p:txBody>
          <a:bodyPr>
            <a:normAutofit/>
          </a:bodyPr>
          <a:lstStyle/>
          <a:p>
            <a:pPr marL="82296" indent="0" algn="just">
              <a:buNone/>
              <a:defRPr/>
            </a:pPr>
            <a:r>
              <a:rPr lang="tr-TR" sz="3600" i="1" dirty="0">
                <a:solidFill>
                  <a:srgbClr val="FF0000"/>
                </a:solidFill>
              </a:rPr>
              <a:t>Atom numarası</a:t>
            </a:r>
            <a:r>
              <a:rPr lang="tr-TR" sz="3600" i="1" dirty="0">
                <a:solidFill>
                  <a:schemeClr val="bg2">
                    <a:lumMod val="50000"/>
                  </a:schemeClr>
                </a:solidFill>
              </a:rPr>
              <a:t>:</a:t>
            </a:r>
            <a:r>
              <a:rPr lang="tr-TR" sz="3600" dirty="0">
                <a:solidFill>
                  <a:schemeClr val="bg2">
                    <a:lumMod val="50000"/>
                  </a:schemeClr>
                </a:solidFill>
              </a:rPr>
              <a:t>  </a:t>
            </a:r>
            <a:r>
              <a:rPr lang="tr-TR" sz="3600" dirty="0"/>
              <a:t>Periyodik sistemde sağa doğru gidişte atom numarası teker teker artarken aşağıya doğru fazla sayıda artar</a:t>
            </a:r>
            <a:r>
              <a:rPr lang="tr-TR" sz="3600" dirty="0" smtClean="0"/>
              <a:t>. Atom </a:t>
            </a:r>
            <a:r>
              <a:rPr lang="tr-TR" sz="3600" dirty="0"/>
              <a:t>numarasının artışı elektronların daha üst enerji seviyelerine girmesi anlamına gelmektedir. </a:t>
            </a:r>
          </a:p>
          <a:p>
            <a:pPr marL="82296" indent="0" algn="just">
              <a:buNone/>
              <a:defRPr/>
            </a:pPr>
            <a:r>
              <a:rPr lang="tr-TR" sz="3600" dirty="0"/>
              <a:t>E</a:t>
            </a:r>
            <a:r>
              <a:rPr lang="tr-TR" sz="3600" dirty="0" smtClean="0"/>
              <a:t>n </a:t>
            </a:r>
            <a:r>
              <a:rPr lang="tr-TR" sz="3600" dirty="0"/>
              <a:t>dış yörüngedeki elektron ile çekirdek arasındaki mesafe sağa doğru azalırken aşağıya doğru daha fazla artacaktır</a:t>
            </a:r>
            <a:r>
              <a:rPr lang="tr-TR" sz="3600" dirty="0" smtClean="0"/>
              <a:t>.</a:t>
            </a:r>
          </a:p>
          <a:p>
            <a:pPr marL="82296" indent="0" algn="just">
              <a:buNone/>
              <a:defRPr/>
            </a:pPr>
            <a:r>
              <a:rPr lang="tr-TR" sz="3600" i="1" dirty="0">
                <a:solidFill>
                  <a:srgbClr val="FF0000"/>
                </a:solidFill>
              </a:rPr>
              <a:t>Çekirdek ile elektronlar arasındaki çekim:  </a:t>
            </a:r>
            <a:r>
              <a:rPr lang="tr-TR" sz="3600" dirty="0"/>
              <a:t>Atom </a:t>
            </a:r>
            <a:r>
              <a:rPr lang="tr-TR" sz="3600" dirty="0" smtClean="0"/>
              <a:t>numarasının artması </a:t>
            </a:r>
            <a:r>
              <a:rPr lang="tr-TR" sz="3600" dirty="0"/>
              <a:t>atomdaki elektron sayısının ve </a:t>
            </a:r>
            <a:r>
              <a:rPr lang="tr-TR" sz="3600" dirty="0" smtClean="0"/>
              <a:t>çekirdekteki </a:t>
            </a:r>
            <a:r>
              <a:rPr lang="tr-TR" sz="3600" dirty="0"/>
              <a:t>proton sayısının da artması demektir. </a:t>
            </a:r>
          </a:p>
          <a:p>
            <a:pPr marL="82296" indent="0" algn="just">
              <a:buNone/>
              <a:defRPr/>
            </a:pPr>
            <a:r>
              <a:rPr lang="tr-TR" sz="3600" dirty="0" smtClean="0"/>
              <a:t>Böylece çekirdeğin</a:t>
            </a:r>
            <a:r>
              <a:rPr lang="tr-TR" sz="3600" dirty="0"/>
              <a:t>, en dış yörüngedeki elektrona uygulayacağı elektrostatik çekim gücü (yani + yük ile – yük arasındaki çekim gücü) ‘ün artması demektir. </a:t>
            </a:r>
          </a:p>
          <a:p>
            <a:pPr marL="82296" indent="0" algn="just">
              <a:buNone/>
              <a:defRPr/>
            </a:pPr>
            <a:endParaRPr lang="tr-TR" sz="3600" dirty="0"/>
          </a:p>
          <a:p>
            <a:pPr marL="365760" indent="-283464"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32714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0109" y="549276"/>
            <a:ext cx="11873346" cy="5671415"/>
          </a:xfrm>
        </p:spPr>
        <p:txBody>
          <a:bodyPr>
            <a:normAutofit/>
          </a:bodyPr>
          <a:lstStyle/>
          <a:p>
            <a:pPr marL="365760" indent="-283464" algn="just">
              <a:buFont typeface="Wingdings 2"/>
              <a:buChar char=""/>
              <a:defRPr/>
            </a:pPr>
            <a:r>
              <a:rPr lang="tr-TR" sz="3200" dirty="0"/>
              <a:t>Ama çok fazla sayıda elektronun yörüngelere yerleşmesi daha iç enerji seviyelerinde elektronların fazla sayıda bulunması demektir.</a:t>
            </a:r>
          </a:p>
          <a:p>
            <a:pPr marL="365760" indent="-283464" algn="just">
              <a:buFont typeface="Wingdings 2"/>
              <a:buChar char=""/>
              <a:defRPr/>
            </a:pPr>
            <a:r>
              <a:rPr lang="tr-TR" sz="3200" dirty="0"/>
              <a:t>Bu da en dıştaki elektrona çekirdeğin uyguladığı çekimin önünü kesecektir.</a:t>
            </a:r>
          </a:p>
          <a:p>
            <a:pPr marL="365760" indent="-283464" algn="just">
              <a:buFont typeface="Wingdings 2"/>
              <a:buChar char=""/>
              <a:defRPr/>
            </a:pPr>
            <a:r>
              <a:rPr lang="tr-TR" sz="3200" dirty="0"/>
              <a:t>Bu sayılan faktörler ışığında; atom yarıçapının periyodik sistemde sağa doğru gidildikçe azalmasının nedeni</a:t>
            </a:r>
            <a:r>
              <a:rPr lang="tr-TR" sz="3200" dirty="0" smtClean="0"/>
              <a:t>:</a:t>
            </a:r>
          </a:p>
          <a:p>
            <a:pPr marL="365760" indent="-283464" algn="just">
              <a:buFont typeface="Wingdings 2"/>
              <a:buChar char=""/>
              <a:defRPr/>
            </a:pPr>
            <a:r>
              <a:rPr lang="tr-TR" sz="3200" dirty="0"/>
              <a:t>Artan elektron ve proton sayısı nedeniyle aralarındaki elektrostatik çekim gücü nedeniyle son yörüngedeki elektronun çekirdeğe daha fazla çekilmesidir:</a:t>
            </a:r>
          </a:p>
          <a:p>
            <a:pPr marL="365760" indent="-283464" algn="just">
              <a:buFont typeface="Wingdings 2"/>
              <a:buChar char=""/>
              <a:defRPr/>
            </a:pPr>
            <a:endParaRPr lang="tr-TR" sz="3200" dirty="0"/>
          </a:p>
          <a:p>
            <a:pPr marL="365760" indent="-283464">
              <a:buFont typeface="Wingdings 2"/>
              <a:buChar char=""/>
              <a:defRPr/>
            </a:pPr>
            <a:endParaRPr lang="tr-TR" sz="3200" dirty="0" smtClean="0"/>
          </a:p>
          <a:p>
            <a:pPr marL="365760" indent="-283464">
              <a:buFont typeface="Wingdings 2"/>
              <a:buChar char=""/>
              <a:defRPr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0859299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95550" y="404814"/>
            <a:ext cx="7962900" cy="5843587"/>
          </a:xfrm>
        </p:spPr>
        <p:txBody>
          <a:bodyPr>
            <a:norm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Li   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4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Be   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5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B   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6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C  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7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N  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8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O   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9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F  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10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Ne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   3      4      5     6     7      8     9     10 (Toplam elektron)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 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tr-TR" i="1" dirty="0" smtClean="0">
                <a:solidFill>
                  <a:schemeClr val="bg2">
                    <a:lumMod val="50000"/>
                  </a:schemeClr>
                </a:solidFill>
              </a:rPr>
              <a:t>Örneğin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            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     3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Li  ……      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5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B         ..….   </a:t>
            </a:r>
            <a:r>
              <a:rPr lang="tr-TR" baseline="-25000" dirty="0" smtClean="0">
                <a:solidFill>
                  <a:schemeClr val="bg2">
                    <a:lumMod val="50000"/>
                  </a:schemeClr>
                </a:solidFill>
              </a:rPr>
              <a:t>9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F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Yarıçap:  1.23 </a:t>
            </a:r>
            <a:r>
              <a:rPr lang="tr-TR" dirty="0" err="1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tr-TR" baseline="30000" dirty="0" err="1" smtClean="0">
                <a:solidFill>
                  <a:schemeClr val="bg2">
                    <a:lumMod val="50000"/>
                  </a:schemeClr>
                </a:solidFill>
              </a:rPr>
              <a:t>o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       0.80 </a:t>
            </a:r>
            <a:r>
              <a:rPr lang="tr-TR" dirty="0" err="1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tr-TR" baseline="30000" dirty="0" err="1" smtClean="0">
                <a:solidFill>
                  <a:schemeClr val="bg2">
                    <a:lumMod val="50000"/>
                  </a:schemeClr>
                </a:solidFill>
              </a:rPr>
              <a:t>o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         0.72 </a:t>
            </a:r>
            <a:r>
              <a:rPr lang="tr-TR" dirty="0" err="1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tr-TR" baseline="30000" dirty="0" err="1" smtClean="0">
                <a:solidFill>
                  <a:schemeClr val="bg2">
                    <a:lumMod val="50000"/>
                  </a:schemeClr>
                </a:solidFill>
              </a:rPr>
              <a:t>o</a:t>
            </a:r>
            <a:endParaRPr lang="tr-TR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5760" indent="-283464">
              <a:buFont typeface="Wingdings 2"/>
              <a:buChar char=""/>
              <a:defRPr/>
            </a:pP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9277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3963" y="260350"/>
            <a:ext cx="11457709" cy="5988050"/>
          </a:xfrm>
        </p:spPr>
        <p:txBody>
          <a:bodyPr>
            <a:normAutofit/>
          </a:bodyPr>
          <a:lstStyle/>
          <a:p>
            <a:pPr marL="365760" indent="-283464" algn="just">
              <a:buFont typeface="Wingdings 2"/>
              <a:buChar char=""/>
              <a:defRPr/>
            </a:pPr>
            <a:r>
              <a:rPr lang="tr-TR" dirty="0" smtClean="0"/>
              <a:t> </a:t>
            </a:r>
            <a:r>
              <a:rPr lang="tr-TR" sz="3600" dirty="0">
                <a:solidFill>
                  <a:schemeClr val="bg2">
                    <a:lumMod val="50000"/>
                  </a:schemeClr>
                </a:solidFill>
              </a:rPr>
              <a:t>Atom yarıçapının periyodik sistemde aşağı doğru gidildikçe artmasının nedeni ise elektronların daha dış yörüngelere girmesi ve en dış yörüngedeki elektronun çekirdekten daha uzakta bulunmasıdır</a:t>
            </a:r>
            <a:r>
              <a:rPr lang="tr-TR" sz="3600" i="1" dirty="0">
                <a:solidFill>
                  <a:schemeClr val="bg2">
                    <a:lumMod val="50000"/>
                  </a:schemeClr>
                </a:solidFill>
              </a:rPr>
              <a:t>. </a:t>
            </a:r>
          </a:p>
          <a:p>
            <a:pPr marL="365760" indent="-283464" algn="just">
              <a:buFont typeface="Wingdings 2"/>
              <a:buChar char=""/>
              <a:defRPr/>
            </a:pPr>
            <a:r>
              <a:rPr lang="tr-TR" sz="3600" dirty="0">
                <a:solidFill>
                  <a:schemeClr val="bg2">
                    <a:lumMod val="50000"/>
                  </a:schemeClr>
                </a:solidFill>
              </a:rPr>
              <a:t>Ayrıca aynı yüklü elektronların birbirlerini itmesi de bu genişlemeye etki eden başka bir faktördür</a:t>
            </a:r>
            <a:r>
              <a:rPr lang="tr-TR" sz="3600" i="1" dirty="0">
                <a:solidFill>
                  <a:schemeClr val="bg2">
                    <a:lumMod val="50000"/>
                  </a:schemeClr>
                </a:solidFill>
              </a:rPr>
              <a:t>. </a:t>
            </a:r>
            <a:endParaRPr lang="tr-TR" sz="3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8576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260350"/>
            <a:ext cx="11734800" cy="6408738"/>
          </a:xfrm>
        </p:spPr>
        <p:txBody>
          <a:bodyPr>
            <a:normAutofit/>
          </a:bodyPr>
          <a:lstStyle/>
          <a:p>
            <a:pPr marL="82296" indent="0">
              <a:buNone/>
              <a:defRPr/>
            </a:pPr>
            <a:r>
              <a:rPr lang="tr-TR" sz="3500" i="1" dirty="0">
                <a:solidFill>
                  <a:srgbClr val="FF0000"/>
                </a:solidFill>
              </a:rPr>
              <a:t>Lantanit büzülmesi:</a:t>
            </a:r>
            <a:endParaRPr lang="tr-TR" sz="3500" dirty="0">
              <a:solidFill>
                <a:srgbClr val="FF0000"/>
              </a:solidFill>
            </a:endParaRPr>
          </a:p>
          <a:p>
            <a:pPr marL="365760" indent="-283464">
              <a:buFont typeface="Wingdings 2"/>
              <a:buChar char=""/>
              <a:defRPr/>
            </a:pPr>
            <a:r>
              <a:rPr lang="tr-TR" sz="3500" dirty="0"/>
              <a:t>Lantanitler sırasındaki </a:t>
            </a:r>
            <a:r>
              <a:rPr lang="tr-TR" sz="3500" dirty="0" smtClean="0"/>
              <a:t>elementlerde gözlenir.</a:t>
            </a:r>
            <a:endParaRPr lang="tr-TR" sz="3500" dirty="0"/>
          </a:p>
          <a:p>
            <a:pPr marL="365760" indent="-283464">
              <a:buFont typeface="Wingdings 2"/>
              <a:buChar char=""/>
              <a:defRPr/>
            </a:pPr>
            <a:r>
              <a:rPr lang="tr-TR" sz="3500" dirty="0"/>
              <a:t>İç geçiş elementlerinde (n-2)f elektronları, bu </a:t>
            </a:r>
            <a:r>
              <a:rPr lang="tr-TR" sz="3500" dirty="0" err="1"/>
              <a:t>orbitaller</a:t>
            </a:r>
            <a:r>
              <a:rPr lang="tr-TR" sz="3500" dirty="0"/>
              <a:t> daha dağınık olduğundan, </a:t>
            </a:r>
            <a:r>
              <a:rPr lang="tr-TR" sz="3500" dirty="0" err="1" smtClean="0"/>
              <a:t>ns</a:t>
            </a:r>
            <a:r>
              <a:rPr lang="tr-TR" sz="3500" dirty="0" smtClean="0"/>
              <a:t> </a:t>
            </a:r>
            <a:r>
              <a:rPr lang="tr-TR" sz="3500" dirty="0"/>
              <a:t>elektronlarını etkin şekilde perdeleyemez ve bu nedenle yarıçaplarında düzenli bir küçülme olur </a:t>
            </a:r>
            <a:r>
              <a:rPr lang="tr-TR" sz="3500" dirty="0" smtClean="0"/>
              <a:t>ve </a:t>
            </a:r>
            <a:r>
              <a:rPr lang="tr-TR" sz="3500" dirty="0"/>
              <a:t>buna </a:t>
            </a:r>
            <a:r>
              <a:rPr lang="tr-TR" sz="3500" i="1" dirty="0"/>
              <a:t>lantanit büzülmesi</a:t>
            </a:r>
            <a:r>
              <a:rPr lang="tr-TR" sz="3500" dirty="0"/>
              <a:t>  adı verilir. 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16525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08363" y="333376"/>
            <a:ext cx="10293927" cy="5915025"/>
          </a:xfrm>
        </p:spPr>
        <p:txBody>
          <a:bodyPr>
            <a:normAutofit/>
          </a:bodyPr>
          <a:lstStyle/>
          <a:p>
            <a:pPr marL="82296" indent="0">
              <a:buNone/>
              <a:defRPr/>
            </a:pPr>
            <a:r>
              <a:rPr lang="tr-TR" dirty="0" err="1" smtClean="0"/>
              <a:t>A</a:t>
            </a:r>
            <a:r>
              <a:rPr lang="tr-TR" baseline="30000" dirty="0" err="1" smtClean="0"/>
              <a:t>o</a:t>
            </a:r>
            <a:r>
              <a:rPr lang="tr-TR" dirty="0" smtClean="0"/>
              <a:t> olarak:</a:t>
            </a:r>
          </a:p>
          <a:p>
            <a:pPr marL="82296" indent="0">
              <a:buNone/>
              <a:defRPr/>
            </a:pPr>
            <a:r>
              <a:rPr lang="tr-TR" dirty="0" smtClean="0"/>
              <a:t> La    </a:t>
            </a:r>
            <a:r>
              <a:rPr lang="tr-TR" dirty="0" smtClean="0"/>
              <a:t>  Ce      </a:t>
            </a:r>
            <a:r>
              <a:rPr lang="tr-TR" dirty="0" smtClean="0"/>
              <a:t>Pr    </a:t>
            </a:r>
            <a:r>
              <a:rPr lang="tr-TR" dirty="0" smtClean="0"/>
              <a:t>   Nd   </a:t>
            </a:r>
            <a:r>
              <a:rPr lang="tr-TR" dirty="0" smtClean="0"/>
              <a:t>Pm   </a:t>
            </a:r>
            <a:r>
              <a:rPr lang="tr-TR" dirty="0" smtClean="0"/>
              <a:t> </a:t>
            </a:r>
            <a:r>
              <a:rPr lang="tr-TR" dirty="0" err="1" smtClean="0"/>
              <a:t>Sm</a:t>
            </a:r>
            <a:r>
              <a:rPr lang="tr-TR" dirty="0" smtClean="0"/>
              <a:t>     </a:t>
            </a:r>
            <a:r>
              <a:rPr lang="tr-TR" dirty="0" err="1" smtClean="0"/>
              <a:t>Eu</a:t>
            </a:r>
            <a:r>
              <a:rPr lang="tr-TR" dirty="0" smtClean="0"/>
              <a:t>    </a:t>
            </a:r>
            <a:r>
              <a:rPr lang="tr-TR" dirty="0" smtClean="0"/>
              <a:t>  </a:t>
            </a:r>
            <a:r>
              <a:rPr lang="tr-TR" dirty="0" smtClean="0"/>
              <a:t>Gd   </a:t>
            </a:r>
            <a:r>
              <a:rPr lang="tr-TR" dirty="0" smtClean="0"/>
              <a:t>  </a:t>
            </a:r>
            <a:r>
              <a:rPr lang="tr-TR" dirty="0" err="1" smtClean="0"/>
              <a:t>Tb</a:t>
            </a:r>
            <a:endParaRPr lang="tr-TR" dirty="0" smtClean="0"/>
          </a:p>
          <a:p>
            <a:pPr marL="82296" indent="0">
              <a:buNone/>
              <a:defRPr/>
            </a:pPr>
            <a:r>
              <a:rPr lang="tr-TR" dirty="0" smtClean="0"/>
              <a:t>1.69  1.65  </a:t>
            </a:r>
            <a:r>
              <a:rPr lang="tr-TR" dirty="0" smtClean="0"/>
              <a:t> 1.65  </a:t>
            </a:r>
            <a:r>
              <a:rPr lang="tr-TR" dirty="0" smtClean="0"/>
              <a:t>1.64    –   </a:t>
            </a:r>
            <a:r>
              <a:rPr lang="tr-TR" dirty="0" smtClean="0"/>
              <a:t>  1.66   </a:t>
            </a:r>
            <a:r>
              <a:rPr lang="tr-TR" dirty="0" smtClean="0"/>
              <a:t>1.85  </a:t>
            </a:r>
            <a:r>
              <a:rPr lang="tr-TR" dirty="0" smtClean="0"/>
              <a:t> 1.61  1.59</a:t>
            </a:r>
            <a:endParaRPr lang="tr-TR" dirty="0" smtClean="0"/>
          </a:p>
          <a:p>
            <a:pPr marL="82296" indent="0">
              <a:buNone/>
              <a:defRPr/>
            </a:pPr>
            <a:r>
              <a:rPr lang="tr-TR" dirty="0" smtClean="0"/>
              <a:t>    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dirty="0" smtClean="0"/>
          </a:p>
          <a:p>
            <a:pPr marL="82296" indent="0">
              <a:buNone/>
              <a:defRPr/>
            </a:pPr>
            <a:r>
              <a:rPr lang="tr-TR" dirty="0" smtClean="0"/>
              <a:t>    </a:t>
            </a:r>
            <a:r>
              <a:rPr lang="tr-TR" dirty="0" err="1" smtClean="0"/>
              <a:t>Dy</a:t>
            </a:r>
            <a:r>
              <a:rPr lang="tr-TR" dirty="0" smtClean="0"/>
              <a:t>    </a:t>
            </a:r>
            <a:r>
              <a:rPr lang="tr-TR" dirty="0" smtClean="0"/>
              <a:t>    </a:t>
            </a:r>
            <a:r>
              <a:rPr lang="tr-TR" dirty="0" err="1" smtClean="0"/>
              <a:t>Ho</a:t>
            </a:r>
            <a:r>
              <a:rPr lang="tr-TR" dirty="0" smtClean="0"/>
              <a:t>     Er      </a:t>
            </a:r>
            <a:r>
              <a:rPr lang="tr-TR" dirty="0" smtClean="0"/>
              <a:t>   </a:t>
            </a:r>
            <a:r>
              <a:rPr lang="tr-TR" dirty="0" err="1" smtClean="0"/>
              <a:t>Tm</a:t>
            </a:r>
            <a:r>
              <a:rPr lang="tr-TR" dirty="0" smtClean="0"/>
              <a:t>     </a:t>
            </a:r>
            <a:r>
              <a:rPr lang="tr-TR" dirty="0" err="1" smtClean="0"/>
              <a:t>Yb</a:t>
            </a:r>
            <a:r>
              <a:rPr lang="tr-TR" dirty="0" smtClean="0"/>
              <a:t>       Lu                                </a:t>
            </a:r>
          </a:p>
          <a:p>
            <a:pPr marL="82296" indent="0">
              <a:buNone/>
              <a:defRPr/>
            </a:pPr>
            <a:r>
              <a:rPr lang="tr-TR" dirty="0" smtClean="0"/>
              <a:t>   1.59    1.58   1.57    1.56   1.70    1.50 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44429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50036" y="260351"/>
            <a:ext cx="8064500" cy="46008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sz="32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tr-TR" sz="3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tr-TR" sz="3200" b="1" dirty="0" smtClean="0">
                <a:solidFill>
                  <a:srgbClr val="FF0000"/>
                </a:solidFill>
              </a:rPr>
              <a:t>İYONLAŞMA POTANSİYELİ (ENERJİSİ)</a:t>
            </a:r>
            <a:r>
              <a:rPr lang="tr-TR" sz="32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tr-TR" sz="32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tr-TR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12618" y="1080655"/>
            <a:ext cx="11679381" cy="5149850"/>
          </a:xfrm>
        </p:spPr>
        <p:txBody>
          <a:bodyPr>
            <a:no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tr-TR" sz="3600" dirty="0"/>
              <a:t> Temel haldeki bir atomdan </a:t>
            </a:r>
            <a:r>
              <a:rPr lang="tr-TR" sz="3600" dirty="0" smtClean="0"/>
              <a:t>bir elektronun uzaklaştırılabilmesi </a:t>
            </a:r>
            <a:r>
              <a:rPr lang="tr-TR" sz="3600" dirty="0"/>
              <a:t>için verilmesi gerekli </a:t>
            </a:r>
            <a:r>
              <a:rPr lang="tr-TR" sz="3600" dirty="0" smtClean="0"/>
              <a:t>enerjiye denir. </a:t>
            </a:r>
            <a:endParaRPr lang="tr-TR" sz="3600" dirty="0"/>
          </a:p>
          <a:p>
            <a:pPr marL="365760" indent="-283464">
              <a:buFont typeface="Wingdings 2"/>
              <a:buChar char=""/>
              <a:defRPr/>
            </a:pPr>
            <a:r>
              <a:rPr lang="tr-TR" sz="3600" dirty="0" smtClean="0"/>
              <a:t> İyonlaşma potansiyeli genellikle </a:t>
            </a:r>
            <a:r>
              <a:rPr lang="tr-TR" sz="3600" dirty="0" err="1" smtClean="0"/>
              <a:t>eV</a:t>
            </a:r>
            <a:r>
              <a:rPr lang="tr-TR" sz="3600" dirty="0" smtClean="0"/>
              <a:t> olarak ölçülür. </a:t>
            </a:r>
          </a:p>
          <a:p>
            <a:pPr marL="82296" indent="0">
              <a:buNone/>
              <a:defRPr/>
            </a:pPr>
            <a:r>
              <a:rPr lang="tr-TR" sz="3600" dirty="0" smtClean="0"/>
              <a:t>Bu potansiyelin (1eV) değeri atom başına 3,829x10</a:t>
            </a:r>
            <a:r>
              <a:rPr lang="tr-TR" sz="3600" baseline="30000" dirty="0" smtClean="0"/>
              <a:t>-20</a:t>
            </a:r>
            <a:r>
              <a:rPr lang="tr-TR" sz="3600" dirty="0" smtClean="0"/>
              <a:t> kaloridir. Atom gram başına ise;</a:t>
            </a:r>
          </a:p>
          <a:p>
            <a:pPr marL="82296" indent="0">
              <a:buNone/>
              <a:defRPr/>
            </a:pPr>
            <a:r>
              <a:rPr lang="tr-TR" sz="3600" dirty="0" smtClean="0"/>
              <a:t>       6,02</a:t>
            </a:r>
            <a:r>
              <a:rPr lang="tr-TR" dirty="0" smtClean="0"/>
              <a:t>x</a:t>
            </a:r>
            <a:r>
              <a:rPr lang="tr-TR" sz="3600" dirty="0" smtClean="0"/>
              <a:t>10</a:t>
            </a:r>
            <a:r>
              <a:rPr lang="tr-TR" sz="3600" baseline="30000" dirty="0" smtClean="0"/>
              <a:t>23  </a:t>
            </a:r>
            <a:r>
              <a:rPr lang="tr-TR" sz="3600" dirty="0" smtClean="0"/>
              <a:t> x   3,829</a:t>
            </a:r>
            <a:r>
              <a:rPr lang="tr-TR" sz="3200" dirty="0" smtClean="0"/>
              <a:t>x</a:t>
            </a:r>
            <a:r>
              <a:rPr lang="tr-TR" sz="3600" dirty="0" smtClean="0"/>
              <a:t>10</a:t>
            </a:r>
            <a:r>
              <a:rPr lang="tr-TR" sz="3600" baseline="30000" dirty="0" smtClean="0"/>
              <a:t>-20 </a:t>
            </a:r>
            <a:r>
              <a:rPr lang="tr-TR" sz="3600" dirty="0" smtClean="0"/>
              <a:t> </a:t>
            </a:r>
            <a:r>
              <a:rPr lang="tr-TR" sz="3600" baseline="30000" dirty="0" smtClean="0"/>
              <a:t> </a:t>
            </a:r>
            <a:r>
              <a:rPr lang="tr-TR" sz="3600" dirty="0" smtClean="0"/>
              <a:t> =   23,06 </a:t>
            </a:r>
            <a:r>
              <a:rPr lang="tr-TR" sz="3600" dirty="0" err="1" smtClean="0"/>
              <a:t>Kcal</a:t>
            </a:r>
            <a:r>
              <a:rPr lang="tr-TR" sz="3600" dirty="0" smtClean="0"/>
              <a:t> </a:t>
            </a:r>
            <a:r>
              <a:rPr lang="tr-TR" sz="3600" dirty="0" err="1" smtClean="0"/>
              <a:t>dir</a:t>
            </a:r>
            <a:r>
              <a:rPr lang="tr-TR" sz="3600" dirty="0" smtClean="0"/>
              <a:t>.</a:t>
            </a:r>
          </a:p>
          <a:p>
            <a:pPr marL="82296" indent="0">
              <a:buNone/>
              <a:defRPr/>
            </a:pPr>
            <a:r>
              <a:rPr lang="tr-TR" sz="3600" dirty="0"/>
              <a:t> </a:t>
            </a:r>
            <a:r>
              <a:rPr lang="tr-TR" sz="3600" dirty="0" smtClean="0"/>
              <a:t>İyonlaşma potansiyeli </a:t>
            </a:r>
            <a:r>
              <a:rPr lang="tr-TR" sz="3600" dirty="0" err="1" smtClean="0"/>
              <a:t>peryodik</a:t>
            </a:r>
            <a:r>
              <a:rPr lang="tr-TR" sz="3600" dirty="0" smtClean="0"/>
              <a:t> sistemde sağa doğru gidildikçe artar. Aşağıya doğru inildikçe azalır. </a:t>
            </a:r>
          </a:p>
        </p:txBody>
      </p:sp>
    </p:spTree>
    <p:extLst>
      <p:ext uri="{BB962C8B-B14F-4D97-AF65-F5344CB8AC3E}">
        <p14:creationId xmlns:p14="http://schemas.microsoft.com/office/powerpoint/2010/main" val="78494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8545" y="661843"/>
            <a:ext cx="11762510" cy="526790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Elektronların enerji seviyelerine yerleşmesi</a:t>
            </a:r>
          </a:p>
          <a:p>
            <a:pPr marL="514350" indent="-514350">
              <a:buAutoNum type="arabicPeriod"/>
            </a:pPr>
            <a:r>
              <a:rPr lang="tr-TR" dirty="0" smtClean="0"/>
              <a:t>Çekirdek ile en dış yörüngedeki elektronlar arasındaki çekim kuvveti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  </a:t>
            </a:r>
            <a:r>
              <a:rPr lang="tr-TR" baseline="-25000" dirty="0" smtClean="0"/>
              <a:t>3</a:t>
            </a:r>
            <a:r>
              <a:rPr lang="tr-TR" dirty="0" smtClean="0"/>
              <a:t>Li (5.4 </a:t>
            </a:r>
            <a:r>
              <a:rPr lang="tr-TR" dirty="0" err="1" smtClean="0"/>
              <a:t>eV</a:t>
            </a:r>
            <a:r>
              <a:rPr lang="tr-TR" dirty="0" smtClean="0"/>
              <a:t>)                 artar                      </a:t>
            </a:r>
            <a:r>
              <a:rPr lang="tr-TR" baseline="-25000" dirty="0" smtClean="0"/>
              <a:t>10</a:t>
            </a:r>
            <a:r>
              <a:rPr lang="tr-TR" dirty="0" smtClean="0"/>
              <a:t>Ne (21.6 </a:t>
            </a:r>
            <a:r>
              <a:rPr lang="tr-TR" dirty="0" err="1" smtClean="0"/>
              <a:t>eV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</a:t>
            </a:r>
            <a:r>
              <a:rPr lang="tr-TR" baseline="-25000" dirty="0" smtClean="0"/>
              <a:t>11</a:t>
            </a:r>
            <a:r>
              <a:rPr lang="tr-TR" dirty="0" smtClean="0"/>
              <a:t>Na (5.1 </a:t>
            </a:r>
            <a:r>
              <a:rPr lang="tr-TR" dirty="0" err="1" smtClean="0"/>
              <a:t>eV</a:t>
            </a:r>
            <a:r>
              <a:rPr lang="tr-TR" dirty="0" smtClean="0"/>
              <a:t>)                                             </a:t>
            </a:r>
            <a:r>
              <a:rPr lang="tr-TR" baseline="-25000" dirty="0" smtClean="0"/>
              <a:t>18</a:t>
            </a:r>
            <a:r>
              <a:rPr lang="tr-TR" dirty="0" smtClean="0"/>
              <a:t>Ar (15.8 </a:t>
            </a:r>
            <a:r>
              <a:rPr lang="tr-TR" dirty="0" err="1" smtClean="0"/>
              <a:t>eV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 </a:t>
            </a:r>
            <a:r>
              <a:rPr lang="tr-TR" baseline="-25000" dirty="0" smtClean="0"/>
              <a:t>55</a:t>
            </a:r>
            <a:r>
              <a:rPr lang="tr-TR" dirty="0" smtClean="0"/>
              <a:t>Cs (3.9eV)                                                 </a:t>
            </a:r>
            <a:r>
              <a:rPr lang="tr-TR" baseline="-25000" dirty="0" smtClean="0"/>
              <a:t>86</a:t>
            </a:r>
            <a:r>
              <a:rPr lang="tr-TR" dirty="0" smtClean="0"/>
              <a:t>Ra (10.7eV)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3020298" y="2424545"/>
            <a:ext cx="2576945" cy="138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637309" y="2272140"/>
            <a:ext cx="0" cy="2895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etin kutusu 7"/>
          <p:cNvSpPr txBox="1"/>
          <p:nvPr/>
        </p:nvSpPr>
        <p:spPr>
          <a:xfrm>
            <a:off x="138544" y="3224820"/>
            <a:ext cx="615553" cy="85901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tr-TR" sz="2800" dirty="0" smtClean="0"/>
              <a:t>azalır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1745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63882" y="411595"/>
            <a:ext cx="8264236" cy="743239"/>
          </a:xfrm>
        </p:spPr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Elektron </a:t>
            </a:r>
            <a:r>
              <a:rPr lang="tr-TR" dirty="0" err="1" smtClean="0">
                <a:solidFill>
                  <a:srgbClr val="C00000"/>
                </a:solidFill>
              </a:rPr>
              <a:t>Affinitesi</a:t>
            </a:r>
            <a:r>
              <a:rPr lang="tr-TR" dirty="0" smtClean="0">
                <a:solidFill>
                  <a:srgbClr val="C00000"/>
                </a:solidFill>
              </a:rPr>
              <a:t> (Elektron ilgisi)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Atomların elektron alabilme özelliğidir. </a:t>
            </a:r>
            <a:r>
              <a:rPr lang="tr-TR" dirty="0" err="1" smtClean="0"/>
              <a:t>Nötral</a:t>
            </a:r>
            <a:r>
              <a:rPr lang="tr-TR" dirty="0" smtClean="0"/>
              <a:t> bir atom bir elektron aldığı zaman açığa çıkardığı enerjiye elektron ilgisi denir.</a:t>
            </a:r>
          </a:p>
          <a:p>
            <a:r>
              <a:rPr lang="tr-TR" dirty="0" smtClean="0"/>
              <a:t>Örneğin </a:t>
            </a:r>
            <a:r>
              <a:rPr lang="tr-TR" dirty="0" err="1" smtClean="0"/>
              <a:t>halojenürler</a:t>
            </a:r>
            <a:r>
              <a:rPr lang="tr-TR" dirty="0" smtClean="0"/>
              <a:t> için elektron ilgi değerleri</a:t>
            </a:r>
          </a:p>
          <a:p>
            <a:pPr marL="0" indent="0">
              <a:buNone/>
            </a:pPr>
            <a:r>
              <a:rPr lang="tr-TR" dirty="0" smtClean="0"/>
              <a:t>       F</a:t>
            </a:r>
            <a:r>
              <a:rPr lang="tr-TR" baseline="30000" dirty="0" smtClean="0"/>
              <a:t>-     </a:t>
            </a:r>
            <a:r>
              <a:rPr lang="tr-TR" dirty="0"/>
              <a:t> </a:t>
            </a:r>
            <a:r>
              <a:rPr lang="tr-TR" dirty="0" smtClean="0"/>
              <a:t>3.6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Cl</a:t>
            </a:r>
            <a:r>
              <a:rPr lang="tr-TR" baseline="30000" dirty="0" smtClean="0"/>
              <a:t>-      </a:t>
            </a:r>
            <a:r>
              <a:rPr lang="tr-TR" dirty="0" smtClean="0"/>
              <a:t>3.75</a:t>
            </a:r>
            <a:r>
              <a:rPr lang="tr-TR" baseline="30000" dirty="0" smtClean="0"/>
              <a:t>   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      </a:t>
            </a:r>
            <a:r>
              <a:rPr lang="tr-TR" dirty="0" err="1" smtClean="0"/>
              <a:t>Br</a:t>
            </a:r>
            <a:r>
              <a:rPr lang="tr-TR" baseline="30000" dirty="0" smtClean="0"/>
              <a:t>-     </a:t>
            </a:r>
            <a:r>
              <a:rPr lang="tr-TR" dirty="0" smtClean="0"/>
              <a:t>3.53</a:t>
            </a:r>
          </a:p>
          <a:p>
            <a:pPr marL="0" indent="0">
              <a:buNone/>
            </a:pPr>
            <a:r>
              <a:rPr lang="tr-TR" dirty="0" smtClean="0"/>
              <a:t>       I</a:t>
            </a:r>
            <a:r>
              <a:rPr lang="tr-TR" baseline="30000" dirty="0" smtClean="0"/>
              <a:t>-        </a:t>
            </a:r>
            <a:r>
              <a:rPr lang="tr-TR" dirty="0" smtClean="0"/>
              <a:t>3.2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3572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841953"/>
            <a:ext cx="10217727" cy="4351338"/>
          </a:xfrm>
        </p:spPr>
        <p:txBody>
          <a:bodyPr>
            <a:normAutofit/>
          </a:bodyPr>
          <a:lstStyle/>
          <a:p>
            <a:r>
              <a:rPr lang="tr-TR" sz="3600" dirty="0" err="1" smtClean="0"/>
              <a:t>Peryodik</a:t>
            </a:r>
            <a:r>
              <a:rPr lang="tr-TR" sz="3600" dirty="0" smtClean="0"/>
              <a:t> sistemde sağa doğru gidildikçe elektron ilgisi artar. Bu artmanın nedeni proton sayısının artmasıdır. </a:t>
            </a:r>
          </a:p>
          <a:p>
            <a:r>
              <a:rPr lang="tr-TR" sz="3600" dirty="0" smtClean="0"/>
              <a:t>Yukarıdan aşağıya inildikçe kabuk sayısının artması nedeniyle elektron ilgisi azalır.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10959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Unvan 1"/>
              <p:cNvSpPr>
                <a:spLocks noGrp="1"/>
              </p:cNvSpPr>
              <p:nvPr>
                <p:ph type="title"/>
              </p:nvPr>
            </p:nvSpPr>
            <p:spPr>
              <a:xfrm>
                <a:off x="381000" y="365125"/>
                <a:ext cx="10972800" cy="757093"/>
              </a:xfrm>
            </p:spPr>
            <p:txBody>
              <a:bodyPr>
                <a:normAutofit/>
              </a:bodyPr>
              <a:lstStyle/>
              <a:p>
                <a:r>
                  <a:rPr lang="tr-TR" sz="3200" b="1" i="1" dirty="0" smtClean="0">
                    <a:solidFill>
                      <a:srgbClr val="FF0000"/>
                    </a:solidFill>
                  </a:rPr>
                  <a:t>3. Manyetik </a:t>
                </a:r>
                <a:r>
                  <a:rPr lang="tr-TR" sz="3200" b="1" i="1" dirty="0">
                    <a:solidFill>
                      <a:srgbClr val="FF0000"/>
                    </a:solidFill>
                  </a:rPr>
                  <a:t>kuantum sayısı </a:t>
                </a:r>
                <a:r>
                  <a:rPr lang="tr-TR" sz="3200" b="1" dirty="0">
                    <a:solidFill>
                      <a:srgbClr val="FF0000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tr-TR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sub>
                    </m:sSub>
                  </m:oMath>
                </a14:m>
                <a:r>
                  <a:rPr lang="tr-TR" sz="3200" b="1" dirty="0">
                    <a:solidFill>
                      <a:srgbClr val="FF0000"/>
                    </a:solidFill>
                  </a:rPr>
                  <a:t>): </a:t>
                </a:r>
              </a:p>
            </p:txBody>
          </p:sp>
        </mc:Choice>
        <mc:Fallback xmlns="">
          <p:sp>
            <p:nvSpPr>
              <p:cNvPr id="2" name="Unvan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81000" y="365125"/>
                <a:ext cx="10972800" cy="757093"/>
              </a:xfrm>
              <a:blipFill rotWithShape="0">
                <a:blip r:embed="rId2"/>
                <a:stretch>
                  <a:fillRect l="-1444" t="-1613" b="-1209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382279"/>
                <a:ext cx="11811000" cy="4351338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tr-TR" sz="3200" dirty="0" smtClean="0"/>
                  <a:t>Bir enerji seviyesinin manyetik alanda yönlenmesini ifade eder. Alev </a:t>
                </a:r>
                <a:r>
                  <a:rPr lang="tr-TR" sz="3200" dirty="0"/>
                  <a:t>spektrumu üzerine </a:t>
                </a:r>
                <a:r>
                  <a:rPr lang="tr-TR" sz="3200" dirty="0" smtClean="0"/>
                  <a:t>manyetik </a:t>
                </a:r>
                <a:r>
                  <a:rPr lang="tr-TR" sz="3200" dirty="0"/>
                  <a:t>alan uygulandığında alt enerji seviyelerinin de daha alt enerji seviyelerine ayrıldığı </a:t>
                </a:r>
                <a:r>
                  <a:rPr lang="tr-TR" sz="3200" dirty="0" smtClean="0"/>
                  <a:t>görülmüştür. </a:t>
                </a:r>
                <a:r>
                  <a:rPr lang="tr-TR" sz="3200" dirty="0"/>
                  <a:t>Bunlar  “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200" b="1" i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b>
                        <m:r>
                          <a:rPr lang="tr-TR" sz="3200" i="1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tr-TR" sz="3200" dirty="0"/>
                  <a:t>“ ile gösterilir. </a:t>
                </a:r>
                <a:endParaRPr lang="tr-TR" sz="3200" dirty="0" smtClean="0"/>
              </a:p>
              <a:p>
                <a:pPr marL="0" lvl="0" indent="0">
                  <a:buNone/>
                </a:pPr>
                <a:r>
                  <a:rPr lang="tr-TR" sz="3200" b="1" dirty="0" smtClean="0"/>
                  <a:t>s</a:t>
                </a:r>
                <a:r>
                  <a:rPr lang="tr-TR" sz="3200" dirty="0" smtClean="0"/>
                  <a:t> </a:t>
                </a:r>
                <a:r>
                  <a:rPr lang="tr-TR" sz="3200" dirty="0" err="1"/>
                  <a:t>orbitali</a:t>
                </a:r>
                <a:r>
                  <a:rPr lang="tr-TR" sz="3200" dirty="0"/>
                  <a:t> küresel bir yapıya sahip olduğu için manyetik alanda ayrılmaya uğramaz. Bu nedenle s </a:t>
                </a:r>
                <a:r>
                  <a:rPr lang="tr-TR" sz="3200" dirty="0" err="1"/>
                  <a:t>orbitali</a:t>
                </a:r>
                <a:r>
                  <a:rPr lang="tr-TR" sz="3200" dirty="0"/>
                  <a:t> için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200" b="1" i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b>
                        <m:r>
                          <a:rPr lang="tr-TR" sz="3200" i="1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tr-TR" sz="3200" b="1" dirty="0"/>
                  <a:t>= 0 </a:t>
                </a:r>
                <a:r>
                  <a:rPr lang="tr-TR" sz="3200" dirty="0" err="1"/>
                  <a:t>dır</a:t>
                </a:r>
                <a:r>
                  <a:rPr lang="tr-TR" sz="3200" b="1" dirty="0"/>
                  <a:t>.</a:t>
                </a:r>
                <a:endParaRPr lang="tr-TR" sz="3200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382279"/>
                <a:ext cx="11811000" cy="4351338"/>
              </a:xfrm>
              <a:blipFill rotWithShape="0">
                <a:blip r:embed="rId3"/>
                <a:stretch>
                  <a:fillRect l="-1342" t="-294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548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304799" y="541770"/>
                <a:ext cx="11647055" cy="567892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b="1" dirty="0"/>
                  <a:t>p</a:t>
                </a:r>
                <a:r>
                  <a:rPr lang="tr-TR" dirty="0"/>
                  <a:t> </a:t>
                </a:r>
                <a:r>
                  <a:rPr lang="tr-TR" dirty="0" err="1"/>
                  <a:t>orbitali</a:t>
                </a:r>
                <a:r>
                  <a:rPr lang="tr-TR" b="1" dirty="0"/>
                  <a:t> </a:t>
                </a:r>
                <a:r>
                  <a:rPr lang="tr-TR" dirty="0"/>
                  <a:t>3 eksen üzerinde yer aldığı için 3’e ayrılır </a:t>
                </a:r>
                <a:r>
                  <a:rPr lang="tr-TR" dirty="0" smtClean="0"/>
                  <a:t>ve</a:t>
                </a:r>
              </a:p>
              <a:p>
                <a:pPr marL="0" indent="0">
                  <a:buNone/>
                </a:pPr>
                <a:r>
                  <a:rPr lang="tr-T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tr-TR" b="1" dirty="0" smtClean="0"/>
                  <a:t>=</a:t>
                </a:r>
                <a:r>
                  <a:rPr lang="tr-TR" dirty="0" smtClean="0"/>
                  <a:t> </a:t>
                </a:r>
                <a:r>
                  <a:rPr lang="tr-TR" dirty="0"/>
                  <a:t>+1,     0,    –1      </a:t>
                </a:r>
              </a:p>
              <a:p>
                <a:pPr marL="0" indent="0">
                  <a:buNone/>
                </a:pPr>
                <a:r>
                  <a:rPr lang="tr-TR" dirty="0"/>
                  <a:t> </a:t>
                </a:r>
                <a:r>
                  <a:rPr lang="tr-TR" dirty="0" smtClean="0"/>
                  <a:t>         </a:t>
                </a:r>
                <a:r>
                  <a:rPr lang="tr-TR" dirty="0" err="1"/>
                  <a:t>p</a:t>
                </a:r>
                <a:r>
                  <a:rPr lang="tr-TR" baseline="-25000" dirty="0" err="1"/>
                  <a:t>y</a:t>
                </a:r>
                <a:r>
                  <a:rPr lang="tr-TR" dirty="0"/>
                  <a:t>      </a:t>
                </a:r>
                <a:r>
                  <a:rPr lang="tr-TR" dirty="0" err="1"/>
                  <a:t>p</a:t>
                </a:r>
                <a:r>
                  <a:rPr lang="tr-TR" baseline="-25000" dirty="0" err="1"/>
                  <a:t>x</a:t>
                </a:r>
                <a:r>
                  <a:rPr lang="tr-TR" dirty="0"/>
                  <a:t>     </a:t>
                </a:r>
                <a:r>
                  <a:rPr lang="tr-TR" dirty="0" err="1" smtClean="0"/>
                  <a:t>p</a:t>
                </a:r>
                <a:r>
                  <a:rPr lang="tr-TR" baseline="-25000" dirty="0" err="1" smtClean="0"/>
                  <a:t>z</a:t>
                </a:r>
                <a:r>
                  <a:rPr lang="tr-TR" dirty="0"/>
                  <a:t> </a:t>
                </a:r>
                <a:r>
                  <a:rPr lang="tr-TR" dirty="0" smtClean="0"/>
                  <a:t>                   şeklinde </a:t>
                </a:r>
                <a:r>
                  <a:rPr lang="tr-TR" dirty="0"/>
                  <a:t>gösterilir.  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tr-TR" b="1" dirty="0"/>
                  <a:t>d</a:t>
                </a:r>
                <a:r>
                  <a:rPr lang="tr-TR" dirty="0"/>
                  <a:t> </a:t>
                </a:r>
                <a:r>
                  <a:rPr lang="tr-TR" dirty="0" err="1"/>
                  <a:t>orbitali</a:t>
                </a:r>
                <a:r>
                  <a:rPr lang="tr-TR" b="1" dirty="0"/>
                  <a:t> </a:t>
                </a:r>
                <a:r>
                  <a:rPr lang="tr-TR" dirty="0"/>
                  <a:t>5 tane olduğu için  5’e ayrılır ve </a:t>
                </a:r>
                <a:r>
                  <a:rPr lang="tr-TR" dirty="0" smtClean="0"/>
                  <a:t>bunlar;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tr-TR" b="1" dirty="0"/>
                  <a:t>=</a:t>
                </a:r>
                <a:r>
                  <a:rPr lang="tr-TR" dirty="0"/>
                  <a:t>  +2,      +1,     0,    –1,   –2  </a:t>
                </a:r>
              </a:p>
              <a:p>
                <a:pPr marL="0" indent="0">
                  <a:buNone/>
                </a:pPr>
                <a:r>
                  <a:rPr lang="tr-TR" dirty="0" smtClean="0"/>
                  <a:t>                                                                                               </a:t>
                </a:r>
                <a:r>
                  <a:rPr lang="tr-TR" dirty="0"/>
                  <a:t>d</a:t>
                </a:r>
                <a:r>
                  <a:rPr lang="tr-TR" baseline="-25000" dirty="0"/>
                  <a:t>z</a:t>
                </a:r>
                <a:r>
                  <a:rPr lang="tr-TR" baseline="30000" dirty="0"/>
                  <a:t>2</a:t>
                </a:r>
                <a:r>
                  <a:rPr lang="tr-TR" dirty="0"/>
                  <a:t>    </a:t>
                </a:r>
                <a:r>
                  <a:rPr lang="tr-TR" dirty="0" smtClean="0"/>
                  <a:t>  </a:t>
                </a:r>
                <a:r>
                  <a:rPr lang="tr-TR" dirty="0"/>
                  <a:t>d</a:t>
                </a:r>
                <a:r>
                  <a:rPr lang="tr-TR" baseline="-25000" dirty="0"/>
                  <a:t>x</a:t>
                </a:r>
                <a:r>
                  <a:rPr lang="tr-TR" baseline="30000" dirty="0"/>
                  <a:t>2</a:t>
                </a:r>
                <a:r>
                  <a:rPr lang="tr-TR" baseline="-25000" dirty="0"/>
                  <a:t>-y</a:t>
                </a:r>
                <a:r>
                  <a:rPr lang="tr-TR" baseline="30000" dirty="0"/>
                  <a:t>2     </a:t>
                </a:r>
                <a:r>
                  <a:rPr lang="tr-TR" dirty="0" err="1"/>
                  <a:t>d</a:t>
                </a:r>
                <a:r>
                  <a:rPr lang="tr-TR" baseline="-25000" dirty="0" err="1"/>
                  <a:t>xy</a:t>
                </a:r>
                <a:r>
                  <a:rPr lang="tr-TR" dirty="0"/>
                  <a:t>  </a:t>
                </a:r>
                <a:r>
                  <a:rPr lang="tr-TR" dirty="0" smtClean="0"/>
                  <a:t>  </a:t>
                </a:r>
                <a:r>
                  <a:rPr lang="tr-TR" dirty="0" err="1"/>
                  <a:t>d</a:t>
                </a:r>
                <a:r>
                  <a:rPr lang="tr-TR" baseline="-25000" dirty="0" err="1"/>
                  <a:t>xz</a:t>
                </a:r>
                <a:r>
                  <a:rPr lang="tr-TR" dirty="0"/>
                  <a:t> </a:t>
                </a:r>
                <a:r>
                  <a:rPr lang="tr-TR" dirty="0" smtClean="0"/>
                  <a:t>    </a:t>
                </a:r>
                <a:r>
                  <a:rPr lang="tr-TR" dirty="0" err="1"/>
                  <a:t>d</a:t>
                </a:r>
                <a:r>
                  <a:rPr lang="tr-TR" baseline="-25000" dirty="0" err="1"/>
                  <a:t>yz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               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şeklinde gösterilir</a:t>
                </a:r>
                <a:r>
                  <a:rPr lang="tr-TR" dirty="0" smtClean="0"/>
                  <a:t>.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tr-TR" b="1" dirty="0" smtClean="0"/>
                  <a:t>f</a:t>
                </a:r>
                <a:r>
                  <a:rPr lang="tr-TR" dirty="0" smtClean="0"/>
                  <a:t> </a:t>
                </a:r>
                <a:r>
                  <a:rPr lang="tr-TR" dirty="0" err="1"/>
                  <a:t>orbitali</a:t>
                </a:r>
                <a:r>
                  <a:rPr lang="tr-TR" b="1" dirty="0"/>
                  <a:t> </a:t>
                </a:r>
                <a:r>
                  <a:rPr lang="tr-TR" dirty="0"/>
                  <a:t>ise</a:t>
                </a:r>
                <a:r>
                  <a:rPr lang="tr-TR" b="1" dirty="0"/>
                  <a:t> </a:t>
                </a:r>
                <a:r>
                  <a:rPr lang="tr-TR" dirty="0"/>
                  <a:t>7 tane olduğu için 7 ‘ye ayrılır</a:t>
                </a:r>
                <a:r>
                  <a:rPr lang="tr-TR" dirty="0" smtClean="0"/>
                  <a:t>.</a:t>
                </a:r>
              </a:p>
              <a:p>
                <a:pPr marL="0" indent="0">
                  <a:buNone/>
                </a:pPr>
                <a:r>
                  <a:rPr lang="tr-TR" dirty="0"/>
                  <a:t> </a:t>
                </a:r>
                <a:r>
                  <a:rPr lang="tr-TR" dirty="0" smtClean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tr-TR" b="1" dirty="0"/>
                  <a:t>=</a:t>
                </a:r>
                <a:r>
                  <a:rPr lang="tr-TR" dirty="0"/>
                  <a:t> </a:t>
                </a:r>
                <a:r>
                  <a:rPr lang="tr-TR" dirty="0" smtClean="0"/>
                  <a:t> +3, +2, +1, 0, -1, -2, -3</a:t>
                </a:r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799" y="541770"/>
                <a:ext cx="11647055" cy="5678921"/>
              </a:xfrm>
              <a:blipFill rotWithShape="0">
                <a:blip r:embed="rId2"/>
                <a:stretch>
                  <a:fillRect l="-1047" t="-1826" r="-523" b="-15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7240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2600" y="365125"/>
            <a:ext cx="10515600" cy="904875"/>
          </a:xfrm>
        </p:spPr>
        <p:txBody>
          <a:bodyPr>
            <a:noAutofit/>
          </a:bodyPr>
          <a:lstStyle/>
          <a:p>
            <a:r>
              <a:rPr lang="tr-TR" sz="3200" b="1" i="1" dirty="0" smtClean="0">
                <a:solidFill>
                  <a:srgbClr val="FF0000"/>
                </a:solidFill>
              </a:rPr>
              <a:t>4.Spin </a:t>
            </a:r>
            <a:r>
              <a:rPr lang="tr-TR" sz="3200" b="1" i="1" dirty="0">
                <a:solidFill>
                  <a:srgbClr val="FF0000"/>
                </a:solidFill>
              </a:rPr>
              <a:t>kuantum sayısı </a:t>
            </a:r>
            <a:r>
              <a:rPr lang="tr-TR" sz="3200" b="1" dirty="0">
                <a:solidFill>
                  <a:srgbClr val="FF0000"/>
                </a:solidFill>
              </a:rPr>
              <a:t>(</a:t>
            </a:r>
            <a:r>
              <a:rPr lang="tr-TR" sz="3200" b="1" dirty="0" err="1">
                <a:solidFill>
                  <a:srgbClr val="FF0000"/>
                </a:solidFill>
              </a:rPr>
              <a:t>m</a:t>
            </a:r>
            <a:r>
              <a:rPr lang="tr-TR" sz="3200" b="1" baseline="-25000" dirty="0" err="1">
                <a:solidFill>
                  <a:srgbClr val="FF0000"/>
                </a:solidFill>
              </a:rPr>
              <a:t>s</a:t>
            </a:r>
            <a:r>
              <a:rPr lang="tr-TR" sz="3200" b="1" baseline="-25000" dirty="0">
                <a:solidFill>
                  <a:srgbClr val="FF0000"/>
                </a:solidFill>
              </a:rPr>
              <a:t> </a:t>
            </a:r>
            <a:r>
              <a:rPr lang="tr-TR" sz="3200" b="1" dirty="0">
                <a:solidFill>
                  <a:srgbClr val="FF0000"/>
                </a:solidFill>
              </a:rPr>
              <a:t>):</a:t>
            </a:r>
            <a:br>
              <a:rPr lang="tr-TR" sz="3200" b="1" dirty="0">
                <a:solidFill>
                  <a:srgbClr val="FF0000"/>
                </a:solidFill>
              </a:rPr>
            </a:br>
            <a:endParaRPr lang="tr-TR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82600" y="1292225"/>
                <a:ext cx="108712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tr-TR" dirty="0" smtClean="0"/>
                  <a:t>Bu sayı elektronların </a:t>
                </a:r>
                <a:r>
                  <a:rPr lang="tr-TR" dirty="0" err="1" smtClean="0"/>
                  <a:t>spinlerini</a:t>
                </a:r>
                <a:r>
                  <a:rPr lang="tr-TR" dirty="0" smtClean="0"/>
                  <a:t> ifade etmek için kullanılır. Genellikle sayısal olarak,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 ,</m:t>
                    </m:r>
                    <m:r>
                      <m:rPr>
                        <m:sty m:val="p"/>
                      </m:rPr>
                      <a:rPr lang="tr-TR" b="0" i="0" smtClean="0">
                        <a:latin typeface="Cambria Math" panose="02040503050406030204" pitchFamily="18" charset="0"/>
                      </a:rPr>
                      <m:t>veya</m:t>
                    </m:r>
                    <m:r>
                      <a:rPr lang="tr-TR" b="0" i="0" smtClean="0">
                        <a:latin typeface="Cambria Math" panose="02040503050406030204" pitchFamily="18" charset="0"/>
                      </a:rPr>
                      <m:t>  –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  </m:t>
                    </m:r>
                    <m:r>
                      <m:rPr>
                        <m:sty m:val="p"/>
                      </m:rPr>
                      <a:rPr lang="tr-TR" b="0" i="0" smtClean="0">
                        <a:latin typeface="Cambria Math" panose="02040503050406030204" pitchFamily="18" charset="0"/>
                      </a:rPr>
                      <m:t>de</m:t>
                    </m:r>
                    <m:r>
                      <a:rPr lang="tr-TR" b="0" i="0" smtClean="0">
                        <a:latin typeface="Cambria Math" panose="02040503050406030204" pitchFamily="18" charset="0"/>
                      </a:rPr>
                      <m:t>ğ</m:t>
                    </m:r>
                    <m:r>
                      <m:rPr>
                        <m:sty m:val="p"/>
                      </m:rPr>
                      <a:rPr lang="tr-TR" b="0" i="0" smtClean="0">
                        <a:latin typeface="Cambria Math" panose="02040503050406030204" pitchFamily="18" charset="0"/>
                      </a:rPr>
                      <m:t>erini</m:t>
                    </m:r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b="0" i="0" smtClean="0">
                        <a:latin typeface="Cambria Math" panose="02040503050406030204" pitchFamily="18" charset="0"/>
                      </a:rPr>
                      <m:t>al</m:t>
                    </m:r>
                    <m:r>
                      <a:rPr lang="tr-TR" b="0" i="0" smtClean="0">
                        <a:latin typeface="Cambria Math" panose="02040503050406030204" pitchFamily="18" charset="0"/>
                      </a:rPr>
                      <m:t>𝚤</m:t>
                    </m:r>
                    <m:r>
                      <m:rPr>
                        <m:sty m:val="p"/>
                      </m:rPr>
                      <a:rPr lang="tr-TR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tr-TR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tr-TR" dirty="0" smtClean="0"/>
                  <a:t>Elektron </a:t>
                </a:r>
                <a:r>
                  <a:rPr lang="tr-TR" dirty="0" err="1" smtClean="0"/>
                  <a:t>spininin</a:t>
                </a:r>
                <a:r>
                  <a:rPr lang="tr-TR" dirty="0" smtClean="0"/>
                  <a:t> yönüne göre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 ,</m:t>
                    </m:r>
                    <m:r>
                      <m:rPr>
                        <m:sty m:val="p"/>
                      </m:rPr>
                      <a:rPr lang="tr-TR">
                        <a:latin typeface="Cambria Math" panose="02040503050406030204" pitchFamily="18" charset="0"/>
                      </a:rPr>
                      <m:t>veya</m:t>
                    </m:r>
                    <m:r>
                      <a:rPr lang="tr-TR">
                        <a:latin typeface="Cambria Math" panose="02040503050406030204" pitchFamily="18" charset="0"/>
                      </a:rPr>
                      <m:t>  –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dirty="0" smtClean="0"/>
                  <a:t> değerini alır. Çoğu zaman (    ) birbirine zıt yönlü oklarla gösterilirler.</a:t>
                </a: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2600" y="1292225"/>
                <a:ext cx="10871200" cy="4351338"/>
              </a:xfrm>
              <a:blipFill rotWithShape="0">
                <a:blip r:embed="rId2"/>
                <a:stretch>
                  <a:fillRect l="-1121" t="-2381" r="-112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Düz Ok Bağlayıcısı 8"/>
          <p:cNvCxnSpPr/>
          <p:nvPr/>
        </p:nvCxnSpPr>
        <p:spPr>
          <a:xfrm>
            <a:off x="6747164" y="2410691"/>
            <a:ext cx="13854" cy="3186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 flipH="1" flipV="1">
            <a:off x="6885709" y="2410691"/>
            <a:ext cx="13855" cy="3186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İçerik Yer Tutucusu 2"/>
          <p:cNvSpPr txBox="1">
            <a:spLocks/>
          </p:cNvSpPr>
          <p:nvPr/>
        </p:nvSpPr>
        <p:spPr>
          <a:xfrm>
            <a:off x="482600" y="3847811"/>
            <a:ext cx="10871200" cy="946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tr-TR" dirty="0" smtClean="0"/>
              <a:t>Kuantum sayıları, elektronların </a:t>
            </a:r>
            <a:r>
              <a:rPr lang="tr-TR" dirty="0" err="1" smtClean="0"/>
              <a:t>orbitallerdeki</a:t>
            </a:r>
            <a:r>
              <a:rPr lang="tr-TR" dirty="0" smtClean="0"/>
              <a:t> yerleşimlerini gösterir. Bu bir elektronu tarif etmek gibidir.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9984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o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33927864"/>
                  </p:ext>
                </p:extLst>
              </p:nvPr>
            </p:nvGraphicFramePr>
            <p:xfrm>
              <a:off x="406400" y="98829"/>
              <a:ext cx="10524837" cy="666554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142836"/>
                    <a:gridCol w="1731819"/>
                    <a:gridCol w="2507672"/>
                    <a:gridCol w="2355273"/>
                    <a:gridCol w="1787237"/>
                  </a:tblGrid>
                  <a:tr h="66317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Baş kuantum sayısı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n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Yan kuantum sayısı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l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Manyetik kuantum sayısı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𝐦</m:t>
                                    </m:r>
                                  </m:e>
                                  <m:sub>
                                    <m:r>
                                      <a:rPr lang="tr-TR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Spin kuantum sayısı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m</a:t>
                          </a:r>
                          <a:r>
                            <a:rPr lang="tr-TR" sz="1800" baseline="-25000">
                              <a:effectLst/>
                              <a:latin typeface="+mn-lt"/>
                            </a:rPr>
                            <a:t>s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Elektron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sayısı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         0  (1s)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2e</a:t>
                          </a:r>
                          <a:r>
                            <a:rPr lang="tr-TR" sz="1800" baseline="300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         0  (2s)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2e</a:t>
                          </a:r>
                          <a:r>
                            <a:rPr lang="tr-TR" sz="1800" baseline="300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         1  (2p)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6e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3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         0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(3s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2e</a:t>
                          </a:r>
                          <a:r>
                            <a:rPr lang="tr-TR" sz="1800" baseline="300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         1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(3p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6e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        2 (3d)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–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        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e–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  +2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o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33927864"/>
                  </p:ext>
                </p:extLst>
              </p:nvPr>
            </p:nvGraphicFramePr>
            <p:xfrm>
              <a:off x="406400" y="98829"/>
              <a:ext cx="10524837" cy="666554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142836"/>
                    <a:gridCol w="1731819"/>
                    <a:gridCol w="2507672"/>
                    <a:gridCol w="2355273"/>
                    <a:gridCol w="1787237"/>
                  </a:tblGrid>
                  <a:tr h="82296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Baş kuantum sayısı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n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Yan kuantum sayısı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l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154612" t="-9630" r="-166019" b="-711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Spin kuantum sayısı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m</a:t>
                          </a:r>
                          <a:r>
                            <a:rPr lang="tr-TR" sz="1800" baseline="-25000">
                              <a:effectLst/>
                              <a:latin typeface="+mn-lt"/>
                            </a:rPr>
                            <a:t>s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Elektron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sayısı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         0  (1s)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2e</a:t>
                          </a:r>
                          <a:r>
                            <a:rPr lang="tr-TR" sz="1800" baseline="300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         0  (2s)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2e</a:t>
                          </a:r>
                          <a:r>
                            <a:rPr lang="tr-TR" sz="1800" baseline="300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         1  (2p)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6e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198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3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         0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(3s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2e</a:t>
                          </a:r>
                          <a:r>
                            <a:rPr lang="tr-TR" sz="1800" baseline="300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         1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(3p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      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6e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>
                              <a:effectLst/>
                              <a:latin typeface="+mn-lt"/>
                            </a:rPr>
                            <a:t> </a:t>
                          </a:r>
                          <a:endParaRPr lang="tr-TR" sz="180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        2 (3d)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–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–1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0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          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e–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</a:rPr>
                            <a:t>   </a:t>
                          </a: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  +2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>
                              <a:effectLst/>
                              <a:latin typeface="+mn-lt"/>
                            </a:rPr>
                            <a:t>+1/2, –1/2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800" dirty="0" smtClean="0"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669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tr-TR" sz="1800" dirty="0"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Sağ Ayraç 1"/>
          <p:cNvSpPr/>
          <p:nvPr/>
        </p:nvSpPr>
        <p:spPr>
          <a:xfrm>
            <a:off x="9434942" y="1665258"/>
            <a:ext cx="221673" cy="74543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Ayraç 5"/>
          <p:cNvSpPr/>
          <p:nvPr/>
        </p:nvSpPr>
        <p:spPr>
          <a:xfrm>
            <a:off x="9434942" y="2953730"/>
            <a:ext cx="221673" cy="74543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Ayraç 6"/>
          <p:cNvSpPr/>
          <p:nvPr/>
        </p:nvSpPr>
        <p:spPr>
          <a:xfrm>
            <a:off x="9490357" y="4100945"/>
            <a:ext cx="221673" cy="13577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66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43809" y="165893"/>
            <a:ext cx="7591136" cy="803275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</a:rPr>
              <a:t>ELEKTRONLARIN ORBİTALLERE </a:t>
            </a:r>
            <a:r>
              <a:rPr lang="tr-TR" sz="3200" b="1" dirty="0" smtClean="0">
                <a:solidFill>
                  <a:srgbClr val="FF0000"/>
                </a:solidFill>
              </a:rPr>
              <a:t>YERLEŞMELERİ</a:t>
            </a:r>
            <a:endParaRPr lang="tr-TR" sz="32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382" y="917647"/>
            <a:ext cx="11942618" cy="10930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/>
              <a:t>Atomlar meydana gelirken elektronlar çekirdek </a:t>
            </a:r>
            <a:r>
              <a:rPr lang="tr-TR" sz="3200" dirty="0" smtClean="0"/>
              <a:t>etrafında </a:t>
            </a:r>
            <a:r>
              <a:rPr lang="tr-TR" sz="3200" dirty="0"/>
              <a:t>belli kurallara göre çeşitli enerji seviyelerine yerleşmişlerdir. </a:t>
            </a:r>
            <a:endParaRPr lang="tr-TR" sz="3200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249381" y="2059713"/>
            <a:ext cx="11942619" cy="310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tr-TR" sz="3200" b="1" i="1" dirty="0" err="1" smtClean="0"/>
              <a:t>Pauli</a:t>
            </a:r>
            <a:r>
              <a:rPr lang="tr-TR" sz="3200" b="1" i="1" dirty="0" smtClean="0"/>
              <a:t> prensibi</a:t>
            </a:r>
            <a:r>
              <a:rPr lang="tr-TR" sz="3200" i="1" dirty="0" smtClean="0"/>
              <a:t>: </a:t>
            </a:r>
            <a:r>
              <a:rPr lang="tr-TR" sz="3200" dirty="0" smtClean="0"/>
              <a:t>Bir atomda 4 </a:t>
            </a:r>
            <a:r>
              <a:rPr lang="tr-TR" sz="3200" dirty="0" err="1" smtClean="0"/>
              <a:t>kuvantum</a:t>
            </a:r>
            <a:r>
              <a:rPr lang="tr-TR" sz="3200" dirty="0" smtClean="0"/>
              <a:t> sayısı aynı olan 2 elektron bulunamaz. En azından elektronların </a:t>
            </a:r>
            <a:r>
              <a:rPr lang="tr-TR" sz="3200" dirty="0" err="1" smtClean="0"/>
              <a:t>spinleri</a:t>
            </a:r>
            <a:r>
              <a:rPr lang="tr-TR" sz="3200" dirty="0" smtClean="0"/>
              <a:t> farklıdır. Ayrıca bir </a:t>
            </a:r>
            <a:r>
              <a:rPr lang="tr-TR" sz="3200" dirty="0" err="1" smtClean="0"/>
              <a:t>orbirale</a:t>
            </a:r>
            <a:r>
              <a:rPr lang="tr-TR" sz="3200" dirty="0" smtClean="0"/>
              <a:t> 2 den fazla elektron giremez. </a:t>
            </a:r>
            <a:r>
              <a:rPr lang="tr-TR" sz="3200" dirty="0" err="1" smtClean="0"/>
              <a:t>Pauli</a:t>
            </a:r>
            <a:r>
              <a:rPr lang="tr-TR" sz="3200" dirty="0" smtClean="0"/>
              <a:t>  'ye göre, bir </a:t>
            </a:r>
            <a:r>
              <a:rPr lang="tr-TR" sz="3200" u="sng" dirty="0" err="1" smtClean="0">
                <a:hlinkClick r:id="rId2" tooltip="Orbital"/>
              </a:rPr>
              <a:t>orbitale</a:t>
            </a:r>
            <a:r>
              <a:rPr lang="tr-TR" sz="3200" dirty="0" smtClean="0"/>
              <a:t> </a:t>
            </a:r>
            <a:r>
              <a:rPr lang="tr-TR" sz="3200" dirty="0" err="1" smtClean="0"/>
              <a:t>spini</a:t>
            </a:r>
            <a:r>
              <a:rPr lang="tr-TR" sz="3200" dirty="0" smtClean="0"/>
              <a:t> +1/2 olan bir elektron yerleşmişse, aynı </a:t>
            </a:r>
            <a:r>
              <a:rPr lang="tr-TR" sz="3200" dirty="0" err="1" smtClean="0"/>
              <a:t>orbitale</a:t>
            </a:r>
            <a:r>
              <a:rPr lang="tr-TR" sz="3200" dirty="0" smtClean="0"/>
              <a:t> yerleşen ikinci elektronun </a:t>
            </a:r>
            <a:r>
              <a:rPr lang="tr-TR" sz="3200" dirty="0" err="1" smtClean="0"/>
              <a:t>spini</a:t>
            </a:r>
            <a:r>
              <a:rPr lang="tr-TR" sz="3200" dirty="0" smtClean="0"/>
              <a:t> mutlaka ters yönde, yani -1/2  olmalıdır. Aksi takdirde elektronlar bir arada bulunamazlar.</a:t>
            </a:r>
          </a:p>
          <a:p>
            <a:pPr marL="0" indent="0">
              <a:buFont typeface="Arial"/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96565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0110" y="303933"/>
            <a:ext cx="11471564" cy="63739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b="1" i="1" dirty="0" err="1"/>
              <a:t>Hund</a:t>
            </a:r>
            <a:r>
              <a:rPr lang="tr-TR" sz="3200" b="1" i="1" dirty="0"/>
              <a:t> kuralı:</a:t>
            </a:r>
            <a:r>
              <a:rPr lang="tr-TR" sz="3200" b="1" dirty="0"/>
              <a:t> </a:t>
            </a:r>
            <a:r>
              <a:rPr lang="tr-TR" sz="3200" dirty="0" smtClean="0"/>
              <a:t>Elektronların </a:t>
            </a:r>
            <a:r>
              <a:rPr lang="tr-TR" sz="3200" dirty="0" err="1" smtClean="0"/>
              <a:t>orbitallere</a:t>
            </a:r>
            <a:r>
              <a:rPr lang="tr-TR" sz="3200" dirty="0" smtClean="0"/>
              <a:t> yerleşirken önce birer birer, daha sonra ikinci elektronların girmesi gerektiğini belirtir.</a:t>
            </a:r>
          </a:p>
          <a:p>
            <a:pPr marL="0" indent="0">
              <a:buNone/>
            </a:pPr>
            <a:r>
              <a:rPr lang="tr-TR" sz="3200" dirty="0" smtClean="0"/>
              <a:t>Örneğin p </a:t>
            </a:r>
            <a:r>
              <a:rPr lang="tr-TR" sz="3200" dirty="0" err="1" smtClean="0"/>
              <a:t>orbitalinde</a:t>
            </a:r>
            <a:r>
              <a:rPr lang="tr-TR" sz="3200" dirty="0" smtClean="0"/>
              <a:t> </a:t>
            </a:r>
            <a:r>
              <a:rPr lang="tr-TR" sz="3200" dirty="0" err="1" smtClean="0"/>
              <a:t>spinleri</a:t>
            </a:r>
            <a:r>
              <a:rPr lang="tr-TR" sz="3200" dirty="0" smtClean="0"/>
              <a:t> farklı 6 elektron vardır. Yani bir </a:t>
            </a:r>
            <a:r>
              <a:rPr lang="tr-TR" sz="3200" dirty="0" err="1" smtClean="0"/>
              <a:t>orbitale</a:t>
            </a:r>
            <a:r>
              <a:rPr lang="tr-TR" sz="3200" dirty="0" smtClean="0"/>
              <a:t> 1 elektron girdikten sonra elektronlar çiftleşmeye başlar. Çünkü aynı </a:t>
            </a:r>
            <a:r>
              <a:rPr lang="tr-TR" sz="3200" dirty="0" err="1" smtClean="0"/>
              <a:t>orbitalde</a:t>
            </a:r>
            <a:r>
              <a:rPr lang="tr-TR" sz="3200" dirty="0" smtClean="0"/>
              <a:t> bulunan 2 elektronun birbirini itmesi ile kazanılan enerji genellikle bir üst alt tabakanın baş </a:t>
            </a:r>
            <a:r>
              <a:rPr lang="tr-TR" sz="3200" dirty="0" err="1" smtClean="0"/>
              <a:t>orbitali</a:t>
            </a:r>
            <a:r>
              <a:rPr lang="tr-TR" sz="3200" dirty="0" smtClean="0"/>
              <a:t> ile olan enerji farkından daha düşük olmaktadır. </a:t>
            </a:r>
          </a:p>
          <a:p>
            <a:pPr marL="0" indent="0">
              <a:buNone/>
            </a:pPr>
            <a:endParaRPr lang="tr-TR" sz="3200" b="1" i="1" dirty="0"/>
          </a:p>
          <a:p>
            <a:pPr marL="0" indent="0">
              <a:buNone/>
            </a:pPr>
            <a:r>
              <a:rPr lang="tr-TR" sz="3200" b="1" i="1" dirty="0" err="1" smtClean="0"/>
              <a:t>Aufbau</a:t>
            </a:r>
            <a:r>
              <a:rPr lang="tr-TR" sz="3200" b="1" i="1" dirty="0" smtClean="0"/>
              <a:t> </a:t>
            </a:r>
            <a:r>
              <a:rPr lang="tr-TR" sz="3200" b="1" i="1" dirty="0"/>
              <a:t>prensibi:</a:t>
            </a:r>
            <a:r>
              <a:rPr lang="tr-TR" sz="3200" dirty="0"/>
              <a:t> (</a:t>
            </a:r>
            <a:r>
              <a:rPr lang="tr-TR" sz="3200" dirty="0" err="1"/>
              <a:t>Building</a:t>
            </a:r>
            <a:r>
              <a:rPr lang="tr-TR" sz="3200" dirty="0"/>
              <a:t> </a:t>
            </a:r>
            <a:r>
              <a:rPr lang="tr-TR" sz="3200" dirty="0" err="1"/>
              <a:t>up</a:t>
            </a:r>
            <a:r>
              <a:rPr lang="tr-TR" sz="3200" dirty="0"/>
              <a:t> prensibi): Elektronlar </a:t>
            </a:r>
            <a:r>
              <a:rPr lang="tr-TR" sz="3200" dirty="0" err="1" smtClean="0"/>
              <a:t>orbitallere</a:t>
            </a:r>
            <a:r>
              <a:rPr lang="tr-TR" sz="3200" dirty="0" smtClean="0"/>
              <a:t> yerleşirken önce baş </a:t>
            </a:r>
            <a:r>
              <a:rPr lang="tr-TR" sz="3200" dirty="0" err="1" smtClean="0"/>
              <a:t>kuvantum</a:t>
            </a:r>
            <a:r>
              <a:rPr lang="tr-TR" sz="3200" dirty="0" smtClean="0"/>
              <a:t> (n) ve </a:t>
            </a:r>
            <a:r>
              <a:rPr lang="tr-TR" sz="3200" dirty="0" err="1" smtClean="0"/>
              <a:t>orbital</a:t>
            </a:r>
            <a:r>
              <a:rPr lang="tr-TR" sz="3200" dirty="0" smtClean="0"/>
              <a:t> </a:t>
            </a:r>
            <a:r>
              <a:rPr lang="tr-TR" sz="3200" dirty="0" err="1" smtClean="0"/>
              <a:t>kuvantum</a:t>
            </a:r>
            <a:r>
              <a:rPr lang="tr-TR" sz="3200" dirty="0" smtClean="0"/>
              <a:t> (l) sayıları toplamı küçük olan gruba girerler. Eğer bu toplam eşit ise önce elektronlar baş </a:t>
            </a:r>
            <a:r>
              <a:rPr lang="tr-TR" sz="3200" dirty="0" err="1" smtClean="0"/>
              <a:t>kuvantum</a:t>
            </a:r>
            <a:r>
              <a:rPr lang="tr-TR" sz="3200" dirty="0" smtClean="0"/>
              <a:t> sayısı küçük olan </a:t>
            </a:r>
            <a:r>
              <a:rPr lang="tr-TR" sz="3200" dirty="0" err="1" smtClean="0"/>
              <a:t>orbitale</a:t>
            </a:r>
            <a:r>
              <a:rPr lang="tr-TR" sz="3200" dirty="0" smtClean="0"/>
              <a:t> yerleşir. </a:t>
            </a:r>
            <a:r>
              <a:rPr lang="tr-TR" sz="3200" u="sng" dirty="0" smtClean="0"/>
              <a:t>Eğer </a:t>
            </a:r>
            <a:r>
              <a:rPr lang="tr-TR" sz="3200" u="sng" dirty="0"/>
              <a:t>toplamlar eşit ise öncelikle </a:t>
            </a:r>
            <a:r>
              <a:rPr lang="tr-TR" sz="3200" b="1" u="sng" dirty="0"/>
              <a:t>n </a:t>
            </a:r>
            <a:r>
              <a:rPr lang="tr-TR" sz="3200" u="sng" dirty="0" smtClean="0"/>
              <a:t>‘</a:t>
            </a:r>
            <a:r>
              <a:rPr lang="tr-TR" sz="3200" u="sng" dirty="0"/>
              <a:t>si küçük olana girer. </a:t>
            </a:r>
          </a:p>
        </p:txBody>
      </p:sp>
    </p:spTree>
    <p:extLst>
      <p:ext uri="{BB962C8B-B14F-4D97-AF65-F5344CB8AC3E}">
        <p14:creationId xmlns:p14="http://schemas.microsoft.com/office/powerpoint/2010/main" val="2997770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2924</Words>
  <Application>Microsoft Office PowerPoint</Application>
  <PresentationFormat>Geniş ekran</PresentationFormat>
  <Paragraphs>320</Paragraphs>
  <Slides>39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6" baseType="lpstr">
      <vt:lpstr>Arial</vt:lpstr>
      <vt:lpstr>Calibri</vt:lpstr>
      <vt:lpstr>Calibri Light</vt:lpstr>
      <vt:lpstr>Cambria Math</vt:lpstr>
      <vt:lpstr>Times New Roman</vt:lpstr>
      <vt:lpstr>Wingdings 2</vt:lpstr>
      <vt:lpstr>Office Theme</vt:lpstr>
      <vt:lpstr>KUANTUM SAYILARI</vt:lpstr>
      <vt:lpstr>2.Yan kuantum sayısı (Orbital kuantum sayısı)( l ): </vt:lpstr>
      <vt:lpstr>PowerPoint Sunusu</vt:lpstr>
      <vt:lpstr>3. Manyetik kuantum sayısı (m_l): </vt:lpstr>
      <vt:lpstr>PowerPoint Sunusu</vt:lpstr>
      <vt:lpstr>4.Spin kuantum sayısı (ms ): </vt:lpstr>
      <vt:lpstr>PowerPoint Sunusu</vt:lpstr>
      <vt:lpstr>ELEKTRONLARIN ORBİTALLERE YERLEŞMELERİ</vt:lpstr>
      <vt:lpstr>PowerPoint Sunusu</vt:lpstr>
      <vt:lpstr>PowerPoint Sunusu</vt:lpstr>
      <vt:lpstr>PowerPoint Sunusu</vt:lpstr>
      <vt:lpstr>PowerPoint Sunusu</vt:lpstr>
      <vt:lpstr> Elektronların element atomlarındaki yerleşimleri aşağıdaki gibidir;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İYONLAŞMA POTANSİYELİ (ENERJİSİ) </vt:lpstr>
      <vt:lpstr>PowerPoint Sunusu</vt:lpstr>
      <vt:lpstr>Elektron Affinitesi (Elektron ilgisi)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PERİYODİK SİSTEM</dc:title>
  <dc:creator>Microsoft Office User</dc:creator>
  <cp:lastModifiedBy>Burcu Doğan Topal</cp:lastModifiedBy>
  <cp:revision>80</cp:revision>
  <dcterms:created xsi:type="dcterms:W3CDTF">2017-10-02T17:52:25Z</dcterms:created>
  <dcterms:modified xsi:type="dcterms:W3CDTF">2017-12-15T10:40:06Z</dcterms:modified>
</cp:coreProperties>
</file>