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624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7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20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81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60727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43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5085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86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74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1390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918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067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PLANCTOMYCETES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sadece </a:t>
            </a:r>
            <a:r>
              <a:rPr lang="tr-TR" dirty="0" err="1" smtClean="0"/>
              <a:t>filogenetik</a:t>
            </a:r>
            <a:r>
              <a:rPr lang="tr-TR" dirty="0" smtClean="0"/>
              <a:t> olarak benzersiz değil aynı zamanda “</a:t>
            </a:r>
            <a:r>
              <a:rPr lang="tr-TR" dirty="0" err="1" smtClean="0"/>
              <a:t>prokaryot</a:t>
            </a:r>
            <a:r>
              <a:rPr lang="tr-TR" dirty="0" smtClean="0"/>
              <a:t>”  tanımını   da  zorlayan alışılmadık bir bakteri grubunu göreceğiz.</a:t>
            </a:r>
          </a:p>
          <a:p>
            <a:r>
              <a:rPr lang="tr-TR" dirty="0" smtClean="0"/>
              <a:t>Saplı ve tomurcuklanan bakterilerdir.</a:t>
            </a:r>
          </a:p>
          <a:p>
            <a:pPr>
              <a:buNone/>
            </a:pPr>
            <a:r>
              <a:rPr lang="tr-TR" dirty="0" smtClean="0"/>
              <a:t>(</a:t>
            </a:r>
            <a:r>
              <a:rPr lang="tr-TR" i="1" dirty="0" err="1" smtClean="0"/>
              <a:t>Planctomyces</a:t>
            </a:r>
            <a:r>
              <a:rPr lang="tr-TR" i="1" dirty="0" smtClean="0"/>
              <a:t>, </a:t>
            </a:r>
            <a:r>
              <a:rPr lang="tr-TR" i="1" dirty="0" err="1" smtClean="0"/>
              <a:t>Pirellula</a:t>
            </a:r>
            <a:r>
              <a:rPr lang="tr-TR" i="1" dirty="0" smtClean="0"/>
              <a:t>, </a:t>
            </a:r>
            <a:r>
              <a:rPr lang="tr-TR" i="1" dirty="0" err="1" smtClean="0"/>
              <a:t>Gemmata</a:t>
            </a:r>
            <a:r>
              <a:rPr lang="tr-TR" i="1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815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Şimdiye kadar </a:t>
            </a:r>
            <a:r>
              <a:rPr lang="tr-TR" i="1" dirty="0" err="1" smtClean="0"/>
              <a:t>Planctomycetes</a:t>
            </a:r>
            <a:r>
              <a:rPr lang="tr-TR" dirty="0" err="1" smtClean="0"/>
              <a:t>’in</a:t>
            </a:r>
            <a:r>
              <a:rPr lang="tr-TR" dirty="0" smtClean="0"/>
              <a:t> bütün türlerinin şu veya bu şekilde hücre içi bölmeleri olduğu bulunmuştur.  </a:t>
            </a:r>
          </a:p>
          <a:p>
            <a:r>
              <a:rPr lang="tr-TR" dirty="0" smtClean="0"/>
              <a:t>Bilinen </a:t>
            </a:r>
            <a:r>
              <a:rPr lang="tr-TR" dirty="0" err="1" smtClean="0"/>
              <a:t>prokaryotların</a:t>
            </a:r>
            <a:r>
              <a:rPr lang="tr-TR" dirty="0" smtClean="0"/>
              <a:t> diğer hiçbir grubunda </a:t>
            </a:r>
            <a:r>
              <a:rPr lang="tr-TR" dirty="0" err="1" smtClean="0"/>
              <a:t>ökaryotlara</a:t>
            </a:r>
            <a:r>
              <a:rPr lang="tr-TR" dirty="0" smtClean="0"/>
              <a:t> bu kadar benzeyen iç bölmeler bulunmamıştır.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233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5978136"/>
          </a:xfrm>
        </p:spPr>
        <p:txBody>
          <a:bodyPr>
            <a:normAutofit lnSpcReduction="10000"/>
          </a:bodyPr>
          <a:lstStyle/>
          <a:p>
            <a:r>
              <a:rPr lang="tr-TR" i="1" dirty="0" err="1" smtClean="0"/>
              <a:t>Planctomycetes</a:t>
            </a:r>
            <a:r>
              <a:rPr lang="tr-TR" dirty="0" err="1" smtClean="0"/>
              <a:t>’ler</a:t>
            </a:r>
            <a:r>
              <a:rPr lang="tr-TR" dirty="0" smtClean="0"/>
              <a:t>,  içinde </a:t>
            </a:r>
            <a:r>
              <a:rPr lang="tr-TR" dirty="0" err="1" smtClean="0"/>
              <a:t>nükleoid</a:t>
            </a:r>
            <a:r>
              <a:rPr lang="tr-TR" dirty="0" smtClean="0"/>
              <a:t>,  ribozom ve diğer önemli </a:t>
            </a:r>
            <a:r>
              <a:rPr lang="tr-TR" dirty="0" err="1" smtClean="0"/>
              <a:t>sitoplazmik</a:t>
            </a:r>
            <a:r>
              <a:rPr lang="tr-TR" dirty="0" smtClean="0"/>
              <a:t> bileşenleri bulunduran,  birim zar ile çevrili olmayan  </a:t>
            </a:r>
            <a:r>
              <a:rPr lang="tr-TR" i="1" dirty="0" err="1" smtClean="0"/>
              <a:t>pirellulozom</a:t>
            </a:r>
            <a:r>
              <a:rPr lang="tr-TR" dirty="0" smtClean="0"/>
              <a:t> (</a:t>
            </a:r>
            <a:r>
              <a:rPr lang="tr-TR" i="1" dirty="0" err="1" smtClean="0"/>
              <a:t>pirellulosome</a:t>
            </a:r>
            <a:r>
              <a:rPr lang="tr-TR" dirty="0" smtClean="0"/>
              <a:t>) adı verilen bir yapı üretmektedir. </a:t>
            </a:r>
          </a:p>
          <a:p>
            <a:r>
              <a:rPr lang="tr-TR" i="1" dirty="0" err="1" smtClean="0"/>
              <a:t>Gemmata</a:t>
            </a:r>
            <a:r>
              <a:rPr lang="tr-TR" i="1" dirty="0" smtClean="0"/>
              <a:t> </a:t>
            </a:r>
            <a:r>
              <a:rPr lang="tr-TR" dirty="0" smtClean="0"/>
              <a:t>bakterisi  </a:t>
            </a:r>
            <a:r>
              <a:rPr lang="tr-TR" dirty="0" err="1" smtClean="0"/>
              <a:t>nükleoid</a:t>
            </a:r>
            <a:r>
              <a:rPr lang="tr-TR" dirty="0" smtClean="0"/>
              <a:t>, </a:t>
            </a:r>
            <a:r>
              <a:rPr lang="tr-TR" dirty="0" err="1" smtClean="0"/>
              <a:t>ökaryot</a:t>
            </a:r>
            <a:r>
              <a:rPr lang="tr-TR" dirty="0" smtClean="0"/>
              <a:t> hücrelerdeki çekirdek zarına analog olan, çift zardan yapılı  bir “nükleer zarf” ile çevrilidir. </a:t>
            </a:r>
          </a:p>
          <a:p>
            <a:r>
              <a:rPr lang="tr-TR" dirty="0" err="1" smtClean="0"/>
              <a:t>Diger</a:t>
            </a:r>
            <a:r>
              <a:rPr lang="tr-TR" dirty="0" smtClean="0"/>
              <a:t> ilginç bir bölme </a:t>
            </a:r>
            <a:r>
              <a:rPr lang="tr-TR" i="1" dirty="0" err="1" smtClean="0"/>
              <a:t>Planctomyces</a:t>
            </a:r>
            <a:r>
              <a:rPr lang="tr-TR" dirty="0" err="1" smtClean="0"/>
              <a:t>’in</a:t>
            </a:r>
            <a:r>
              <a:rPr lang="tr-TR" dirty="0" smtClean="0"/>
              <a:t> akrabası olan, </a:t>
            </a:r>
          </a:p>
          <a:p>
            <a:pPr>
              <a:buNone/>
            </a:pPr>
            <a:r>
              <a:rPr lang="tr-TR" i="1" dirty="0" smtClean="0"/>
              <a:t>	</a:t>
            </a:r>
            <a:r>
              <a:rPr lang="tr-TR" i="1" dirty="0" err="1" smtClean="0"/>
              <a:t>Brocadia</a:t>
            </a:r>
            <a:r>
              <a:rPr lang="tr-TR" i="1" dirty="0" smtClean="0"/>
              <a:t> </a:t>
            </a:r>
            <a:r>
              <a:rPr lang="tr-TR" i="1" dirty="0" err="1" smtClean="0"/>
              <a:t>anammoxidans</a:t>
            </a:r>
            <a:r>
              <a:rPr lang="tr-TR" dirty="0" err="1" smtClean="0"/>
              <a:t>’ın</a:t>
            </a:r>
            <a:r>
              <a:rPr lang="tr-TR" dirty="0" smtClean="0"/>
              <a:t>’ </a:t>
            </a:r>
            <a:r>
              <a:rPr lang="tr-TR" dirty="0" err="1" smtClean="0"/>
              <a:t>anamoksozom’unda</a:t>
            </a:r>
            <a:r>
              <a:rPr lang="tr-TR" dirty="0" smtClean="0"/>
              <a:t> bulunmaktadır.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038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Spirochetes</a:t>
            </a:r>
            <a:r>
              <a:rPr lang="tr-TR" b="1" dirty="0" smtClean="0"/>
              <a:t> (</a:t>
            </a:r>
            <a:r>
              <a:rPr lang="tr-TR" b="1" dirty="0" err="1" smtClean="0"/>
              <a:t>Spiroketler</a:t>
            </a:r>
            <a:r>
              <a:rPr lang="tr-TR" b="1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Spirocheta</a:t>
            </a:r>
            <a:r>
              <a:rPr lang="tr-TR" i="1" dirty="0" smtClean="0"/>
              <a:t>, </a:t>
            </a:r>
            <a:r>
              <a:rPr lang="tr-TR" i="1" dirty="0" err="1" smtClean="0"/>
              <a:t>Treponema</a:t>
            </a:r>
            <a:r>
              <a:rPr lang="tr-TR" i="1" dirty="0" smtClean="0"/>
              <a:t>,</a:t>
            </a:r>
            <a:r>
              <a:rPr lang="tr-TR" i="1" dirty="0" err="1" smtClean="0"/>
              <a:t>Cristispira</a:t>
            </a:r>
            <a:r>
              <a:rPr lang="tr-TR" i="1" dirty="0" smtClean="0"/>
              <a:t>, </a:t>
            </a:r>
            <a:endParaRPr lang="tr-TR" dirty="0" smtClean="0"/>
          </a:p>
          <a:p>
            <a:pPr>
              <a:buNone/>
            </a:pPr>
            <a:r>
              <a:rPr lang="tr-TR" i="1" dirty="0" err="1" smtClean="0"/>
              <a:t>Leptospira</a:t>
            </a:r>
            <a:r>
              <a:rPr lang="tr-TR" i="1" dirty="0" smtClean="0"/>
              <a:t>, </a:t>
            </a:r>
            <a:r>
              <a:rPr lang="tr-TR" i="1" dirty="0" err="1" smtClean="0"/>
              <a:t>Borrelia</a:t>
            </a:r>
            <a:endParaRPr lang="tr-TR" i="1" dirty="0" smtClean="0"/>
          </a:p>
          <a:p>
            <a:r>
              <a:rPr lang="tr-TR" dirty="0" err="1" smtClean="0"/>
              <a:t>Spiroket</a:t>
            </a:r>
            <a:r>
              <a:rPr lang="tr-TR" dirty="0" smtClean="0"/>
              <a:t> hücresi; morfolojik olarak benzersiz.</a:t>
            </a:r>
          </a:p>
          <a:p>
            <a:r>
              <a:rPr lang="tr-TR" dirty="0" smtClean="0"/>
              <a:t>Hareket, her kutuptan çıkan bir veya daha fazla kamçı tarafından sağlanmaktadır. </a:t>
            </a:r>
          </a:p>
          <a:p>
            <a:r>
              <a:rPr lang="tr-TR" dirty="0" err="1" smtClean="0"/>
              <a:t>spiroket</a:t>
            </a:r>
            <a:r>
              <a:rPr lang="tr-TR" dirty="0" smtClean="0"/>
              <a:t> kamçısı </a:t>
            </a:r>
            <a:r>
              <a:rPr lang="tr-TR" i="1" dirty="0" err="1" smtClean="0"/>
              <a:t>endoflagella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i="1" dirty="0" err="1" smtClean="0"/>
              <a:t>içkamçı</a:t>
            </a:r>
            <a:r>
              <a:rPr lang="tr-TR" dirty="0" smtClean="0"/>
              <a:t>) şeklindedir.</a:t>
            </a:r>
          </a:p>
        </p:txBody>
      </p:sp>
    </p:spTree>
    <p:extLst>
      <p:ext uri="{BB962C8B-B14F-4D97-AF65-F5344CB8AC3E}">
        <p14:creationId xmlns:p14="http://schemas.microsoft.com/office/powerpoint/2010/main" val="278297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Borrelia</a:t>
            </a:r>
            <a:r>
              <a:rPr lang="tr-TR" i="1" dirty="0" smtClean="0"/>
              <a:t> </a:t>
            </a:r>
            <a:r>
              <a:rPr lang="tr-TR" i="1" dirty="0" err="1" smtClean="0"/>
              <a:t>burgdorferi</a:t>
            </a:r>
            <a:r>
              <a:rPr lang="tr-TR" i="1" dirty="0" smtClean="0"/>
              <a:t>, </a:t>
            </a:r>
            <a:r>
              <a:rPr lang="tr-TR" i="1" dirty="0" err="1" smtClean="0"/>
              <a:t>Lyme</a:t>
            </a:r>
            <a:r>
              <a:rPr lang="tr-TR" i="1" dirty="0" smtClean="0"/>
              <a:t> hastalığının </a:t>
            </a:r>
            <a:r>
              <a:rPr lang="tr-TR" dirty="0" smtClean="0"/>
              <a:t>etkenidir. </a:t>
            </a:r>
          </a:p>
          <a:p>
            <a:r>
              <a:rPr lang="tr-TR" i="1" dirty="0" err="1" smtClean="0"/>
              <a:t>Borrelia</a:t>
            </a:r>
            <a:r>
              <a:rPr lang="tr-TR" i="1" dirty="0" smtClean="0"/>
              <a:t> </a:t>
            </a:r>
            <a:r>
              <a:rPr lang="tr-TR" i="1" dirty="0" err="1" smtClean="0"/>
              <a:t>burgdorferi</a:t>
            </a:r>
            <a:r>
              <a:rPr lang="tr-TR" i="1" dirty="0" smtClean="0"/>
              <a:t> </a:t>
            </a:r>
            <a:r>
              <a:rPr lang="tr-TR" dirty="0" smtClean="0"/>
              <a:t>ayrıca, şimdiye kadar bilinen bakterilerin çok azında bulunan doğrusal bir kromozoma (halkasalın aksine) sahiptir.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828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Deinococcus</a:t>
            </a:r>
            <a:r>
              <a:rPr lang="tr-TR" b="1" i="1" dirty="0" smtClean="0"/>
              <a:t>  </a:t>
            </a:r>
            <a:r>
              <a:rPr lang="tr-TR" b="1" dirty="0" smtClean="0"/>
              <a:t>ve  </a:t>
            </a:r>
            <a:r>
              <a:rPr lang="tr-TR" b="1" i="1" dirty="0" err="1" smtClean="0"/>
              <a:t>Thermus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Taq</a:t>
            </a:r>
            <a:r>
              <a:rPr lang="tr-TR" i="1" dirty="0" smtClean="0"/>
              <a:t>  </a:t>
            </a:r>
            <a:r>
              <a:rPr lang="tr-TR" dirty="0" smtClean="0"/>
              <a:t>DNA </a:t>
            </a:r>
            <a:r>
              <a:rPr lang="tr-TR" dirty="0" err="1" smtClean="0"/>
              <a:t>polimeraz</a:t>
            </a:r>
            <a:r>
              <a:rPr lang="tr-TR" dirty="0" smtClean="0"/>
              <a:t> </a:t>
            </a:r>
            <a:r>
              <a:rPr lang="tr-TR" i="1" dirty="0" smtClean="0"/>
              <a:t> </a:t>
            </a:r>
            <a:r>
              <a:rPr lang="tr-TR" dirty="0" smtClean="0"/>
              <a:t>enziminin saptandığı  </a:t>
            </a:r>
            <a:r>
              <a:rPr lang="tr-TR" i="1" dirty="0" err="1" smtClean="0"/>
              <a:t>Thermus</a:t>
            </a:r>
            <a:r>
              <a:rPr lang="tr-TR" i="1" dirty="0" smtClean="0"/>
              <a:t> </a:t>
            </a:r>
            <a:r>
              <a:rPr lang="tr-TR" i="1" dirty="0" err="1" smtClean="0"/>
              <a:t>aquaticus</a:t>
            </a:r>
            <a:endParaRPr lang="tr-TR" dirty="0" smtClean="0"/>
          </a:p>
          <a:p>
            <a:r>
              <a:rPr lang="tr-TR" dirty="0" err="1" smtClean="0"/>
              <a:t>Deionokoklar</a:t>
            </a:r>
            <a:r>
              <a:rPr lang="tr-TR" dirty="0" smtClean="0"/>
              <a:t>,  gram-pozitif boyanmaktadır. </a:t>
            </a:r>
            <a:r>
              <a:rPr lang="tr-TR" i="1" dirty="0" smtClean="0"/>
              <a:t> </a:t>
            </a:r>
          </a:p>
          <a:p>
            <a:r>
              <a:rPr lang="tr-TR" dirty="0" err="1" smtClean="0"/>
              <a:t>ornitin</a:t>
            </a:r>
            <a:r>
              <a:rPr lang="tr-TR" dirty="0" smtClean="0"/>
              <a:t> bulunduran çok ender bir </a:t>
            </a:r>
            <a:r>
              <a:rPr lang="tr-TR" dirty="0" err="1" smtClean="0"/>
              <a:t>peptidoglikan</a:t>
            </a:r>
            <a:r>
              <a:rPr lang="tr-TR" dirty="0" smtClean="0"/>
              <a:t> içermektedir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21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err="1" smtClean="0"/>
              <a:t>Deinococcus</a:t>
            </a:r>
            <a:r>
              <a:rPr lang="tr-TR" b="1" i="1" dirty="0" smtClean="0"/>
              <a:t>  </a:t>
            </a:r>
            <a:r>
              <a:rPr lang="tr-TR" b="1" i="1" dirty="0" err="1" smtClean="0"/>
              <a:t>radiodurans</a:t>
            </a:r>
            <a:r>
              <a:rPr lang="tr-TR" b="1" dirty="0" err="1" smtClean="0"/>
              <a:t>’ın</a:t>
            </a:r>
            <a:r>
              <a:rPr lang="tr-TR" b="1" dirty="0" smtClean="0"/>
              <a:t> Radyasyon Direnci</a:t>
            </a:r>
            <a:endParaRPr lang="tr-TR" dirty="0" smtClean="0"/>
          </a:p>
          <a:p>
            <a:r>
              <a:rPr lang="tr-TR" dirty="0" err="1" smtClean="0"/>
              <a:t>Deinokokların</a:t>
            </a:r>
            <a:r>
              <a:rPr lang="tr-TR" dirty="0" smtClean="0"/>
              <a:t> çoğu, </a:t>
            </a:r>
            <a:r>
              <a:rPr lang="en-US" dirty="0" err="1" smtClean="0"/>
              <a:t>karotenoidlerine</a:t>
            </a:r>
            <a:r>
              <a:rPr lang="en-US" dirty="0" smtClean="0"/>
              <a:t> </a:t>
            </a:r>
            <a:r>
              <a:rPr lang="tr-TR" dirty="0" smtClean="0"/>
              <a:t>bağlı olarak kırmızı veya pembe renktedir, </a:t>
            </a:r>
          </a:p>
          <a:p>
            <a:r>
              <a:rPr lang="tr-TR" dirty="0" smtClean="0"/>
              <a:t>birçok </a:t>
            </a:r>
            <a:r>
              <a:rPr lang="tr-TR" dirty="0" err="1" smtClean="0"/>
              <a:t>suşu</a:t>
            </a:r>
            <a:r>
              <a:rPr lang="tr-TR" dirty="0" smtClean="0"/>
              <a:t> ultraviyole ışınlarına (UV) ve kuruluğa bir hayli dayanıklıdır.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12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err="1" smtClean="0"/>
              <a:t>Deinococcus</a:t>
            </a:r>
            <a:r>
              <a:rPr lang="tr-TR" b="1" i="1" dirty="0" smtClean="0"/>
              <a:t>  </a:t>
            </a:r>
            <a:r>
              <a:rPr lang="tr-TR" b="1" i="1" dirty="0" err="1" smtClean="0"/>
              <a:t>radiodurans</a:t>
            </a:r>
            <a:r>
              <a:rPr lang="tr-TR" b="1" dirty="0" smtClean="0"/>
              <a:t>’  da  DNA  Onarımı</a:t>
            </a:r>
          </a:p>
          <a:p>
            <a:pPr marL="578358" indent="-514350">
              <a:buAutoNum type="alphaLcPeriod"/>
            </a:pPr>
            <a:r>
              <a:rPr lang="tr-TR" dirty="0" smtClean="0"/>
              <a:t>DNA tamir mekanizması  </a:t>
            </a:r>
          </a:p>
          <a:p>
            <a:pPr marL="578358" indent="-514350">
              <a:buAutoNum type="alphaLcPeriod"/>
            </a:pPr>
            <a:r>
              <a:rPr lang="tr-TR" dirty="0" smtClean="0"/>
              <a:t>DNA’nın düzenlenmesi   </a:t>
            </a:r>
          </a:p>
          <a:p>
            <a:pPr marL="578358" indent="-514350">
              <a:buAutoNum type="alphaLcPeriod"/>
            </a:pPr>
            <a:r>
              <a:rPr lang="tr-TR" dirty="0" smtClean="0"/>
              <a:t>Hücrelerin ikili ve dörtlü olarak bulunmaları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124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Verdana</vt:lpstr>
      <vt:lpstr>Wingdings 2</vt:lpstr>
      <vt:lpstr>Canlı</vt:lpstr>
      <vt:lpstr>PLANCTOMYCETES </vt:lpstr>
      <vt:lpstr>PowerPoint Sunusu</vt:lpstr>
      <vt:lpstr>PowerPoint Sunusu</vt:lpstr>
      <vt:lpstr>Spirochetes (Spiroketler)</vt:lpstr>
      <vt:lpstr>PowerPoint Sunusu</vt:lpstr>
      <vt:lpstr>Deinococcus  ve  Thermus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PLANCTOMYCETES </dc:title>
  <dc:creator>sevgi</dc:creator>
  <cp:lastModifiedBy>sevgi</cp:lastModifiedBy>
  <cp:revision>1</cp:revision>
  <dcterms:created xsi:type="dcterms:W3CDTF">2020-01-07T09:36:26Z</dcterms:created>
  <dcterms:modified xsi:type="dcterms:W3CDTF">2020-01-07T09:36:35Z</dcterms:modified>
</cp:coreProperties>
</file>