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2" d="100"/>
          <a:sy n="42" d="100"/>
        </p:scale>
        <p:origin x="92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A5FE3DD-AC00-48CA-A429-FAAC9A90A0DD}" type="datetimeFigureOut">
              <a:rPr lang="tr-TR" smtClean="0"/>
              <a:t>6.06.2020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C27330-3D0E-49B2-8631-414A868D1A93}" type="slidenum">
              <a:rPr lang="tr-TR" smtClean="0"/>
              <a:t>‹#›</a:t>
            </a:fld>
            <a:endParaRPr lang="tr-TR"/>
          </a:p>
        </p:txBody>
      </p:sp>
    </p:spTree>
    <p:extLst>
      <p:ext uri="{BB962C8B-B14F-4D97-AF65-F5344CB8AC3E}">
        <p14:creationId xmlns:p14="http://schemas.microsoft.com/office/powerpoint/2010/main" val="3935645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A5FE3DD-AC00-48CA-A429-FAAC9A90A0DD}" type="datetimeFigureOut">
              <a:rPr lang="tr-TR" smtClean="0"/>
              <a:t>6.06.2020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C27330-3D0E-49B2-8631-414A868D1A93}" type="slidenum">
              <a:rPr lang="tr-TR" smtClean="0"/>
              <a:t>‹#›</a:t>
            </a:fld>
            <a:endParaRPr lang="tr-TR"/>
          </a:p>
        </p:txBody>
      </p:sp>
    </p:spTree>
    <p:extLst>
      <p:ext uri="{BB962C8B-B14F-4D97-AF65-F5344CB8AC3E}">
        <p14:creationId xmlns:p14="http://schemas.microsoft.com/office/powerpoint/2010/main" val="3079650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A5FE3DD-AC00-48CA-A429-FAAC9A90A0DD}" type="datetimeFigureOut">
              <a:rPr lang="tr-TR" smtClean="0"/>
              <a:t>6.06.2020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C27330-3D0E-49B2-8631-414A868D1A93}" type="slidenum">
              <a:rPr lang="tr-TR" smtClean="0"/>
              <a:t>‹#›</a:t>
            </a:fld>
            <a:endParaRPr lang="tr-TR"/>
          </a:p>
        </p:txBody>
      </p:sp>
    </p:spTree>
    <p:extLst>
      <p:ext uri="{BB962C8B-B14F-4D97-AF65-F5344CB8AC3E}">
        <p14:creationId xmlns:p14="http://schemas.microsoft.com/office/powerpoint/2010/main" val="1805132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A5FE3DD-AC00-48CA-A429-FAAC9A90A0DD}" type="datetimeFigureOut">
              <a:rPr lang="tr-TR" smtClean="0"/>
              <a:t>6.06.2020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C27330-3D0E-49B2-8631-414A868D1A93}" type="slidenum">
              <a:rPr lang="tr-TR" smtClean="0"/>
              <a:t>‹#›</a:t>
            </a:fld>
            <a:endParaRPr lang="tr-TR"/>
          </a:p>
        </p:txBody>
      </p:sp>
    </p:spTree>
    <p:extLst>
      <p:ext uri="{BB962C8B-B14F-4D97-AF65-F5344CB8AC3E}">
        <p14:creationId xmlns:p14="http://schemas.microsoft.com/office/powerpoint/2010/main" val="2941268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A5FE3DD-AC00-48CA-A429-FAAC9A90A0DD}" type="datetimeFigureOut">
              <a:rPr lang="tr-TR" smtClean="0"/>
              <a:t>6.06.2020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C27330-3D0E-49B2-8631-414A868D1A93}" type="slidenum">
              <a:rPr lang="tr-TR" smtClean="0"/>
              <a:t>‹#›</a:t>
            </a:fld>
            <a:endParaRPr lang="tr-TR"/>
          </a:p>
        </p:txBody>
      </p:sp>
    </p:spTree>
    <p:extLst>
      <p:ext uri="{BB962C8B-B14F-4D97-AF65-F5344CB8AC3E}">
        <p14:creationId xmlns:p14="http://schemas.microsoft.com/office/powerpoint/2010/main" val="963849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A5FE3DD-AC00-48CA-A429-FAAC9A90A0DD}" type="datetimeFigureOut">
              <a:rPr lang="tr-TR" smtClean="0"/>
              <a:t>6.06.2020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C27330-3D0E-49B2-8631-414A868D1A93}" type="slidenum">
              <a:rPr lang="tr-TR" smtClean="0"/>
              <a:t>‹#›</a:t>
            </a:fld>
            <a:endParaRPr lang="tr-TR"/>
          </a:p>
        </p:txBody>
      </p:sp>
    </p:spTree>
    <p:extLst>
      <p:ext uri="{BB962C8B-B14F-4D97-AF65-F5344CB8AC3E}">
        <p14:creationId xmlns:p14="http://schemas.microsoft.com/office/powerpoint/2010/main" val="1668340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A5FE3DD-AC00-48CA-A429-FAAC9A90A0DD}" type="datetimeFigureOut">
              <a:rPr lang="tr-TR" smtClean="0"/>
              <a:t>6.06.2020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8C27330-3D0E-49B2-8631-414A868D1A93}" type="slidenum">
              <a:rPr lang="tr-TR" smtClean="0"/>
              <a:t>‹#›</a:t>
            </a:fld>
            <a:endParaRPr lang="tr-TR"/>
          </a:p>
        </p:txBody>
      </p:sp>
    </p:spTree>
    <p:extLst>
      <p:ext uri="{BB962C8B-B14F-4D97-AF65-F5344CB8AC3E}">
        <p14:creationId xmlns:p14="http://schemas.microsoft.com/office/powerpoint/2010/main" val="3422025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A5FE3DD-AC00-48CA-A429-FAAC9A90A0DD}" type="datetimeFigureOut">
              <a:rPr lang="tr-TR" smtClean="0"/>
              <a:t>6.06.2020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8C27330-3D0E-49B2-8631-414A868D1A93}" type="slidenum">
              <a:rPr lang="tr-TR" smtClean="0"/>
              <a:t>‹#›</a:t>
            </a:fld>
            <a:endParaRPr lang="tr-TR"/>
          </a:p>
        </p:txBody>
      </p:sp>
    </p:spTree>
    <p:extLst>
      <p:ext uri="{BB962C8B-B14F-4D97-AF65-F5344CB8AC3E}">
        <p14:creationId xmlns:p14="http://schemas.microsoft.com/office/powerpoint/2010/main" val="110613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A5FE3DD-AC00-48CA-A429-FAAC9A90A0DD}" type="datetimeFigureOut">
              <a:rPr lang="tr-TR" smtClean="0"/>
              <a:t>6.06.2020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8C27330-3D0E-49B2-8631-414A868D1A93}" type="slidenum">
              <a:rPr lang="tr-TR" smtClean="0"/>
              <a:t>‹#›</a:t>
            </a:fld>
            <a:endParaRPr lang="tr-TR"/>
          </a:p>
        </p:txBody>
      </p:sp>
    </p:spTree>
    <p:extLst>
      <p:ext uri="{BB962C8B-B14F-4D97-AF65-F5344CB8AC3E}">
        <p14:creationId xmlns:p14="http://schemas.microsoft.com/office/powerpoint/2010/main" val="3367346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A5FE3DD-AC00-48CA-A429-FAAC9A90A0DD}" type="datetimeFigureOut">
              <a:rPr lang="tr-TR" smtClean="0"/>
              <a:t>6.06.2020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C27330-3D0E-49B2-8631-414A868D1A93}" type="slidenum">
              <a:rPr lang="tr-TR" smtClean="0"/>
              <a:t>‹#›</a:t>
            </a:fld>
            <a:endParaRPr lang="tr-TR"/>
          </a:p>
        </p:txBody>
      </p:sp>
    </p:spTree>
    <p:extLst>
      <p:ext uri="{BB962C8B-B14F-4D97-AF65-F5344CB8AC3E}">
        <p14:creationId xmlns:p14="http://schemas.microsoft.com/office/powerpoint/2010/main" val="574206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A5FE3DD-AC00-48CA-A429-FAAC9A90A0DD}" type="datetimeFigureOut">
              <a:rPr lang="tr-TR" smtClean="0"/>
              <a:t>6.06.2020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C27330-3D0E-49B2-8631-414A868D1A93}" type="slidenum">
              <a:rPr lang="tr-TR" smtClean="0"/>
              <a:t>‹#›</a:t>
            </a:fld>
            <a:endParaRPr lang="tr-TR"/>
          </a:p>
        </p:txBody>
      </p:sp>
    </p:spTree>
    <p:extLst>
      <p:ext uri="{BB962C8B-B14F-4D97-AF65-F5344CB8AC3E}">
        <p14:creationId xmlns:p14="http://schemas.microsoft.com/office/powerpoint/2010/main" val="866807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5FE3DD-AC00-48CA-A429-FAAC9A90A0DD}" type="datetimeFigureOut">
              <a:rPr lang="tr-TR" smtClean="0"/>
              <a:t>6.06.2020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C27330-3D0E-49B2-8631-414A868D1A93}" type="slidenum">
              <a:rPr lang="tr-TR" smtClean="0"/>
              <a:t>‹#›</a:t>
            </a:fld>
            <a:endParaRPr lang="tr-TR"/>
          </a:p>
        </p:txBody>
      </p:sp>
    </p:spTree>
    <p:extLst>
      <p:ext uri="{BB962C8B-B14F-4D97-AF65-F5344CB8AC3E}">
        <p14:creationId xmlns:p14="http://schemas.microsoft.com/office/powerpoint/2010/main" val="2519760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237264"/>
            <a:ext cx="6096000" cy="2383473"/>
          </a:xfrm>
          <a:prstGeom prst="rect">
            <a:avLst/>
          </a:prstGeom>
        </p:spPr>
        <p:txBody>
          <a:bodyPr>
            <a:spAutoFit/>
          </a:bodyPr>
          <a:lstStyle/>
          <a:p>
            <a:pPr algn="ctr">
              <a:lnSpc>
                <a:spcPct val="107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ANKARA ÜNİVERSİTESİ</a:t>
            </a:r>
            <a:endParaRPr lang="tr-TR" sz="10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DEVLET KONSERVATUVARI</a:t>
            </a:r>
            <a:endParaRPr lang="tr-TR" sz="10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MÜZİK BÖLÜMÜ</a:t>
            </a:r>
            <a:endParaRPr lang="tr-TR" sz="10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BESTECİLİK (KOMPOZİSYON)</a:t>
            </a:r>
            <a:endParaRPr lang="tr-TR" sz="10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ANASANAT DALI</a:t>
            </a:r>
            <a:endParaRPr lang="tr-TR" sz="10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KOMPOZİSYON SEMİNERİ IV - KOM 206</a:t>
            </a:r>
            <a:endParaRPr lang="tr-TR" sz="10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79008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692884"/>
            <a:ext cx="6096000" cy="3472233"/>
          </a:xfrm>
          <a:prstGeom prst="rect">
            <a:avLst/>
          </a:prstGeom>
        </p:spPr>
        <p:txBody>
          <a:bodyPr>
            <a:spAutoFit/>
          </a:bodyPr>
          <a:lstStyle/>
          <a:p>
            <a:pPr>
              <a:lnSpc>
                <a:spcPct val="115000"/>
              </a:lnSpc>
              <a:spcAft>
                <a:spcPts val="1000"/>
              </a:spcAft>
            </a:pPr>
            <a:r>
              <a:rPr lang="tr-TR" b="1" u="sng" smtClean="0">
                <a:effectLst/>
                <a:latin typeface="Times New Roman" panose="02020603050405020304" pitchFamily="18" charset="0"/>
                <a:ea typeface="Calibri" panose="020F0502020204030204" pitchFamily="34" charset="0"/>
                <a:cs typeface="Times New Roman" panose="02020603050405020304" pitchFamily="18" charset="0"/>
              </a:rPr>
              <a:t>Mark Anthony Turnage (b. 1960)</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Çağdaş İngiliz besteci.</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Royal College of Music’te eğitim gördü.</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Caz’dan –özellikle de Miles Davis’ten- etkilendi.</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Popüler ve çağdaş müzik öğelerini birleştird.</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“Post-modernizm”.</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-“Three Screaming Popes” (1988-1989)</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-“Anne Nicole” (2001)</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1097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529232"/>
            <a:ext cx="6096000" cy="5799536"/>
          </a:xfrm>
          <a:prstGeom prst="rect">
            <a:avLst/>
          </a:prstGeom>
        </p:spPr>
        <p:txBody>
          <a:bodyPr>
            <a:spAutoFit/>
          </a:bodyPr>
          <a:lstStyle/>
          <a:p>
            <a:pPr marL="7620" indent="449580">
              <a:lnSpc>
                <a:spcPct val="115000"/>
              </a:lnSpc>
              <a:spcAft>
                <a:spcPts val="1000"/>
              </a:spcAft>
            </a:pPr>
            <a:r>
              <a:rPr lang="tr-TR" sz="2000" b="1" u="sng" smtClean="0">
                <a:effectLst/>
                <a:latin typeface="Times New Roman" panose="02020603050405020304" pitchFamily="18" charset="0"/>
                <a:ea typeface="Calibri" panose="020F0502020204030204" pitchFamily="34" charset="0"/>
                <a:cs typeface="Times New Roman" panose="02020603050405020304" pitchFamily="18" charset="0"/>
              </a:rPr>
              <a:t>Paul Hindemith (1895-1963)</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Alman besteci, teorisyen, şef, kemancı ve viyolacı.</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Profesyonel hayatının ilk kısmında kemancı ve viyolacı olarak etkinlik gösterdi.</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Gebrauchsmusik </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(Kullanım Müziği) kavramını savundu.</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Naziler tarafından baskıya uğradı.</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Ankara Konservatuarı’nın kuruluşunda önemli rol oynadı (1935-1937).</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Daha sonra Amerika’ya giderek Yale Üni.’de ders verdi. </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12 ton müziğine karşı çıktı; tonal sistemi genişletme amacını taşıdı.</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Başlıca eserleri: </a:t>
            </a: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Das Marienleben</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 şarkı dizisi, </a:t>
            </a: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Mathis der Maler</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 (opera / senfoni), Carl Maria von Weber’in temaları üstüne Senfonik Metamorfozlar, keman, viyola, viyolonsel, klarinet, piyano konçertoları, </a:t>
            </a: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Kammermusik</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 eserleri, piyano için </a:t>
            </a: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Ludus Tonalis</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                       “Mathis der Maler”</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 (senfoni)</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79943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389724"/>
            <a:ext cx="6096000" cy="4078552"/>
          </a:xfrm>
          <a:prstGeom prst="rect">
            <a:avLst/>
          </a:prstGeom>
        </p:spPr>
        <p:txBody>
          <a:bodyPr>
            <a:spAutoFit/>
          </a:bodyPr>
          <a:lstStyle/>
          <a:p>
            <a:pPr>
              <a:lnSpc>
                <a:spcPct val="115000"/>
              </a:lnSpc>
              <a:spcAft>
                <a:spcPts val="1000"/>
              </a:spcAft>
            </a:pPr>
            <a:r>
              <a:rPr lang="tr-TR" sz="2000" b="1" u="sng" smtClean="0">
                <a:effectLst/>
                <a:latin typeface="Calibri" panose="020F0502020204030204" pitchFamily="34" charset="0"/>
                <a:ea typeface="Calibri" panose="020F0502020204030204" pitchFamily="34" charset="0"/>
                <a:cs typeface="Times New Roman" panose="02020603050405020304" pitchFamily="18" charset="0"/>
              </a:rPr>
              <a:t>Jean-Philippe Rameau (1683-1764)</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Geç Barok Dönem Fransız besteci, organist ve teorisyen.</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Dijon’da doğdu.</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Clermont, Avignon, Dijon ve Lyon’da organist olarak çalıştı.</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“Traité de l’harmonie” (1722) ile armoni öğreniminin temellerini attı: Fundemental bas, tonik, subdominant, dominant, vs..</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Ancak ileri yaşlarında Paris’e gidince tanındı.</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0"/>
              </a:spcAft>
            </a:pPr>
            <a:r>
              <a:rPr lang="tr-TR" smtClean="0">
                <a:effectLst/>
                <a:latin typeface="Calibri" panose="020F0502020204030204" pitchFamily="34" charset="0"/>
                <a:ea typeface="Calibri" panose="020F0502020204030204" pitchFamily="34" charset="0"/>
                <a:cs typeface="Times New Roman" panose="02020603050405020304" pitchFamily="18" charset="0"/>
              </a:rPr>
              <a:t> </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r>
              <a:rPr lang="tr-TR" smtClean="0">
                <a:effectLst/>
                <a:latin typeface="Calibri" panose="020F0502020204030204" pitchFamily="34" charset="0"/>
                <a:ea typeface="Calibri" panose="020F0502020204030204" pitchFamily="34" charset="0"/>
                <a:cs typeface="Times New Roman" panose="02020603050405020304" pitchFamily="18" charset="0"/>
              </a:rPr>
              <a:t>Başlıca Eserleri: 4 Tragédie en musique (Hippolyte et Aricie, Castor et Pollux), 6 opera (diğer operalar), baleler ve opera-baleler , klavsen parçaları, kantatlar ve motetler.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84506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343301"/>
            <a:ext cx="6096000" cy="4171398"/>
          </a:xfrm>
          <a:prstGeom prst="rect">
            <a:avLst/>
          </a:prstGeom>
        </p:spPr>
        <p:txBody>
          <a:bodyPr>
            <a:spAutoFit/>
          </a:bodyPr>
          <a:lstStyle/>
          <a:p>
            <a:pPr>
              <a:lnSpc>
                <a:spcPct val="115000"/>
              </a:lnSpc>
              <a:spcAft>
                <a:spcPts val="1000"/>
              </a:spcAft>
            </a:pPr>
            <a:r>
              <a:rPr lang="tr-TR" b="1" u="sng" smtClean="0">
                <a:effectLst/>
                <a:latin typeface="Calibri" panose="020F0502020204030204" pitchFamily="34" charset="0"/>
                <a:ea typeface="Calibri" panose="020F0502020204030204" pitchFamily="34" charset="0"/>
                <a:cs typeface="Times New Roman" panose="02020603050405020304" pitchFamily="18" charset="0"/>
              </a:rPr>
              <a:t>Zoltán Kodály (1882-1967)</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Macar besteci, eğitimci ve etnomüzikolog.</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Halk müziğinden ve Debussy’nin serbest armoni anlayışından etkilendi.</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Halk müziği derlemeleri yaptı (Bartók ile dost).</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Müzik eğitimi alanında etkinlik gösterdi. – Enstrümandansa koroya önem verdi.</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“Kodály Metodu”</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En ünlü eserleri: “Psalmus Hungaricus” (tenor, koro ve orkestra için), “Háry János” (opera – orkestra süti).</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Ayrıca çok sayıda koro eseri yazdı.</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b="1" i="1" smtClean="0">
                <a:effectLst/>
                <a:latin typeface="Calibri" panose="020F0502020204030204" pitchFamily="34" charset="0"/>
                <a:ea typeface="Calibri" panose="020F0502020204030204" pitchFamily="34" charset="0"/>
                <a:cs typeface="Times New Roman" panose="02020603050405020304" pitchFamily="18" charset="0"/>
              </a:rPr>
              <a:t>-Háry János – Orkestra Süiti</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73844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841899"/>
            <a:ext cx="6096000" cy="3174202"/>
          </a:xfrm>
          <a:prstGeom prst="rect">
            <a:avLst/>
          </a:prstGeom>
        </p:spPr>
        <p:txBody>
          <a:bodyPr>
            <a:spAutoFit/>
          </a:bodyPr>
          <a:lstStyle/>
          <a:p>
            <a:pPr>
              <a:lnSpc>
                <a:spcPct val="115000"/>
              </a:lnSpc>
              <a:spcAft>
                <a:spcPts val="1000"/>
              </a:spcAft>
            </a:pPr>
            <a:r>
              <a:rPr lang="tr-TR" b="1" u="sng" smtClean="0">
                <a:effectLst/>
                <a:latin typeface="Times New Roman" panose="02020603050405020304" pitchFamily="18" charset="0"/>
                <a:ea typeface="Calibri" panose="020F0502020204030204" pitchFamily="34" charset="0"/>
                <a:cs typeface="Times New Roman" panose="02020603050405020304" pitchFamily="18" charset="0"/>
              </a:rPr>
              <a:t>Harald Sæverud (1897-1992)</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Norveçli besteci ve şef.</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Bergen’de doğdu.</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Neo Klasisizm – Geç-Romantizm – Serbest atonal öğeler</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Moskova Kon.’da uzun yıllar hocalık yaptı.</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Başlıca Eserleri: 9 senfoni, 3 yaylı kuartet, 2 nefesli kentet, piyano konçertosu, Peer Gynt için müzik, “İsyan Baladı”, çok sayıda piyano parçası, vs…</a:t>
            </a: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r>
              <a:rPr lang="tr-TR" b="1" i="1" smtClean="0">
                <a:effectLst/>
                <a:latin typeface="Times New Roman" panose="02020603050405020304" pitchFamily="18" charset="0"/>
                <a:ea typeface="Calibri" panose="020F0502020204030204" pitchFamily="34" charset="0"/>
              </a:rPr>
              <a:t>-Obua Konçertosu, op.12  (1938)</a:t>
            </a:r>
            <a:endParaRPr lang="tr-TR"/>
          </a:p>
        </p:txBody>
      </p:sp>
    </p:spTree>
    <p:extLst>
      <p:ext uri="{BB962C8B-B14F-4D97-AF65-F5344CB8AC3E}">
        <p14:creationId xmlns:p14="http://schemas.microsoft.com/office/powerpoint/2010/main" val="4285559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812899"/>
            <a:ext cx="6096000" cy="5232202"/>
          </a:xfrm>
          <a:prstGeom prst="rect">
            <a:avLst/>
          </a:prstGeom>
        </p:spPr>
        <p:txBody>
          <a:bodyPr>
            <a:spAutoFit/>
          </a:bodyPr>
          <a:lstStyle/>
          <a:p>
            <a:pPr algn="just">
              <a:spcAft>
                <a:spcPts val="0"/>
              </a:spcAft>
            </a:pPr>
            <a:r>
              <a:rPr lang="tr-TR" sz="2800" b="1" smtClean="0">
                <a:effectLst/>
                <a:latin typeface="Times New Roman" panose="02020603050405020304" pitchFamily="18" charset="0"/>
                <a:ea typeface="Times New Roman" panose="02020603050405020304" pitchFamily="18" charset="0"/>
              </a:rPr>
              <a:t>George Friedrich Handel</a:t>
            </a:r>
            <a:endParaRPr lang="tr-TR" sz="1600" smtClean="0">
              <a:effectLst/>
              <a:latin typeface="Times New Roman" panose="02020603050405020304" pitchFamily="18" charset="0"/>
              <a:ea typeface="Times New Roman" panose="02020603050405020304" pitchFamily="18" charset="0"/>
            </a:endParaRPr>
          </a:p>
          <a:p>
            <a:pPr algn="just">
              <a:spcAft>
                <a:spcPts val="0"/>
              </a:spcAft>
            </a:pPr>
            <a:r>
              <a:rPr lang="tr-TR" smtClean="0">
                <a:effectLst/>
                <a:latin typeface="Times New Roman" panose="02020603050405020304" pitchFamily="18" charset="0"/>
                <a:ea typeface="Times New Roman" panose="02020603050405020304" pitchFamily="18" charset="0"/>
              </a:rPr>
              <a:t> </a:t>
            </a:r>
            <a:endParaRPr lang="tr-TR" sz="1600" smtClean="0">
              <a:effectLst/>
              <a:latin typeface="Times New Roman" panose="02020603050405020304" pitchFamily="18" charset="0"/>
              <a:ea typeface="Times New Roman" panose="02020603050405020304" pitchFamily="18" charset="0"/>
            </a:endParaRPr>
          </a:p>
          <a:p>
            <a:pPr indent="449580" algn="just">
              <a:spcAft>
                <a:spcPts val="0"/>
              </a:spcAft>
            </a:pPr>
            <a:r>
              <a:rPr lang="tr-TR" smtClean="0">
                <a:effectLst/>
                <a:latin typeface="Times New Roman" panose="02020603050405020304" pitchFamily="18" charset="0"/>
                <a:ea typeface="Times New Roman" panose="02020603050405020304" pitchFamily="18" charset="0"/>
              </a:rPr>
              <a:t> </a:t>
            </a:r>
            <a:endParaRPr lang="tr-TR" sz="1600" smtClean="0">
              <a:effectLst/>
              <a:latin typeface="Times New Roman" panose="02020603050405020304" pitchFamily="18" charset="0"/>
              <a:ea typeface="Times New Roman" panose="02020603050405020304" pitchFamily="18" charset="0"/>
            </a:endParaRPr>
          </a:p>
          <a:p>
            <a:pPr indent="449580" algn="just">
              <a:spcAft>
                <a:spcPts val="0"/>
              </a:spcAft>
            </a:pPr>
            <a:r>
              <a:rPr lang="tr-TR" smtClean="0">
                <a:effectLst/>
                <a:latin typeface="Times New Roman" panose="02020603050405020304" pitchFamily="18" charset="0"/>
                <a:ea typeface="Times New Roman" panose="02020603050405020304" pitchFamily="18" charset="0"/>
              </a:rPr>
              <a:t>Handel 1685’te Almanya’nın Halle kentinde doğdu. Babası cerrahtı. Küçük yaşta müzik dersleri aldıysa da, babasının vasiyeti üstüne Halle Üniversitesi’nde hukuk öğrenimine başladı. Fakat asıl ilgisinin müziği olduğunu anlayarak,  önce Halle’deki Reform Katedrali’nde orgçuluk yaptı, ardından Hamburg’a gitti.</a:t>
            </a:r>
            <a:endParaRPr lang="tr-TR" sz="1600" smtClean="0">
              <a:effectLst/>
              <a:latin typeface="Times New Roman" panose="02020603050405020304" pitchFamily="18" charset="0"/>
              <a:ea typeface="Times New Roman" panose="02020603050405020304" pitchFamily="18" charset="0"/>
            </a:endParaRPr>
          </a:p>
          <a:p>
            <a:pPr algn="just">
              <a:spcAft>
                <a:spcPts val="0"/>
              </a:spcAft>
            </a:pPr>
            <a:r>
              <a:rPr lang="tr-TR" smtClean="0">
                <a:effectLst/>
                <a:latin typeface="Times New Roman" panose="02020603050405020304" pitchFamily="18" charset="0"/>
                <a:ea typeface="Times New Roman" panose="02020603050405020304" pitchFamily="18" charset="0"/>
              </a:rPr>
              <a:t> </a:t>
            </a:r>
            <a:endParaRPr lang="tr-TR" sz="1600" smtClean="0">
              <a:effectLst/>
              <a:latin typeface="Times New Roman" panose="02020603050405020304" pitchFamily="18" charset="0"/>
              <a:ea typeface="Times New Roman" panose="02020603050405020304" pitchFamily="18" charset="0"/>
            </a:endParaRPr>
          </a:p>
          <a:p>
            <a:pPr indent="449580" algn="just">
              <a:spcAft>
                <a:spcPts val="0"/>
              </a:spcAft>
            </a:pPr>
            <a:r>
              <a:rPr lang="tr-TR" smtClean="0">
                <a:effectLst/>
                <a:latin typeface="Times New Roman" panose="02020603050405020304" pitchFamily="18" charset="0"/>
                <a:ea typeface="Times New Roman" panose="02020603050405020304" pitchFamily="18" charset="0"/>
              </a:rPr>
              <a:t>İlk operası </a:t>
            </a:r>
            <a:r>
              <a:rPr lang="tr-TR" i="1" smtClean="0">
                <a:effectLst/>
                <a:latin typeface="Times New Roman" panose="02020603050405020304" pitchFamily="18" charset="0"/>
                <a:ea typeface="Times New Roman" panose="02020603050405020304" pitchFamily="18" charset="0"/>
              </a:rPr>
              <a:t>Almira </a:t>
            </a:r>
            <a:r>
              <a:rPr lang="tr-TR" smtClean="0">
                <a:effectLst/>
                <a:latin typeface="Times New Roman" panose="02020603050405020304" pitchFamily="18" charset="0"/>
                <a:ea typeface="Times New Roman" panose="02020603050405020304" pitchFamily="18" charset="0"/>
              </a:rPr>
              <a:t>1705’te sahnelendi. Bu yapıtın başarısı üstüne, yazdığı üç operası ise günümüze ulaşmamıştır. Handel, ardından, o günlerin Avrupa müzik merkezi sayılan İtalya’ya gitti. Orada Corelli ve Scarlattiler gibi değerli bestecilerle tanışma fırsatı buldu. İlk İtalyanca operası </a:t>
            </a:r>
            <a:r>
              <a:rPr lang="tr-TR" i="1" smtClean="0">
                <a:effectLst/>
                <a:latin typeface="Times New Roman" panose="02020603050405020304" pitchFamily="18" charset="0"/>
                <a:ea typeface="Times New Roman" panose="02020603050405020304" pitchFamily="18" charset="0"/>
              </a:rPr>
              <a:t>Rodrigo</a:t>
            </a:r>
            <a:r>
              <a:rPr lang="tr-TR" smtClean="0">
                <a:effectLst/>
                <a:latin typeface="Times New Roman" panose="02020603050405020304" pitchFamily="18" charset="0"/>
                <a:ea typeface="Times New Roman" panose="02020603050405020304" pitchFamily="18" charset="0"/>
              </a:rPr>
              <a:t>, 1707’de Floransa’da sahnelendi ve coşkulu övgüler topladı. Handel’in bunu izleyen eserleri de Roma, Napoli ve Venedik’te büyük ilgi topladı ve Handel, tüm Avrupa’da ünlendi.</a:t>
            </a:r>
            <a:endParaRPr lang="tr-TR" sz="16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57152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166843"/>
            <a:ext cx="6096000" cy="4524315"/>
          </a:xfrm>
          <a:prstGeom prst="rect">
            <a:avLst/>
          </a:prstGeom>
        </p:spPr>
        <p:txBody>
          <a:bodyPr>
            <a:spAutoFit/>
          </a:bodyPr>
          <a:lstStyle/>
          <a:p>
            <a:pPr algn="just">
              <a:spcAft>
                <a:spcPts val="0"/>
              </a:spcAft>
            </a:pPr>
            <a:r>
              <a:rPr lang="tr-TR" i="1" smtClean="0">
                <a:effectLst/>
                <a:latin typeface="Times New Roman" panose="02020603050405020304" pitchFamily="18" charset="0"/>
                <a:ea typeface="Times New Roman" panose="02020603050405020304" pitchFamily="18" charset="0"/>
              </a:rPr>
              <a:t>Rinaldo </a:t>
            </a:r>
            <a:r>
              <a:rPr lang="tr-TR" smtClean="0">
                <a:effectLst/>
                <a:latin typeface="Times New Roman" panose="02020603050405020304" pitchFamily="18" charset="0"/>
                <a:ea typeface="Times New Roman" panose="02020603050405020304" pitchFamily="18" charset="0"/>
              </a:rPr>
              <a:t>operasının 1711’de Londara’da kazandığı başarının ardından, İngiltere’nin sunduğu olanakları değerlendirmeye karar verdi. 1714’ta Hannover elektörü, 1. George adıyla İngiltere tahtına çıkınca, Handel kralın maiyetinde bu ülkeye yerleşti. Önce operalarıyla büyük ilgi gördüyse de, son yıllarında İtalyanca operalar yerine, İngilizce orotoryolar yazmaya yöneldi. Handel’in en önemli orotoryosu </a:t>
            </a:r>
            <a:r>
              <a:rPr lang="tr-TR" i="1" smtClean="0">
                <a:effectLst/>
                <a:latin typeface="Times New Roman" panose="02020603050405020304" pitchFamily="18" charset="0"/>
                <a:ea typeface="Times New Roman" panose="02020603050405020304" pitchFamily="18" charset="0"/>
              </a:rPr>
              <a:t>Messiah </a:t>
            </a:r>
            <a:r>
              <a:rPr lang="tr-TR" smtClean="0">
                <a:effectLst/>
                <a:latin typeface="Times New Roman" panose="02020603050405020304" pitchFamily="18" charset="0"/>
                <a:ea typeface="Times New Roman" panose="02020603050405020304" pitchFamily="18" charset="0"/>
              </a:rPr>
              <a:t>(Mesih) ilk kez 1789’da seslendirildi. Son orotoryosu </a:t>
            </a:r>
            <a:r>
              <a:rPr lang="tr-TR" i="1" smtClean="0">
                <a:effectLst/>
                <a:latin typeface="Times New Roman" panose="02020603050405020304" pitchFamily="18" charset="0"/>
                <a:ea typeface="Times New Roman" panose="02020603050405020304" pitchFamily="18" charset="0"/>
              </a:rPr>
              <a:t>Jeptha</a:t>
            </a:r>
            <a:r>
              <a:rPr lang="tr-TR" smtClean="0">
                <a:effectLst/>
                <a:latin typeface="Times New Roman" panose="02020603050405020304" pitchFamily="18" charset="0"/>
                <a:ea typeface="Times New Roman" panose="02020603050405020304" pitchFamily="18" charset="0"/>
              </a:rPr>
              <a:t> idi. Bu sıralar gözleri iyice bozuldu ve başarısız bir ameliyattan sonra, nerdeyse tümüyle görmez oldu. 1759’da  Londra’da öldü. Cenazesine üç bin kişi katıldı ve Westminester Abbey’de gömüldü.</a:t>
            </a:r>
            <a:endParaRPr lang="tr-TR" sz="1600" smtClean="0">
              <a:effectLst/>
              <a:latin typeface="Times New Roman" panose="02020603050405020304" pitchFamily="18" charset="0"/>
              <a:ea typeface="Times New Roman" panose="02020603050405020304" pitchFamily="18" charset="0"/>
            </a:endParaRPr>
          </a:p>
          <a:p>
            <a:pPr algn="just">
              <a:spcAft>
                <a:spcPts val="0"/>
              </a:spcAft>
            </a:pPr>
            <a:r>
              <a:rPr lang="tr-TR" smtClean="0">
                <a:effectLst/>
                <a:latin typeface="Times New Roman" panose="02020603050405020304" pitchFamily="18" charset="0"/>
                <a:ea typeface="Times New Roman" panose="02020603050405020304" pitchFamily="18" charset="0"/>
              </a:rPr>
              <a:t> </a:t>
            </a:r>
            <a:endParaRPr lang="tr-TR" sz="1600" smtClean="0">
              <a:effectLst/>
              <a:latin typeface="Times New Roman" panose="02020603050405020304" pitchFamily="18" charset="0"/>
              <a:ea typeface="Times New Roman" panose="02020603050405020304" pitchFamily="18" charset="0"/>
            </a:endParaRPr>
          </a:p>
          <a:p>
            <a:pPr indent="449580" algn="just">
              <a:spcAft>
                <a:spcPts val="0"/>
              </a:spcAft>
            </a:pPr>
            <a:r>
              <a:rPr lang="tr-TR" smtClean="0">
                <a:effectLst/>
                <a:latin typeface="Times New Roman" panose="02020603050405020304" pitchFamily="18" charset="0"/>
                <a:ea typeface="Times New Roman" panose="02020603050405020304" pitchFamily="18" charset="0"/>
              </a:rPr>
              <a:t>Handel opera ve orotoryodan başka, çok sayıda çalgısal eser de yazmıştır. En meşhurları arasında </a:t>
            </a:r>
            <a:r>
              <a:rPr lang="tr-TR" i="1" smtClean="0">
                <a:effectLst/>
                <a:latin typeface="Times New Roman" panose="02020603050405020304" pitchFamily="18" charset="0"/>
                <a:ea typeface="Times New Roman" panose="02020603050405020304" pitchFamily="18" charset="0"/>
              </a:rPr>
              <a:t>Su Müziği</a:t>
            </a:r>
            <a:r>
              <a:rPr lang="tr-TR" smtClean="0">
                <a:effectLst/>
                <a:latin typeface="Times New Roman" panose="02020603050405020304" pitchFamily="18" charset="0"/>
                <a:ea typeface="Times New Roman" panose="02020603050405020304" pitchFamily="18" charset="0"/>
              </a:rPr>
              <a:t> ve </a:t>
            </a:r>
            <a:r>
              <a:rPr lang="tr-TR" i="1" smtClean="0">
                <a:effectLst/>
                <a:latin typeface="Times New Roman" panose="02020603050405020304" pitchFamily="18" charset="0"/>
                <a:ea typeface="Times New Roman" panose="02020603050405020304" pitchFamily="18" charset="0"/>
              </a:rPr>
              <a:t>Donanma Müziği</a:t>
            </a:r>
            <a:r>
              <a:rPr lang="tr-TR" smtClean="0">
                <a:effectLst/>
                <a:latin typeface="Times New Roman" panose="02020603050405020304" pitchFamily="18" charset="0"/>
                <a:ea typeface="Times New Roman" panose="02020603050405020304" pitchFamily="18" charset="0"/>
              </a:rPr>
              <a:t> gibi süitleri saylabilir.</a:t>
            </a:r>
            <a:endParaRPr lang="tr-TR" sz="16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79503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055786"/>
            <a:ext cx="6096000" cy="4746428"/>
          </a:xfrm>
          <a:prstGeom prst="rect">
            <a:avLst/>
          </a:prstGeom>
        </p:spPr>
        <p:txBody>
          <a:bodyPr>
            <a:spAutoFit/>
          </a:bodyPr>
          <a:lstStyle/>
          <a:p>
            <a:pPr indent="228600">
              <a:lnSpc>
                <a:spcPct val="115000"/>
              </a:lnSpc>
              <a:spcAft>
                <a:spcPts val="1000"/>
              </a:spcAft>
            </a:pPr>
            <a:r>
              <a:rPr lang="tr-TR" b="1" u="sng" smtClean="0">
                <a:effectLst/>
                <a:latin typeface="Times New Roman" panose="02020603050405020304" pitchFamily="18" charset="0"/>
                <a:ea typeface="Calibri" panose="020F0502020204030204" pitchFamily="34" charset="0"/>
                <a:cs typeface="Times New Roman" panose="02020603050405020304" pitchFamily="18" charset="0"/>
              </a:rPr>
              <a:t>Ivor Gurney (1890-1937)</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İngiliz besteci ve şair.</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Daha çok şarkıları ile tanınır.</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Royal College of Music’te okudu.</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1. Dünya Savaşı’na katıldı.</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Gittikçe ruh sağlığını kaybederek, Londra’da bir akıl hastanesinde öldü.</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Geç-romantizmden ve İngiliz rönesans ve halk müziklerinden etkilendi.</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-“A Gloucestershire Rhapsody”</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-“Snow”, “Desire in Spring”, “In Flanders”</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8081000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548</Words>
  <Application>Microsoft Office PowerPoint</Application>
  <PresentationFormat>Geniş ekran</PresentationFormat>
  <Paragraphs>69</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Calibri Light</vt:lpstr>
      <vt:lpstr>Symbol</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Mert</dc:creator>
  <cp:lastModifiedBy>Mert</cp:lastModifiedBy>
  <cp:revision>1</cp:revision>
  <dcterms:created xsi:type="dcterms:W3CDTF">2020-06-06T15:04:57Z</dcterms:created>
  <dcterms:modified xsi:type="dcterms:W3CDTF">2020-06-06T15:08:31Z</dcterms:modified>
</cp:coreProperties>
</file>