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6" r:id="rId3"/>
    <p:sldId id="263" r:id="rId4"/>
    <p:sldId id="265" r:id="rId5"/>
    <p:sldId id="323" r:id="rId6"/>
    <p:sldId id="324" r:id="rId7"/>
    <p:sldId id="326" r:id="rId8"/>
    <p:sldId id="32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4C0E-343E-F545-8CFD-1335CDB6D22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28DD-B164-5449-851E-53D96870B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5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4C0E-343E-F545-8CFD-1335CDB6D22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28DD-B164-5449-851E-53D96870B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78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4C0E-343E-F545-8CFD-1335CDB6D22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28DD-B164-5449-851E-53D96870B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4C0E-343E-F545-8CFD-1335CDB6D22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28DD-B164-5449-851E-53D96870B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6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4C0E-343E-F545-8CFD-1335CDB6D22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28DD-B164-5449-851E-53D96870B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9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4C0E-343E-F545-8CFD-1335CDB6D22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28DD-B164-5449-851E-53D96870B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4C0E-343E-F545-8CFD-1335CDB6D22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28DD-B164-5449-851E-53D96870B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9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4C0E-343E-F545-8CFD-1335CDB6D22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28DD-B164-5449-851E-53D96870B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4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4C0E-343E-F545-8CFD-1335CDB6D22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28DD-B164-5449-851E-53D96870B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7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4C0E-343E-F545-8CFD-1335CDB6D22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28DD-B164-5449-851E-53D96870B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3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4C0E-343E-F545-8CFD-1335CDB6D22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A28DD-B164-5449-851E-53D96870B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9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44C0E-343E-F545-8CFD-1335CDB6D22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A28DD-B164-5449-851E-53D96870B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9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tr.wikipedia.org/wiki/Aral_G%C3%B6l%C3%BC" TargetMode="External"/><Relationship Id="rId3" Type="http://schemas.openxmlformats.org/officeDocument/2006/relationships/hyperlink" Target="http://tr.wikipedia.org/wiki/T%C3%BCrkmenistan" TargetMode="External"/><Relationship Id="rId7" Type="http://schemas.openxmlformats.org/officeDocument/2006/relationships/hyperlink" Target="http://tr.wikipedia.org/wiki/Hazar_Denizi" TargetMode="External"/><Relationship Id="rId2" Type="http://schemas.openxmlformats.org/officeDocument/2006/relationships/hyperlink" Target="http://tr.wikipedia.org/wiki/Rusy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.wikipedia.org/wiki/%C3%87in_Halk_Cumhuriyeti" TargetMode="External"/><Relationship Id="rId5" Type="http://schemas.openxmlformats.org/officeDocument/2006/relationships/hyperlink" Target="http://tr.wikipedia.org/wiki/K%C4%B1rg%C4%B1zistan" TargetMode="External"/><Relationship Id="rId4" Type="http://schemas.openxmlformats.org/officeDocument/2006/relationships/hyperlink" Target="http://tr.wikipedia.org/wiki/%C3%96zbekista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tr.wikipedia.org/wiki/%C3%96zbekler" TargetMode="External"/><Relationship Id="rId3" Type="http://schemas.openxmlformats.org/officeDocument/2006/relationships/hyperlink" Target="http://tr.wikipedia.org/wiki/1999" TargetMode="External"/><Relationship Id="rId7" Type="http://schemas.openxmlformats.org/officeDocument/2006/relationships/hyperlink" Target="http://tr.wikipedia.org/wiki/Almanlar" TargetMode="External"/><Relationship Id="rId2" Type="http://schemas.openxmlformats.org/officeDocument/2006/relationships/hyperlink" Target="http://tr.wikipedia.org/wiki/198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.wikipedia.org/wiki/Ukraynal%C4%B1lar" TargetMode="External"/><Relationship Id="rId5" Type="http://schemas.openxmlformats.org/officeDocument/2006/relationships/hyperlink" Target="http://tr.wikipedia.org/wiki/Ruslar" TargetMode="External"/><Relationship Id="rId10" Type="http://schemas.openxmlformats.org/officeDocument/2006/relationships/hyperlink" Target="http://tr.wikipedia.org/wiki/Uygurlar" TargetMode="External"/><Relationship Id="rId4" Type="http://schemas.openxmlformats.org/officeDocument/2006/relationships/hyperlink" Target="http://tr.wikipedia.org/wiki/Kazaklar" TargetMode="External"/><Relationship Id="rId9" Type="http://schemas.openxmlformats.org/officeDocument/2006/relationships/hyperlink" Target="http://tr.wikipedia.org/wiki/Tatarlar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tr.wikipedia.org/wiki/Demir" TargetMode="External"/><Relationship Id="rId13" Type="http://schemas.openxmlformats.org/officeDocument/2006/relationships/hyperlink" Target="http://tr.wikipedia.org/wiki/Al%C3%BCminyum" TargetMode="External"/><Relationship Id="rId3" Type="http://schemas.openxmlformats.org/officeDocument/2006/relationships/hyperlink" Target="http://tr.wikipedia.org/wiki/Krom" TargetMode="External"/><Relationship Id="rId7" Type="http://schemas.openxmlformats.org/officeDocument/2006/relationships/hyperlink" Target="http://tr.wikipedia.org/wiki/K%C3%B6m%C3%BCr" TargetMode="External"/><Relationship Id="rId12" Type="http://schemas.openxmlformats.org/officeDocument/2006/relationships/hyperlink" Target="http://tr.wikipedia.org/wiki/Petrol" TargetMode="External"/><Relationship Id="rId17" Type="http://schemas.openxmlformats.org/officeDocument/2006/relationships/hyperlink" Target="http://tr.wikipedia.org/wiki/Per_capita" TargetMode="External"/><Relationship Id="rId2" Type="http://schemas.openxmlformats.org/officeDocument/2006/relationships/hyperlink" Target="http://tr.wikipedia.org/wiki/Uranyum" TargetMode="External"/><Relationship Id="rId16" Type="http://schemas.openxmlformats.org/officeDocument/2006/relationships/hyperlink" Target="http://tr.wikipedia.org/wiki/Sat%C4%B1n_alma_g%C3%BCc%C3%BC_parites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.wikipedia.org/wiki/Mangan" TargetMode="External"/><Relationship Id="rId11" Type="http://schemas.openxmlformats.org/officeDocument/2006/relationships/hyperlink" Target="http://tr.wikipedia.org/wiki/Do%C4%9Falgaz" TargetMode="External"/><Relationship Id="rId5" Type="http://schemas.openxmlformats.org/officeDocument/2006/relationships/hyperlink" Target="http://tr.wikipedia.org/wiki/%C3%87inko" TargetMode="External"/><Relationship Id="rId15" Type="http://schemas.openxmlformats.org/officeDocument/2006/relationships/hyperlink" Target="http://tr.wikipedia.org/wiki/Gayri_safi_yurti%C3%A7i_has%C4%B1la" TargetMode="External"/><Relationship Id="rId10" Type="http://schemas.openxmlformats.org/officeDocument/2006/relationships/hyperlink" Target="http://tr.wikipedia.org/wiki/1996" TargetMode="External"/><Relationship Id="rId4" Type="http://schemas.openxmlformats.org/officeDocument/2006/relationships/hyperlink" Target="http://tr.wikipedia.org/wiki/Kur%C5%9Fun" TargetMode="External"/><Relationship Id="rId9" Type="http://schemas.openxmlformats.org/officeDocument/2006/relationships/hyperlink" Target="http://tr.wikipedia.org/wiki/Alt%C4%B1n" TargetMode="External"/><Relationship Id="rId14" Type="http://schemas.openxmlformats.org/officeDocument/2006/relationships/hyperlink" Target="http://tr.wikipedia.org/wiki/ABD_Dolar%C4%B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Konumu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Komşuları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8133"/>
            <a:ext cx="8229600" cy="5397037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Türkistan’da</a:t>
            </a:r>
            <a:endParaRPr lang="en-US" dirty="0" smtClean="0"/>
          </a:p>
          <a:p>
            <a:r>
              <a:rPr lang="en-US" dirty="0" err="1" smtClean="0"/>
              <a:t>Komşuları</a:t>
            </a:r>
            <a:r>
              <a:rPr lang="en-US" dirty="0" smtClean="0"/>
              <a:t> </a:t>
            </a:r>
            <a:r>
              <a:rPr lang="en-US" dirty="0" err="1"/>
              <a:t>kuzeyde</a:t>
            </a:r>
            <a:r>
              <a:rPr lang="en-US" dirty="0"/>
              <a:t> </a:t>
            </a:r>
            <a:r>
              <a:rPr lang="en-US" dirty="0">
                <a:hlinkClick r:id="rId2" tooltip="Rusya"/>
              </a:rPr>
              <a:t>Rusya</a:t>
            </a:r>
            <a:r>
              <a:rPr lang="en-US" dirty="0"/>
              <a:t>, </a:t>
            </a:r>
            <a:r>
              <a:rPr lang="en-US" dirty="0" err="1"/>
              <a:t>güneyde</a:t>
            </a:r>
            <a:r>
              <a:rPr lang="en-US" dirty="0"/>
              <a:t> </a:t>
            </a:r>
            <a:r>
              <a:rPr lang="en-US" dirty="0">
                <a:hlinkClick r:id="rId3" tooltip="Türkmenistan"/>
              </a:rPr>
              <a:t>Türkmenistan</a:t>
            </a:r>
            <a:r>
              <a:rPr lang="en-US" dirty="0"/>
              <a:t>, </a:t>
            </a:r>
            <a:r>
              <a:rPr lang="en-US" dirty="0">
                <a:hlinkClick r:id="rId4" tooltip="Özbekistan"/>
              </a:rPr>
              <a:t>Özbekistan</a:t>
            </a:r>
            <a:r>
              <a:rPr lang="en-US" dirty="0"/>
              <a:t> </a:t>
            </a:r>
            <a:r>
              <a:rPr lang="en-US" dirty="0" err="1"/>
              <a:t>ve</a:t>
            </a:r>
            <a:r>
              <a:rPr lang="en-US" dirty="0" err="1">
                <a:hlinkClick r:id="rId5" tooltip="Kırgızistan"/>
              </a:rPr>
              <a:t>Kırgızistan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doğuda</a:t>
            </a:r>
            <a:r>
              <a:rPr lang="en-US" dirty="0"/>
              <a:t> </a:t>
            </a:r>
            <a:r>
              <a:rPr lang="en-US" dirty="0">
                <a:hlinkClick r:id="rId6" tooltip="Çin Halk Cumhuriyeti"/>
              </a:rPr>
              <a:t>Çin Halk Cumhuriyeti</a:t>
            </a:r>
            <a:r>
              <a:rPr lang="en-US" dirty="0"/>
              <a:t> </a:t>
            </a:r>
            <a:r>
              <a:rPr lang="en-US" dirty="0" err="1"/>
              <a:t>bulunur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Ülkenin</a:t>
            </a:r>
            <a:r>
              <a:rPr lang="en-US" dirty="0" smtClean="0"/>
              <a:t> </a:t>
            </a:r>
            <a:r>
              <a:rPr lang="en-US" dirty="0" err="1"/>
              <a:t>ayrıca</a:t>
            </a:r>
            <a:r>
              <a:rPr lang="en-US" dirty="0"/>
              <a:t> </a:t>
            </a:r>
            <a:r>
              <a:rPr lang="en-US" dirty="0">
                <a:hlinkClick r:id="rId7" tooltip="Hazar Denizi"/>
              </a:rPr>
              <a:t>Hazar </a:t>
            </a:r>
            <a:r>
              <a:rPr lang="en-US" dirty="0" err="1">
                <a:hlinkClick r:id="rId7" tooltip="Hazar Denizi"/>
              </a:rPr>
              <a:t>Denizi</a:t>
            </a:r>
            <a:r>
              <a:rPr lang="en-US" dirty="0" err="1"/>
              <a:t>ve</a:t>
            </a:r>
            <a:r>
              <a:rPr lang="en-US" dirty="0"/>
              <a:t> </a:t>
            </a:r>
            <a:r>
              <a:rPr lang="en-US" dirty="0">
                <a:hlinkClick r:id="rId8" tooltip="Aral Gölü"/>
              </a:rPr>
              <a:t>Aral </a:t>
            </a:r>
            <a:r>
              <a:rPr lang="en-US" dirty="0" err="1">
                <a:hlinkClick r:id="rId8" tooltip="Aral Gölü"/>
              </a:rPr>
              <a:t>Gölü</a:t>
            </a:r>
            <a:r>
              <a:rPr lang="en-US" dirty="0" err="1"/>
              <a:t>'ne</a:t>
            </a:r>
            <a:r>
              <a:rPr lang="en-US" dirty="0"/>
              <a:t> </a:t>
            </a:r>
            <a:r>
              <a:rPr lang="en-US" dirty="0" err="1"/>
              <a:t>kıyısı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Yüzölçümü</a:t>
            </a:r>
            <a:r>
              <a:rPr lang="en-US" dirty="0" smtClean="0"/>
              <a:t>: 2.727.300 km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Batı</a:t>
            </a:r>
            <a:r>
              <a:rPr lang="en-US" dirty="0"/>
              <a:t> </a:t>
            </a:r>
            <a:r>
              <a:rPr lang="en-US" dirty="0" err="1"/>
              <a:t>Avrupa'nın</a:t>
            </a:r>
            <a:r>
              <a:rPr lang="en-US" dirty="0"/>
              <a:t> </a:t>
            </a:r>
            <a:r>
              <a:rPr lang="en-US" dirty="0" err="1"/>
              <a:t>yüzölçümü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) </a:t>
            </a:r>
            <a:r>
              <a:rPr lang="en-US" dirty="0" err="1"/>
              <a:t>dünyanın</a:t>
            </a:r>
            <a:r>
              <a:rPr lang="en-US" dirty="0"/>
              <a:t> </a:t>
            </a:r>
            <a:r>
              <a:rPr lang="en-US" dirty="0" smtClean="0"/>
              <a:t>9.ülkesi. </a:t>
            </a:r>
            <a:r>
              <a:rPr lang="en-US" dirty="0" err="1" smtClean="0"/>
              <a:t>Türk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Müslüman</a:t>
            </a:r>
            <a:r>
              <a:rPr lang="en-US" dirty="0" smtClean="0"/>
              <a:t> </a:t>
            </a:r>
            <a:r>
              <a:rPr lang="en-US" dirty="0" err="1"/>
              <a:t>ülkelerin</a:t>
            </a:r>
            <a:r>
              <a:rPr lang="en-US" dirty="0"/>
              <a:t> </a:t>
            </a:r>
            <a:r>
              <a:rPr lang="en-US" dirty="0" err="1" smtClean="0"/>
              <a:t>yüzölçümü</a:t>
            </a:r>
            <a:r>
              <a:rPr lang="en-US" dirty="0" smtClean="0"/>
              <a:t> </a:t>
            </a:r>
            <a:r>
              <a:rPr lang="en-US" dirty="0" err="1"/>
              <a:t>bakımından</a:t>
            </a:r>
            <a:r>
              <a:rPr lang="en-US" dirty="0"/>
              <a:t> en </a:t>
            </a:r>
            <a:r>
              <a:rPr lang="en-US" dirty="0" err="1" smtClean="0"/>
              <a:t>büyüğü</a:t>
            </a:r>
            <a:r>
              <a:rPr lang="en-US" dirty="0" smtClean="0"/>
              <a:t>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3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Kazakistan</a:t>
            </a:r>
            <a:r>
              <a:rPr lang="en-US" dirty="0" smtClean="0"/>
              <a:t> </a:t>
            </a:r>
            <a:r>
              <a:rPr lang="en-US" dirty="0" err="1" smtClean="0"/>
              <a:t>İklim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</a:t>
            </a:r>
            <a:r>
              <a:rPr lang="en-US" dirty="0" err="1" smtClean="0"/>
              <a:t>kyanuslardan</a:t>
            </a:r>
            <a:r>
              <a:rPr lang="en-US" dirty="0" smtClean="0"/>
              <a:t> </a:t>
            </a:r>
            <a:r>
              <a:rPr lang="en-US" dirty="0" err="1"/>
              <a:t>uzak</a:t>
            </a:r>
            <a:r>
              <a:rPr lang="en-US" dirty="0"/>
              <a:t> </a:t>
            </a:r>
            <a:r>
              <a:rPr lang="en-US" dirty="0" err="1"/>
              <a:t>kalması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 smtClean="0"/>
              <a:t>büyük</a:t>
            </a:r>
            <a:r>
              <a:rPr lang="en-US" dirty="0" smtClean="0"/>
              <a:t> </a:t>
            </a:r>
            <a:r>
              <a:rPr lang="en-US" dirty="0" err="1"/>
              <a:t>dağların</a:t>
            </a:r>
            <a:r>
              <a:rPr lang="en-US" dirty="0"/>
              <a:t> </a:t>
            </a:r>
            <a:r>
              <a:rPr lang="en-US" dirty="0" err="1" smtClean="0"/>
              <a:t>olmasından</a:t>
            </a:r>
            <a:r>
              <a:rPr lang="en-US" dirty="0" smtClean="0"/>
              <a:t> </a:t>
            </a:r>
            <a:r>
              <a:rPr lang="en-US" dirty="0" err="1" smtClean="0"/>
              <a:t>dolayı</a:t>
            </a:r>
            <a:r>
              <a:rPr lang="en-US" dirty="0"/>
              <a:t> </a:t>
            </a:r>
            <a:r>
              <a:rPr lang="en-US" dirty="0" err="1" smtClean="0"/>
              <a:t>kıtasal</a:t>
            </a:r>
            <a:r>
              <a:rPr lang="en-US" dirty="0" smtClean="0"/>
              <a:t> </a:t>
            </a:r>
            <a:r>
              <a:rPr lang="en-US" dirty="0" err="1"/>
              <a:t>kara</a:t>
            </a:r>
            <a:r>
              <a:rPr lang="en-US" dirty="0"/>
              <a:t> </a:t>
            </a:r>
            <a:r>
              <a:rPr lang="en-US" dirty="0" err="1" smtClean="0"/>
              <a:t>iklimi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Ülke</a:t>
            </a:r>
            <a:r>
              <a:rPr lang="en-US" dirty="0" smtClean="0"/>
              <a:t> </a:t>
            </a:r>
            <a:r>
              <a:rPr lang="en-US" dirty="0" err="1"/>
              <a:t>genelinde</a:t>
            </a:r>
            <a:r>
              <a:rPr lang="en-US" dirty="0"/>
              <a:t> </a:t>
            </a:r>
            <a:r>
              <a:rPr lang="en-US" dirty="0" err="1"/>
              <a:t>yaz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kış</a:t>
            </a:r>
            <a:r>
              <a:rPr lang="en-US" dirty="0"/>
              <a:t> </a:t>
            </a:r>
            <a:r>
              <a:rPr lang="en-US" dirty="0" err="1"/>
              <a:t>ayları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sıcaklık</a:t>
            </a:r>
            <a:r>
              <a:rPr lang="en-US" dirty="0"/>
              <a:t> </a:t>
            </a:r>
            <a:r>
              <a:rPr lang="en-US" dirty="0" err="1"/>
              <a:t>farkı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büyüktür</a:t>
            </a:r>
            <a:r>
              <a:rPr lang="en-US" dirty="0"/>
              <a:t>. </a:t>
            </a:r>
            <a:r>
              <a:rPr lang="en-US" dirty="0" err="1"/>
              <a:t>Ocak</a:t>
            </a:r>
            <a:r>
              <a:rPr lang="en-US" dirty="0"/>
              <a:t> </a:t>
            </a:r>
            <a:r>
              <a:rPr lang="en-US" dirty="0" err="1"/>
              <a:t>ayında</a:t>
            </a:r>
            <a:r>
              <a:rPr lang="en-US" dirty="0"/>
              <a:t> </a:t>
            </a:r>
            <a:r>
              <a:rPr lang="en-US" dirty="0" err="1"/>
              <a:t>ortalama</a:t>
            </a:r>
            <a:r>
              <a:rPr lang="en-US" dirty="0"/>
              <a:t> -19 </a:t>
            </a:r>
            <a:r>
              <a:rPr lang="en-US" dirty="0" err="1"/>
              <a:t>dereceden</a:t>
            </a:r>
            <a:r>
              <a:rPr lang="en-US" dirty="0"/>
              <a:t> -4 </a:t>
            </a:r>
            <a:r>
              <a:rPr lang="en-US" dirty="0" err="1"/>
              <a:t>dereceye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; </a:t>
            </a:r>
            <a:r>
              <a:rPr lang="en-US" dirty="0" err="1"/>
              <a:t>Temmuz</a:t>
            </a:r>
            <a:r>
              <a:rPr lang="en-US" dirty="0"/>
              <a:t> </a:t>
            </a:r>
            <a:r>
              <a:rPr lang="en-US" dirty="0" err="1"/>
              <a:t>ayında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+19 </a:t>
            </a:r>
            <a:r>
              <a:rPr lang="en-US" dirty="0" err="1"/>
              <a:t>dereceden</a:t>
            </a:r>
            <a:r>
              <a:rPr lang="en-US" dirty="0"/>
              <a:t> +26 </a:t>
            </a:r>
            <a:r>
              <a:rPr lang="en-US" dirty="0" err="1"/>
              <a:t>dereceye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farklılık</a:t>
            </a:r>
            <a:r>
              <a:rPr lang="en-US" dirty="0"/>
              <a:t> </a:t>
            </a:r>
            <a:r>
              <a:rPr lang="en-US" dirty="0" err="1"/>
              <a:t>göstermektedir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72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602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Nüfus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Demografi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73" y="940660"/>
            <a:ext cx="8713330" cy="5785060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hlinkClick r:id="rId2" tooltip="1989"/>
            </a:endParaRPr>
          </a:p>
          <a:p>
            <a:r>
              <a:rPr lang="en-US" dirty="0" smtClean="0">
                <a:hlinkClick r:id="rId2" tooltip="1989"/>
              </a:rPr>
              <a:t>1989</a:t>
            </a:r>
            <a:r>
              <a:rPr lang="en-US" dirty="0" smtClean="0"/>
              <a:t>, 16.464.464,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>
                <a:hlinkClick r:id="rId3" tooltip="1999"/>
              </a:rPr>
              <a:t>1999</a:t>
            </a:r>
            <a:r>
              <a:rPr lang="en-US" dirty="0"/>
              <a:t>,</a:t>
            </a:r>
            <a:r>
              <a:rPr lang="en-US" dirty="0" smtClean="0"/>
              <a:t> Slav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Almanların</a:t>
            </a:r>
            <a:r>
              <a:rPr lang="en-US" dirty="0"/>
              <a:t> </a:t>
            </a:r>
            <a:r>
              <a:rPr lang="en-US" dirty="0" err="1" smtClean="0"/>
              <a:t>göç</a:t>
            </a:r>
            <a:r>
              <a:rPr lang="en-US" dirty="0" smtClean="0"/>
              <a:t> </a:t>
            </a:r>
            <a:r>
              <a:rPr lang="en-US" dirty="0" err="1"/>
              <a:t>etmeleriyle</a:t>
            </a:r>
            <a:r>
              <a:rPr lang="en-US" dirty="0"/>
              <a:t> </a:t>
            </a:r>
            <a:r>
              <a:rPr lang="en-US" dirty="0" smtClean="0"/>
              <a:t>14.900.000. </a:t>
            </a:r>
          </a:p>
          <a:p>
            <a:r>
              <a:rPr lang="en-US" dirty="0" smtClean="0">
                <a:hlinkClick r:id="rId3" tooltip="1999"/>
              </a:rPr>
              <a:t>2010</a:t>
            </a:r>
            <a:r>
              <a:rPr lang="en-US" dirty="0" smtClean="0"/>
              <a:t>, 16.500.000. </a:t>
            </a:r>
          </a:p>
          <a:p>
            <a:r>
              <a:rPr lang="en-US" dirty="0" err="1"/>
              <a:t>K</a:t>
            </a:r>
            <a:r>
              <a:rPr lang="en-US" dirty="0" err="1" smtClean="0"/>
              <a:t>ilometrekare</a:t>
            </a:r>
            <a:r>
              <a:rPr lang="en-US" dirty="0" smtClean="0"/>
              <a:t> </a:t>
            </a:r>
            <a:r>
              <a:rPr lang="en-US" dirty="0" err="1"/>
              <a:t>başına</a:t>
            </a:r>
            <a:r>
              <a:rPr lang="en-US" dirty="0"/>
              <a:t> 5,5 </a:t>
            </a:r>
            <a:r>
              <a:rPr lang="en-US" dirty="0" err="1"/>
              <a:t>insan</a:t>
            </a:r>
            <a:r>
              <a:rPr lang="en-US" dirty="0"/>
              <a:t> </a:t>
            </a:r>
            <a:r>
              <a:rPr lang="en-US" dirty="0" err="1" smtClean="0"/>
              <a:t>iledünyada</a:t>
            </a:r>
            <a:r>
              <a:rPr lang="en-US" dirty="0" smtClean="0"/>
              <a:t> 210</a:t>
            </a:r>
            <a:r>
              <a:rPr lang="en-US" dirty="0"/>
              <a:t>.'dur.</a:t>
            </a:r>
          </a:p>
          <a:p>
            <a:r>
              <a:rPr lang="en-US" b="1" dirty="0" err="1"/>
              <a:t>Etnik</a:t>
            </a:r>
            <a:r>
              <a:rPr lang="en-US" b="1" dirty="0"/>
              <a:t> </a:t>
            </a:r>
            <a:r>
              <a:rPr lang="en-US" b="1" dirty="0" err="1"/>
              <a:t>grupların</a:t>
            </a:r>
            <a:r>
              <a:rPr lang="en-US" b="1" dirty="0"/>
              <a:t> </a:t>
            </a:r>
            <a:r>
              <a:rPr lang="en-US" b="1" dirty="0" err="1" smtClean="0"/>
              <a:t>dağılımı</a:t>
            </a:r>
            <a:endParaRPr lang="en-US" dirty="0"/>
          </a:p>
          <a:p>
            <a:pPr lvl="0"/>
            <a:r>
              <a:rPr lang="en-US" dirty="0">
                <a:hlinkClick r:id="rId4" tooltip="Kazaklar"/>
              </a:rPr>
              <a:t>Kazaklar</a:t>
            </a:r>
            <a:r>
              <a:rPr lang="en-US" dirty="0"/>
              <a:t>: %62,2</a:t>
            </a:r>
          </a:p>
          <a:p>
            <a:pPr lvl="0"/>
            <a:r>
              <a:rPr lang="en-US" dirty="0">
                <a:hlinkClick r:id="rId5" tooltip="Ruslar"/>
              </a:rPr>
              <a:t>Ruslar</a:t>
            </a:r>
            <a:r>
              <a:rPr lang="en-US" dirty="0"/>
              <a:t> %25,6</a:t>
            </a:r>
          </a:p>
          <a:p>
            <a:pPr lvl="0"/>
            <a:r>
              <a:rPr lang="en-US" dirty="0">
                <a:hlinkClick r:id="rId6" tooltip="Ukraynalılar"/>
              </a:rPr>
              <a:t>Ukraynalılar</a:t>
            </a:r>
            <a:r>
              <a:rPr lang="en-US" dirty="0"/>
              <a:t>: %2,9</a:t>
            </a:r>
          </a:p>
          <a:p>
            <a:pPr lvl="0"/>
            <a:r>
              <a:rPr lang="en-US" dirty="0">
                <a:hlinkClick r:id="rId7" tooltip="Almanlar"/>
              </a:rPr>
              <a:t>Almanlar</a:t>
            </a:r>
            <a:r>
              <a:rPr lang="en-US" dirty="0"/>
              <a:t>: %1,4</a:t>
            </a:r>
          </a:p>
          <a:p>
            <a:pPr lvl="0"/>
            <a:r>
              <a:rPr lang="en-US" dirty="0">
                <a:hlinkClick r:id="rId8" tooltip="Özbekler"/>
              </a:rPr>
              <a:t>Özbekler</a:t>
            </a:r>
            <a:r>
              <a:rPr lang="en-US" dirty="0"/>
              <a:t>: %2,9</a:t>
            </a:r>
          </a:p>
          <a:p>
            <a:pPr lvl="0"/>
            <a:r>
              <a:rPr lang="en-US" dirty="0">
                <a:hlinkClick r:id="rId9" tooltip="Tatarlar"/>
              </a:rPr>
              <a:t>Tatarlar</a:t>
            </a:r>
            <a:r>
              <a:rPr lang="en-US" dirty="0"/>
              <a:t>: %1,9</a:t>
            </a:r>
          </a:p>
          <a:p>
            <a:r>
              <a:rPr lang="en-US" dirty="0">
                <a:hlinkClick r:id="rId10" tooltip="Uygurlar"/>
              </a:rPr>
              <a:t>Uygurlar</a:t>
            </a:r>
            <a:r>
              <a:rPr lang="en-US" dirty="0"/>
              <a:t>: %1,8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61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825"/>
            <a:ext cx="8229600" cy="4468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Ekonomi</a:t>
            </a:r>
            <a:r>
              <a:rPr lang="en-US" dirty="0" smtClean="0"/>
              <a:t> / </a:t>
            </a:r>
            <a:r>
              <a:rPr lang="en-US" dirty="0" err="1" smtClean="0"/>
              <a:t>Yeraltı</a:t>
            </a:r>
            <a:r>
              <a:rPr lang="en-US" dirty="0" smtClean="0"/>
              <a:t> </a:t>
            </a:r>
            <a:r>
              <a:rPr lang="en-US" dirty="0" err="1" smtClean="0"/>
              <a:t>Zenginlikleri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13" y="823078"/>
            <a:ext cx="8701571" cy="6034922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Kazakistan'da</a:t>
            </a:r>
            <a:r>
              <a:rPr lang="en-US" dirty="0" smtClean="0"/>
              <a:t> </a:t>
            </a:r>
            <a:r>
              <a:rPr lang="en-US" dirty="0"/>
              <a:t>1225 </a:t>
            </a:r>
            <a:r>
              <a:rPr lang="en-US" dirty="0" err="1"/>
              <a:t>çeşit</a:t>
            </a:r>
            <a:r>
              <a:rPr lang="en-US" dirty="0"/>
              <a:t> mineral </a:t>
            </a:r>
            <a:r>
              <a:rPr lang="en-US" dirty="0" err="1"/>
              <a:t>ihtiva</a:t>
            </a:r>
            <a:r>
              <a:rPr lang="en-US" dirty="0"/>
              <a:t> </a:t>
            </a:r>
            <a:r>
              <a:rPr lang="en-US" dirty="0" err="1"/>
              <a:t>eden</a:t>
            </a:r>
            <a:r>
              <a:rPr lang="en-US" dirty="0"/>
              <a:t> 493 </a:t>
            </a:r>
            <a:r>
              <a:rPr lang="en-US" dirty="0" err="1"/>
              <a:t>yatak</a:t>
            </a:r>
            <a:r>
              <a:rPr lang="en-US" dirty="0"/>
              <a:t> </a:t>
            </a:r>
            <a:r>
              <a:rPr lang="en-US" dirty="0" err="1"/>
              <a:t>bulunmaktadır</a:t>
            </a:r>
            <a:r>
              <a:rPr lang="en-US" dirty="0"/>
              <a:t>. </a:t>
            </a:r>
            <a:r>
              <a:rPr lang="en-US" dirty="0" err="1" smtClean="0"/>
              <a:t>Dünyada</a:t>
            </a:r>
            <a:endParaRPr lang="en-US" dirty="0" smtClean="0"/>
          </a:p>
          <a:p>
            <a:pPr lvl="1"/>
            <a:r>
              <a:rPr lang="en-US" dirty="0" smtClean="0">
                <a:hlinkClick r:id="rId2" tooltip="Uranyum"/>
              </a:rPr>
              <a:t>Uranyum</a:t>
            </a:r>
            <a:r>
              <a:rPr lang="en-US" dirty="0" smtClean="0"/>
              <a:t>, </a:t>
            </a:r>
            <a:r>
              <a:rPr lang="en-US" dirty="0" smtClean="0">
                <a:hlinkClick r:id="rId3" tooltip="Krom"/>
              </a:rPr>
              <a:t>krom</a:t>
            </a:r>
            <a:r>
              <a:rPr lang="en-US" dirty="0"/>
              <a:t>, </a:t>
            </a:r>
            <a:r>
              <a:rPr lang="en-US" dirty="0">
                <a:hlinkClick r:id="rId4" tooltip="Kurşun"/>
              </a:rPr>
              <a:t>kurşun</a:t>
            </a:r>
            <a:r>
              <a:rPr lang="en-US" dirty="0"/>
              <a:t> </a:t>
            </a:r>
            <a:r>
              <a:rPr lang="en-US" dirty="0" err="1"/>
              <a:t>ve</a:t>
            </a:r>
            <a:r>
              <a:rPr lang="en-US" dirty="0"/>
              <a:t> </a:t>
            </a:r>
            <a:r>
              <a:rPr lang="en-US" dirty="0" err="1" smtClean="0">
                <a:hlinkClick r:id="rId5" tooltip="Çinko"/>
              </a:rPr>
              <a:t>çinko</a:t>
            </a:r>
            <a:r>
              <a:rPr lang="en-US" dirty="0" err="1" smtClean="0"/>
              <a:t>da</a:t>
            </a:r>
            <a:r>
              <a:rPr lang="en-US" dirty="0"/>
              <a:t> </a:t>
            </a:r>
            <a:r>
              <a:rPr lang="en-US" dirty="0" smtClean="0"/>
              <a:t>2.,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err="1" smtClean="0">
                <a:hlinkClick r:id="rId6" tooltip="Mangan"/>
              </a:rPr>
              <a:t>Mangan</a:t>
            </a:r>
            <a:r>
              <a:rPr lang="en-US" dirty="0" err="1" smtClean="0"/>
              <a:t>da</a:t>
            </a:r>
            <a:r>
              <a:rPr lang="en-US" dirty="0" smtClean="0"/>
              <a:t> 3.,</a:t>
            </a:r>
            <a:r>
              <a:rPr lang="en-US" dirty="0"/>
              <a:t> </a:t>
            </a:r>
            <a:r>
              <a:rPr lang="en-US" dirty="0" smtClean="0"/>
              <a:t>bakır’da5.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>
                <a:hlinkClick r:id="rId7" tooltip="Kömür"/>
              </a:rPr>
              <a:t>Kömür</a:t>
            </a:r>
            <a:r>
              <a:rPr lang="en-US" dirty="0"/>
              <a:t>, </a:t>
            </a:r>
            <a:r>
              <a:rPr lang="en-US" dirty="0">
                <a:hlinkClick r:id="rId8" tooltip="Demir"/>
              </a:rPr>
              <a:t>demir</a:t>
            </a:r>
            <a:r>
              <a:rPr lang="en-US" dirty="0"/>
              <a:t> </a:t>
            </a:r>
            <a:r>
              <a:rPr lang="en-US" dirty="0" err="1"/>
              <a:t>ve</a:t>
            </a:r>
            <a:r>
              <a:rPr lang="en-US" dirty="0"/>
              <a:t> </a:t>
            </a:r>
            <a:r>
              <a:rPr lang="en-US" dirty="0" err="1" smtClean="0">
                <a:hlinkClick r:id="rId9" tooltip="Altın"/>
              </a:rPr>
              <a:t>altın</a:t>
            </a:r>
            <a:r>
              <a:rPr lang="en-US" dirty="0" err="1" smtClean="0"/>
              <a:t>da</a:t>
            </a:r>
            <a:r>
              <a:rPr lang="en-US" dirty="0" smtClean="0"/>
              <a:t> ilk </a:t>
            </a:r>
            <a:r>
              <a:rPr lang="en-US" dirty="0"/>
              <a:t>on </a:t>
            </a:r>
            <a:r>
              <a:rPr lang="en-US" dirty="0" err="1"/>
              <a:t>ülke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 smtClean="0"/>
              <a:t>, </a:t>
            </a:r>
            <a:r>
              <a:rPr lang="en-US" dirty="0" err="1" smtClean="0"/>
              <a:t>Kazakistan'da</a:t>
            </a:r>
            <a:r>
              <a:rPr lang="en-US" dirty="0"/>
              <a:t> </a:t>
            </a:r>
            <a:r>
              <a:rPr lang="en-US" dirty="0">
                <a:hlinkClick r:id="rId10" tooltip="1996"/>
              </a:rPr>
              <a:t>1996</a:t>
            </a:r>
            <a:r>
              <a:rPr lang="en-US" dirty="0"/>
              <a:t>da </a:t>
            </a:r>
            <a:r>
              <a:rPr lang="en-US" dirty="0" err="1"/>
              <a:t>dünyanın</a:t>
            </a:r>
            <a:r>
              <a:rPr lang="en-US" dirty="0"/>
              <a:t> en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üçüncü</a:t>
            </a:r>
            <a:r>
              <a:rPr lang="en-US" dirty="0"/>
              <a:t> </a:t>
            </a:r>
            <a:r>
              <a:rPr lang="en-US" dirty="0" err="1"/>
              <a:t>altın</a:t>
            </a:r>
            <a:r>
              <a:rPr lang="en-US" dirty="0"/>
              <a:t> </a:t>
            </a:r>
            <a:r>
              <a:rPr lang="en-US" dirty="0" err="1"/>
              <a:t>madeni</a:t>
            </a:r>
            <a:r>
              <a:rPr lang="en-US" dirty="0"/>
              <a:t> </a:t>
            </a:r>
            <a:r>
              <a:rPr lang="en-US" dirty="0" err="1"/>
              <a:t>bulunmuştur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err="1" smtClean="0">
                <a:hlinkClick r:id="rId11" tooltip="Doğalgaz"/>
              </a:rPr>
              <a:t>Doğalgaz</a:t>
            </a:r>
            <a:r>
              <a:rPr lang="en-US" dirty="0" err="1" smtClean="0"/>
              <a:t>da</a:t>
            </a:r>
            <a:r>
              <a:rPr lang="en-US" dirty="0" smtClean="0"/>
              <a:t> ilk 12,</a:t>
            </a:r>
            <a:r>
              <a:rPr lang="en-US" dirty="0"/>
              <a:t> </a:t>
            </a:r>
            <a:r>
              <a:rPr lang="en-US" dirty="0" err="1" smtClean="0">
                <a:hlinkClick r:id="rId12" tooltip="Petrol"/>
              </a:rPr>
              <a:t>petrol</a:t>
            </a:r>
            <a:r>
              <a:rPr lang="en-US" dirty="0" err="1" smtClean="0"/>
              <a:t>de</a:t>
            </a:r>
            <a:r>
              <a:rPr lang="en-US" dirty="0" smtClean="0"/>
              <a:t> ilk 13</a:t>
            </a:r>
            <a:r>
              <a:rPr lang="en-US" dirty="0"/>
              <a:t> </a:t>
            </a:r>
            <a:r>
              <a:rPr lang="en-US" dirty="0" err="1"/>
              <a:t>ve</a:t>
            </a:r>
            <a:r>
              <a:rPr lang="en-US" dirty="0"/>
              <a:t> </a:t>
            </a:r>
            <a:r>
              <a:rPr lang="en-US" dirty="0" err="1" smtClean="0">
                <a:hlinkClick r:id="rId13" tooltip="Alüminyum"/>
              </a:rPr>
              <a:t>alüminyum</a:t>
            </a:r>
            <a:r>
              <a:rPr lang="en-US" dirty="0" err="1" smtClean="0"/>
              <a:t>da</a:t>
            </a:r>
            <a:r>
              <a:rPr lang="en-US" dirty="0" smtClean="0"/>
              <a:t> ilk 17 </a:t>
            </a:r>
            <a:r>
              <a:rPr lang="en-US" dirty="0" err="1" smtClean="0"/>
              <a:t>ülke</a:t>
            </a:r>
            <a:r>
              <a:rPr lang="en-US" dirty="0" smtClean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almaktadır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Dünyadaki</a:t>
            </a:r>
            <a:r>
              <a:rPr lang="en-US" dirty="0" smtClean="0"/>
              <a:t> </a:t>
            </a:r>
            <a:r>
              <a:rPr lang="en-US" dirty="0" err="1"/>
              <a:t>kromun</a:t>
            </a:r>
            <a:r>
              <a:rPr lang="en-US" dirty="0"/>
              <a:t> %26'sı, </a:t>
            </a:r>
            <a:r>
              <a:rPr lang="en-US" dirty="0" err="1"/>
              <a:t>altının</a:t>
            </a:r>
            <a:r>
              <a:rPr lang="en-US" dirty="0"/>
              <a:t> %20'si, </a:t>
            </a:r>
            <a:r>
              <a:rPr lang="en-US" dirty="0" err="1"/>
              <a:t>uranyumun</a:t>
            </a:r>
            <a:r>
              <a:rPr lang="en-US" dirty="0"/>
              <a:t> %17'si </a:t>
            </a:r>
            <a:r>
              <a:rPr lang="en-US" dirty="0" err="1"/>
              <a:t>Kazakistan'dadır</a:t>
            </a:r>
            <a:r>
              <a:rPr lang="en-US" dirty="0"/>
              <a:t>.</a:t>
            </a:r>
          </a:p>
          <a:p>
            <a:r>
              <a:rPr lang="en-US" dirty="0" err="1"/>
              <a:t>K</a:t>
            </a:r>
            <a:r>
              <a:rPr lang="en-US" dirty="0" err="1" smtClean="0"/>
              <a:t>eşfedilmiş</a:t>
            </a:r>
            <a:r>
              <a:rPr lang="en-US" dirty="0" smtClean="0"/>
              <a:t> </a:t>
            </a:r>
            <a:r>
              <a:rPr lang="en-US" dirty="0" err="1"/>
              <a:t>maddi</a:t>
            </a:r>
            <a:r>
              <a:rPr lang="en-US" dirty="0"/>
              <a:t> </a:t>
            </a:r>
            <a:r>
              <a:rPr lang="en-US" dirty="0" err="1"/>
              <a:t>zenginlik</a:t>
            </a:r>
            <a:r>
              <a:rPr lang="en-US" dirty="0"/>
              <a:t> 2 </a:t>
            </a:r>
            <a:r>
              <a:rPr lang="en-US" dirty="0" err="1"/>
              <a:t>trilyon</a:t>
            </a:r>
            <a:r>
              <a:rPr lang="en-US" dirty="0"/>
              <a:t> </a:t>
            </a:r>
            <a:r>
              <a:rPr lang="en-US" dirty="0">
                <a:hlinkClick r:id="rId14" tooltip="ABD Doları"/>
              </a:rPr>
              <a:t>ABD </a:t>
            </a:r>
            <a:r>
              <a:rPr lang="en-US" dirty="0" err="1">
                <a:hlinkClick r:id="rId14" tooltip="ABD Doları"/>
              </a:rPr>
              <a:t>Doları</a:t>
            </a:r>
            <a:r>
              <a:rPr lang="en-US" dirty="0" err="1"/>
              <a:t>'ndan</a:t>
            </a:r>
            <a:r>
              <a:rPr lang="en-US" dirty="0"/>
              <a:t> </a:t>
            </a:r>
            <a:r>
              <a:rPr lang="en-US" dirty="0" err="1"/>
              <a:t>fazladır</a:t>
            </a:r>
            <a:r>
              <a:rPr lang="en-US" dirty="0" smtClean="0"/>
              <a:t>.</a:t>
            </a:r>
          </a:p>
          <a:p>
            <a:r>
              <a:rPr lang="tr-TR" dirty="0">
                <a:hlinkClick r:id="rId15" tooltip="Gayri safi yurtiçi hasıla"/>
              </a:rPr>
              <a:t>GSYİH</a:t>
            </a:r>
            <a:r>
              <a:rPr lang="tr-TR" dirty="0"/>
              <a:t> (</a:t>
            </a:r>
            <a:r>
              <a:rPr lang="tr-TR" dirty="0">
                <a:hlinkClick r:id="rId16" tooltip="Satın alma gücü paritesi"/>
              </a:rPr>
              <a:t>SAGP</a:t>
            </a:r>
            <a:r>
              <a:rPr lang="tr-TR" dirty="0"/>
              <a:t>)	2009</a:t>
            </a:r>
            <a:endParaRPr lang="en-US" dirty="0"/>
          </a:p>
          <a:p>
            <a:r>
              <a:rPr lang="tr-TR" dirty="0"/>
              <a:t> - Toplam	182.044 milyar $</a:t>
            </a:r>
            <a:endParaRPr lang="en-US" dirty="0"/>
          </a:p>
          <a:p>
            <a:r>
              <a:rPr lang="tr-TR" dirty="0"/>
              <a:t> - </a:t>
            </a:r>
            <a:r>
              <a:rPr lang="tr-TR" dirty="0">
                <a:hlinkClick r:id="rId17" tooltip="Per capita"/>
              </a:rPr>
              <a:t>Kişi başına</a:t>
            </a:r>
            <a:r>
              <a:rPr lang="tr-TR" dirty="0"/>
              <a:t>	11.693 </a:t>
            </a:r>
            <a:r>
              <a:rPr lang="tr-TR" dirty="0" smtClean="0"/>
              <a:t>$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06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Aktobe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565" b="85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0662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Aktobe</a:t>
            </a:r>
            <a:r>
              <a:rPr lang="en-US" dirty="0" smtClean="0"/>
              <a:t> </a:t>
            </a:r>
            <a:r>
              <a:rPr lang="en-US" dirty="0" err="1" smtClean="0"/>
              <a:t>Camii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4687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Aktau-Aktav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276" b="132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595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Aktau-Aktav</a:t>
            </a:r>
            <a:r>
              <a:rPr lang="en-US" dirty="0" smtClean="0"/>
              <a:t> </a:t>
            </a:r>
            <a:r>
              <a:rPr lang="en-US" dirty="0" err="1" smtClean="0"/>
              <a:t>Merkez</a:t>
            </a:r>
            <a:r>
              <a:rPr lang="en-US" dirty="0" smtClean="0"/>
              <a:t> </a:t>
            </a:r>
            <a:r>
              <a:rPr lang="en-US" dirty="0" err="1" smtClean="0"/>
              <a:t>Camii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924" b="139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3595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80</Words>
  <Application>Microsoft Office PowerPoint</Application>
  <PresentationFormat>Ekran Gösterisi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Office Theme</vt:lpstr>
      <vt:lpstr>Konumu ve Komşuları</vt:lpstr>
      <vt:lpstr>Kazakistan İklim </vt:lpstr>
      <vt:lpstr>Nüfus ve Demografi</vt:lpstr>
      <vt:lpstr> Ekonomi / Yeraltı Zenginlikleri </vt:lpstr>
      <vt:lpstr>Aktobe</vt:lpstr>
      <vt:lpstr>Aktobe Camii</vt:lpstr>
      <vt:lpstr>Aktau-Aktav</vt:lpstr>
      <vt:lpstr>Aktau-Aktav Merkez Camii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KAZAKİSTAN</dc:title>
  <dc:creator>Seyfettin Ersahin</dc:creator>
  <cp:lastModifiedBy>canan</cp:lastModifiedBy>
  <cp:revision>17</cp:revision>
  <dcterms:created xsi:type="dcterms:W3CDTF">2015-03-21T07:52:48Z</dcterms:created>
  <dcterms:modified xsi:type="dcterms:W3CDTF">2018-02-12T19:28:20Z</dcterms:modified>
</cp:coreProperties>
</file>