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3" r:id="rId4"/>
    <p:sldId id="269" r:id="rId5"/>
    <p:sldId id="276" r:id="rId6"/>
    <p:sldId id="306" r:id="rId7"/>
    <p:sldId id="277" r:id="rId8"/>
    <p:sldId id="278" r:id="rId9"/>
    <p:sldId id="280" r:id="rId10"/>
    <p:sldId id="27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418" autoAdjust="0"/>
    <p:restoredTop sz="94624" autoAdjust="0"/>
  </p:normalViewPr>
  <p:slideViewPr>
    <p:cSldViewPr>
      <p:cViewPr varScale="1">
        <p:scale>
          <a:sx n="70" d="100"/>
          <a:sy n="70" d="100"/>
        </p:scale>
        <p:origin x="1350" y="72"/>
      </p:cViewPr>
      <p:guideLst>
        <p:guide orient="horz" pos="2160"/>
        <p:guide pos="2880"/>
      </p:guideLst>
    </p:cSldViewPr>
  </p:slideViewPr>
  <p:outlineViewPr>
    <p:cViewPr>
      <p:scale>
        <a:sx n="33" d="100"/>
        <a:sy n="33" d="100"/>
      </p:scale>
      <p:origin x="0" y="3516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17" name="16 Altbilgi Yer Tutucusu"/>
          <p:cNvSpPr>
            <a:spLocks noGrp="1"/>
          </p:cNvSpPr>
          <p:nvPr>
            <p:ph type="ftr" sz="quarter" idx="11"/>
          </p:nvPr>
        </p:nvSpPr>
        <p:spPr/>
        <p:txBody>
          <a:bodyPr/>
          <a:lstStyle/>
          <a:p>
            <a:endParaRPr lang="tr-TR" dirty="0"/>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8A218FC-6D0A-4940-8C06-42975E1EB48F}" type="slidenum">
              <a:rPr lang="tr-TR" smtClean="0"/>
              <a:pPr/>
              <a:t>‹#›</a:t>
            </a:fld>
            <a:endParaRPr lang="tr-TR" dirty="0"/>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a:xfrm>
            <a:off x="800100" y="6172200"/>
            <a:ext cx="4000500" cy="457200"/>
          </a:xfrm>
        </p:spPr>
        <p:txBody>
          <a:bodyPr/>
          <a:lstStyle/>
          <a:p>
            <a:endParaRPr lang="tr-TR" dirty="0"/>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Slayt Numarası Yer Tutucusu"/>
          <p:cNvSpPr>
            <a:spLocks noGrp="1"/>
          </p:cNvSpPr>
          <p:nvPr>
            <p:ph type="sldNum" sz="quarter" idx="12"/>
          </p:nvPr>
        </p:nvSpPr>
        <p:spPr>
          <a:xfrm>
            <a:off x="146304" y="6208776"/>
            <a:ext cx="457200" cy="457200"/>
          </a:xfrm>
        </p:spPr>
        <p:txBody>
          <a:bodyPr/>
          <a:lstStyle/>
          <a:p>
            <a:fld id="{D8A218FC-6D0A-4940-8C06-42975E1EB48F}"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a:xfrm>
            <a:off x="914400" y="6172200"/>
            <a:ext cx="3886200" cy="457200"/>
          </a:xfrm>
        </p:spPr>
        <p:txBody>
          <a:bodyPr/>
          <a:lstStyle/>
          <a:p>
            <a:endParaRPr lang="tr-TR" dirty="0"/>
          </a:p>
        </p:txBody>
      </p:sp>
      <p:sp>
        <p:nvSpPr>
          <p:cNvPr id="7" name="6 Slayt Numarası Yer Tutucusu"/>
          <p:cNvSpPr>
            <a:spLocks noGrp="1"/>
          </p:cNvSpPr>
          <p:nvPr>
            <p:ph type="sldNum" sz="quarter" idx="12"/>
          </p:nvPr>
        </p:nvSpPr>
        <p:spPr>
          <a:xfrm>
            <a:off x="146304" y="6208776"/>
            <a:ext cx="457200" cy="457200"/>
          </a:xfrm>
        </p:spPr>
        <p:txBody>
          <a:bodyPr/>
          <a:lstStyle/>
          <a:p>
            <a:fld id="{D8A218FC-6D0A-4940-8C06-42975E1EB48F}" type="slidenum">
              <a:rPr lang="tr-TR" smtClean="0"/>
              <a:pPr/>
              <a:t>‹#›</a:t>
            </a:fld>
            <a:endParaRPr lang="tr-TR" dirty="0"/>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dirty="0"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918216-7EA2-4A21-AB87-697C14975AAF}" type="datetimeFigureOut">
              <a:rPr lang="tr-TR" smtClean="0"/>
              <a:pPr/>
              <a:t>29.10.2017</a:t>
            </a:fld>
            <a:endParaRPr lang="tr-TR" dirty="0"/>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dirty="0"/>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8A218FC-6D0A-4940-8C06-42975E1EB48F}"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Emir Hilmi </a:t>
            </a:r>
            <a:r>
              <a:rPr lang="tr-TR" dirty="0" err="1" smtClean="0"/>
              <a:t>Üner</a:t>
            </a:r>
            <a:endParaRPr lang="tr-TR" dirty="0"/>
          </a:p>
        </p:txBody>
      </p:sp>
      <p:sp>
        <p:nvSpPr>
          <p:cNvPr id="2" name="1 Başlık"/>
          <p:cNvSpPr>
            <a:spLocks noGrp="1"/>
          </p:cNvSpPr>
          <p:nvPr>
            <p:ph type="ctrTitle"/>
          </p:nvPr>
        </p:nvSpPr>
        <p:spPr/>
        <p:txBody>
          <a:bodyPr/>
          <a:lstStyle/>
          <a:p>
            <a:r>
              <a:rPr lang="tr-TR" dirty="0" smtClean="0">
                <a:latin typeface="Book Antiqua" pitchFamily="18" charset="0"/>
              </a:rPr>
              <a:t>Geleneksel Servis Türleri</a:t>
            </a:r>
            <a:endParaRPr lang="tr-TR"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Rus Servisi</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683568" y="1844824"/>
            <a:ext cx="7772400" cy="4464496"/>
          </a:xfrm>
        </p:spPr>
        <p:txBody>
          <a:bodyPr/>
          <a:lstStyle/>
          <a:p>
            <a:pPr algn="just"/>
            <a:r>
              <a:rPr lang="tr-TR" dirty="0" smtClean="0">
                <a:latin typeface="Book Antiqua" pitchFamily="18" charset="0"/>
              </a:rPr>
              <a:t>Rus servisi, çoğunlukla ziyafetlerde uygulanan ve menünün daha önceden belli olduğu bir servis usulüdür. Ayrıca bu servis yöntemi için çok sayıda ve birbiriyle uyumlu çalışan, tecrübeli Personel gerekir. Servis bir ahenk içinde, aynı anda ve seri bir şekilde gerçekleşmelidir. Masalar hazırlanırken menüye göre servisi yapılacak beyaz şarap veya köpüklü Şaraplar soğukluğunu koruyacak şekilde masalara yerleştirilir.</a:t>
            </a:r>
            <a:endParaRPr lang="tr-TR"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Book Antiqua" pitchFamily="18" charset="0"/>
              </a:rPr>
              <a:t>Fransız Servis</a:t>
            </a:r>
            <a:endParaRPr lang="tr-TR" dirty="0">
              <a:latin typeface="Book Antiqua" pitchFamily="18" charset="0"/>
            </a:endParaRPr>
          </a:p>
        </p:txBody>
      </p:sp>
      <p:sp>
        <p:nvSpPr>
          <p:cNvPr id="3" name="2 İçerik Yer Tutucusu"/>
          <p:cNvSpPr>
            <a:spLocks noGrp="1"/>
          </p:cNvSpPr>
          <p:nvPr>
            <p:ph sz="quarter" idx="1"/>
          </p:nvPr>
        </p:nvSpPr>
        <p:spPr>
          <a:xfrm>
            <a:off x="179512" y="1447800"/>
            <a:ext cx="8507288" cy="5410200"/>
          </a:xfrm>
        </p:spPr>
        <p:txBody>
          <a:bodyPr>
            <a:normAutofit/>
          </a:bodyPr>
          <a:lstStyle/>
          <a:p>
            <a:r>
              <a:rPr lang="tr-TR" b="1" dirty="0" smtClean="0">
                <a:latin typeface="Book Antiqua" pitchFamily="18" charset="0"/>
              </a:rPr>
              <a:t>Ana yemeğin servisi:</a:t>
            </a:r>
          </a:p>
          <a:p>
            <a:r>
              <a:rPr lang="tr-TR" dirty="0" smtClean="0">
                <a:latin typeface="Book Antiqua" pitchFamily="18" charset="0"/>
              </a:rPr>
              <a:t> Çorba servisinde olduğu gibi boş tabaklar sağdan masaya yerleştirilir.</a:t>
            </a:r>
            <a:endParaRPr lang="tr-TR" b="1" dirty="0" smtClean="0">
              <a:latin typeface="Book Antiqua" pitchFamily="18" charset="0"/>
            </a:endParaRPr>
          </a:p>
          <a:p>
            <a:r>
              <a:rPr lang="tr-TR" dirty="0" err="1" smtClean="0">
                <a:latin typeface="Book Antiqua" pitchFamily="18" charset="0"/>
              </a:rPr>
              <a:t>Geridonda</a:t>
            </a:r>
            <a:r>
              <a:rPr lang="tr-TR" dirty="0" smtClean="0">
                <a:latin typeface="Book Antiqua" pitchFamily="18" charset="0"/>
              </a:rPr>
              <a:t> hazırlanan yemekler servis tabaklarına (tepsilerine) yerleştirilir.   </a:t>
            </a:r>
          </a:p>
          <a:p>
            <a:r>
              <a:rPr lang="tr-TR" dirty="0" smtClean="0">
                <a:latin typeface="Book Antiqua" pitchFamily="18" charset="0"/>
              </a:rPr>
              <a:t>Kayık tabak içinde çatal altta ters bir şekilde, kaşık da çatalın üzerine ters bir şekilde kapatılır, sapların konuğa ve sağ tarafa bakmasına dikkat edilir.</a:t>
            </a:r>
          </a:p>
          <a:p>
            <a:r>
              <a:rPr lang="tr-TR" dirty="0" smtClean="0">
                <a:latin typeface="Book Antiqua" pitchFamily="18" charset="0"/>
              </a:rPr>
              <a:t> Konuğun solundan yaklaşılır, servis tabağı konuğa uzatılır.</a:t>
            </a:r>
          </a:p>
          <a:p>
            <a:r>
              <a:rPr lang="tr-TR" dirty="0" smtClean="0">
                <a:latin typeface="Book Antiqua" pitchFamily="18" charset="0"/>
              </a:rPr>
              <a:t> Konuk kaşık ile çatalı ayrı ayrı tutarak yemeği kayık tabaktan kendi tabağına alıncaya kadar beklenir.</a:t>
            </a:r>
            <a:endParaRPr lang="tr-TR" dirty="0">
              <a:latin typeface="Book Antiqu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Fransız Serviste Dikkat Edilmesi Gereken Noktalar</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251520" y="1447800"/>
            <a:ext cx="8208912" cy="5410200"/>
          </a:xfrm>
        </p:spPr>
        <p:txBody>
          <a:bodyPr>
            <a:normAutofit fontScale="92500" lnSpcReduction="10000"/>
          </a:bodyPr>
          <a:lstStyle/>
          <a:p>
            <a:pPr algn="just"/>
            <a:endParaRPr lang="tr-TR" dirty="0" smtClean="0">
              <a:latin typeface="Book Antiqua" pitchFamily="18" charset="0"/>
            </a:endParaRPr>
          </a:p>
          <a:p>
            <a:pPr algn="just"/>
            <a:r>
              <a:rPr lang="tr-TR" dirty="0" smtClean="0">
                <a:latin typeface="Book Antiqua" pitchFamily="18" charset="0"/>
              </a:rPr>
              <a:t>1. Servis kapları servis peçetesi üzerinde sol elde taşınmalıdır. </a:t>
            </a:r>
          </a:p>
          <a:p>
            <a:pPr algn="just"/>
            <a:r>
              <a:rPr lang="tr-TR" dirty="0" smtClean="0">
                <a:latin typeface="Book Antiqua" pitchFamily="18" charset="0"/>
              </a:rPr>
              <a:t>2. Oval kaplar ön kol doğrultusunda tutulmalıdır. </a:t>
            </a:r>
          </a:p>
          <a:p>
            <a:pPr algn="just"/>
            <a:r>
              <a:rPr lang="tr-TR" dirty="0" smtClean="0">
                <a:latin typeface="Book Antiqua" pitchFamily="18" charset="0"/>
              </a:rPr>
              <a:t>3. Kapların üzerindeki maşaların sapları sağa bakmalıdır. </a:t>
            </a:r>
          </a:p>
          <a:p>
            <a:pPr algn="just"/>
            <a:r>
              <a:rPr lang="tr-TR" dirty="0" smtClean="0">
                <a:latin typeface="Book Antiqua" pitchFamily="18" charset="0"/>
              </a:rPr>
              <a:t>4. Sol ayak bir adım öne atılmalı, hafifçe öne eğilmeli, sağ el arkaya alınmalıdır. </a:t>
            </a:r>
          </a:p>
          <a:p>
            <a:pPr algn="just"/>
            <a:r>
              <a:rPr lang="tr-TR" dirty="0" smtClean="0">
                <a:latin typeface="Book Antiqua" pitchFamily="18" charset="0"/>
              </a:rPr>
              <a:t>5. Servis kapları misafirlerin omuz hizalarının üstünden masaya uzatılmalı; yemek tabağının kenarından bir iki cm. kadar içeride tutulmalıdır. </a:t>
            </a:r>
          </a:p>
          <a:p>
            <a:pPr algn="just"/>
            <a:r>
              <a:rPr lang="tr-TR" dirty="0" smtClean="0">
                <a:latin typeface="Book Antiqua" pitchFamily="18" charset="0"/>
              </a:rPr>
              <a:t>6.Servis sırasında sol el veya kol masaya dokunmamalıdır. </a:t>
            </a:r>
          </a:p>
          <a:p>
            <a:pPr algn="just"/>
            <a:r>
              <a:rPr lang="tr-TR" dirty="0" smtClean="0">
                <a:latin typeface="Book Antiqua" pitchFamily="18" charset="0"/>
              </a:rPr>
              <a:t>7. Aynı anda misafirin sağında ve solunda iki personel bulunmamalıdır</a:t>
            </a:r>
            <a:endParaRPr lang="tr-TR" dirty="0">
              <a:latin typeface="Book Antiqu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Geleneksel Servis Türleri</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179512" y="1447800"/>
            <a:ext cx="8784976" cy="5410200"/>
          </a:xfrm>
        </p:spPr>
        <p:txBody>
          <a:bodyPr>
            <a:normAutofit/>
          </a:bodyPr>
          <a:lstStyle/>
          <a:p>
            <a:pPr>
              <a:buNone/>
            </a:pPr>
            <a:r>
              <a:rPr lang="tr-TR" b="1" dirty="0" smtClean="0">
                <a:latin typeface="Book Antiqua" pitchFamily="18" charset="0"/>
              </a:rPr>
              <a:t>	İngiliz servisi:</a:t>
            </a:r>
          </a:p>
          <a:p>
            <a:pPr algn="just"/>
            <a:r>
              <a:rPr lang="tr-TR" dirty="0" smtClean="0">
                <a:latin typeface="Book Antiqua" pitchFamily="18" charset="0"/>
              </a:rPr>
              <a:t>Geleneksel İngiliz aile yemek kültüründen doğmuş, Avrupa ve tüm dünyaya yayılmıştır. Geleneksel İngiliz aile yemeklerinde evin hanımı tarafından pişirilen ve masaya getirilen yemeğin </a:t>
            </a:r>
            <a:r>
              <a:rPr lang="tr-TR" dirty="0" err="1" smtClean="0">
                <a:latin typeface="Book Antiqua" pitchFamily="18" charset="0"/>
              </a:rPr>
              <a:t>porsiyonlaması</a:t>
            </a:r>
            <a:r>
              <a:rPr lang="tr-TR" dirty="0" smtClean="0">
                <a:latin typeface="Book Antiqua" pitchFamily="18" charset="0"/>
              </a:rPr>
              <a:t> ve tabaklara dağıtımı evin reisi tarafından gerçekleştirilir. </a:t>
            </a:r>
          </a:p>
          <a:p>
            <a:pPr algn="just"/>
            <a:r>
              <a:rPr lang="tr-TR" dirty="0" smtClean="0">
                <a:latin typeface="Book Antiqua" pitchFamily="18" charset="0"/>
              </a:rPr>
              <a:t>Benzer şekilde, İngiliz  servisinde yemeğin </a:t>
            </a:r>
            <a:r>
              <a:rPr lang="tr-TR" dirty="0" err="1" smtClean="0">
                <a:latin typeface="Book Antiqua" pitchFamily="18" charset="0"/>
              </a:rPr>
              <a:t>porsiyonlamasını</a:t>
            </a:r>
            <a:r>
              <a:rPr lang="tr-TR" dirty="0" smtClean="0">
                <a:latin typeface="Book Antiqua" pitchFamily="18" charset="0"/>
              </a:rPr>
              <a:t> ve bazen de konuklara servisini ev sahibi yapar, diğer işlemlerin tamamı servis personeli tarafından gerçekleştirilir.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16632"/>
            <a:ext cx="7772400" cy="562074"/>
          </a:xfrm>
        </p:spPr>
        <p:txBody>
          <a:bodyPr>
            <a:normAutofit fontScale="90000"/>
          </a:bodyPr>
          <a:lstStyle/>
          <a:p>
            <a:r>
              <a:rPr lang="tr-TR" dirty="0" smtClean="0">
                <a:solidFill>
                  <a:schemeClr val="tx1"/>
                </a:solidFill>
                <a:latin typeface="Book Antiqua" pitchFamily="18" charset="0"/>
              </a:rPr>
              <a:t>Rus Servisi</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179512" y="5157192"/>
            <a:ext cx="8507288" cy="1656184"/>
          </a:xfrm>
        </p:spPr>
        <p:txBody>
          <a:bodyPr>
            <a:normAutofit fontScale="85000" lnSpcReduction="20000"/>
          </a:bodyPr>
          <a:lstStyle/>
          <a:p>
            <a:pPr algn="just"/>
            <a:r>
              <a:rPr lang="tr-TR" dirty="0" smtClean="0">
                <a:latin typeface="Book Antiqua" pitchFamily="18" charset="0"/>
              </a:rPr>
              <a:t>Temeli Çarlık </a:t>
            </a:r>
            <a:r>
              <a:rPr lang="tr-TR" dirty="0" err="1" smtClean="0">
                <a:latin typeface="Book Antiqua" pitchFamily="18" charset="0"/>
              </a:rPr>
              <a:t>Rusyası</a:t>
            </a:r>
            <a:r>
              <a:rPr lang="tr-TR" dirty="0" smtClean="0">
                <a:latin typeface="Book Antiqua" pitchFamily="18" charset="0"/>
              </a:rPr>
              <a:t> zamanında büyük ziyafet ve şölenlerde uygulanan servis şekline dayanmaktadır. </a:t>
            </a:r>
          </a:p>
          <a:p>
            <a:pPr algn="just"/>
            <a:r>
              <a:rPr lang="tr-TR" dirty="0" smtClean="0">
                <a:latin typeface="Book Antiqua" pitchFamily="18" charset="0"/>
              </a:rPr>
              <a:t>Bu serviste salatalar, ordövrler, mezeler misafirler salona gelmeden önce masalara yerleştirilir. Konuklar oturduklarında ordövr tabaklarına maşalarla soğukları alırlar.</a:t>
            </a:r>
          </a:p>
        </p:txBody>
      </p:sp>
      <p:pic>
        <p:nvPicPr>
          <p:cNvPr id="2051" name="Picture 3" descr="C:\Users\fransız mutfağı\Desktop\resimler\servis türleri\Rus-Servisi-Yapılacak-Masaların-Hazırlanması.jpg"/>
          <p:cNvPicPr>
            <a:picLocks noChangeAspect="1" noChangeArrowheads="1"/>
          </p:cNvPicPr>
          <p:nvPr/>
        </p:nvPicPr>
        <p:blipFill>
          <a:blip r:embed="rId2" cstate="print"/>
          <a:srcRect/>
          <a:stretch>
            <a:fillRect/>
          </a:stretch>
        </p:blipFill>
        <p:spPr bwMode="auto">
          <a:xfrm>
            <a:off x="1187624" y="620688"/>
            <a:ext cx="6540078" cy="43924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34082"/>
          </a:xfrm>
        </p:spPr>
        <p:txBody>
          <a:bodyPr>
            <a:normAutofit fontScale="90000"/>
          </a:bodyPr>
          <a:lstStyle/>
          <a:p>
            <a:r>
              <a:rPr lang="tr-TR" b="1" dirty="0" smtClean="0">
                <a:solidFill>
                  <a:schemeClr val="tx1"/>
                </a:solidFill>
                <a:latin typeface="Book Antiqua" pitchFamily="18" charset="0"/>
              </a:rPr>
              <a:t>Rus Servisi</a:t>
            </a:r>
            <a:endParaRPr lang="tr-TR" b="1" dirty="0">
              <a:solidFill>
                <a:schemeClr val="tx1"/>
              </a:solidFill>
            </a:endParaRPr>
          </a:p>
        </p:txBody>
      </p:sp>
      <p:sp>
        <p:nvSpPr>
          <p:cNvPr id="3" name="2 İçerik Yer Tutucusu"/>
          <p:cNvSpPr>
            <a:spLocks noGrp="1"/>
          </p:cNvSpPr>
          <p:nvPr>
            <p:ph sz="quarter" idx="1"/>
          </p:nvPr>
        </p:nvSpPr>
        <p:spPr>
          <a:xfrm>
            <a:off x="914400" y="4582616"/>
            <a:ext cx="7772400" cy="1942728"/>
          </a:xfrm>
        </p:spPr>
        <p:txBody>
          <a:bodyPr>
            <a:normAutofit fontScale="92500"/>
          </a:bodyPr>
          <a:lstStyle/>
          <a:p>
            <a:pPr algn="just"/>
            <a:r>
              <a:rPr lang="tr-TR" dirty="0" smtClean="0">
                <a:latin typeface="Book Antiqua" pitchFamily="18" charset="0"/>
              </a:rPr>
              <a:t>Rus servisinin en önemli özelliği ana yemeğin yemek salonuna getirilişi ve konuklara takdimidir.</a:t>
            </a:r>
          </a:p>
          <a:p>
            <a:pPr algn="just"/>
            <a:r>
              <a:rPr lang="tr-TR" dirty="0" smtClean="0">
                <a:latin typeface="Book Antiqua" pitchFamily="18" charset="0"/>
              </a:rPr>
              <a:t> Ana yemek salona gelmeden önce masa üzeri temizlenir ve ana yemeğe uygun bir hale getirilir.</a:t>
            </a:r>
          </a:p>
          <a:p>
            <a:endParaRPr lang="tr-TR" dirty="0"/>
          </a:p>
        </p:txBody>
      </p:sp>
      <p:pic>
        <p:nvPicPr>
          <p:cNvPr id="3074" name="Picture 2" descr="C:\Users\fransız mutfağı\Desktop\resimler\servis türleri\RUS-SERVICE.jpg"/>
          <p:cNvPicPr>
            <a:picLocks noChangeAspect="1" noChangeArrowheads="1"/>
          </p:cNvPicPr>
          <p:nvPr/>
        </p:nvPicPr>
        <p:blipFill>
          <a:blip r:embed="rId2" cstate="print"/>
          <a:srcRect/>
          <a:stretch>
            <a:fillRect/>
          </a:stretch>
        </p:blipFill>
        <p:spPr bwMode="auto">
          <a:xfrm>
            <a:off x="2195735" y="1124744"/>
            <a:ext cx="5545842" cy="331236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Rus Servisi</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539552" y="1556792"/>
            <a:ext cx="8147248" cy="4463008"/>
          </a:xfrm>
        </p:spPr>
        <p:txBody>
          <a:bodyPr/>
          <a:lstStyle/>
          <a:p>
            <a:pPr algn="just"/>
            <a:r>
              <a:rPr lang="tr-TR" dirty="0" err="1" smtClean="0">
                <a:latin typeface="Book Antiqua" pitchFamily="18" charset="0"/>
              </a:rPr>
              <a:t>Garnitürlendirilmiş</a:t>
            </a:r>
            <a:r>
              <a:rPr lang="tr-TR" dirty="0" smtClean="0">
                <a:latin typeface="Book Antiqua" pitchFamily="18" charset="0"/>
              </a:rPr>
              <a:t> ve </a:t>
            </a:r>
            <a:r>
              <a:rPr lang="tr-TR" dirty="0" err="1" smtClean="0">
                <a:latin typeface="Book Antiqua" pitchFamily="18" charset="0"/>
              </a:rPr>
              <a:t>soslanmış</a:t>
            </a:r>
            <a:r>
              <a:rPr lang="tr-TR" dirty="0" smtClean="0">
                <a:latin typeface="Book Antiqua" pitchFamily="18" charset="0"/>
              </a:rPr>
              <a:t> yemekleri tepsiler üzerinde taşıyan servis elemanları bir sıra dahilinde yemek salonunu dolaşırlar. Daha sonra masalara gidilerek konuklara yemeklerinin prezantasyonu yapılır. Eğer yemek çok özel ise </a:t>
            </a:r>
            <a:r>
              <a:rPr lang="tr-TR" dirty="0" err="1" smtClean="0">
                <a:latin typeface="Book Antiqua" pitchFamily="18" charset="0"/>
              </a:rPr>
              <a:t>porsiyonlanmadan</a:t>
            </a:r>
            <a:r>
              <a:rPr lang="tr-TR" dirty="0" smtClean="0">
                <a:latin typeface="Book Antiqua" pitchFamily="18" charset="0"/>
              </a:rPr>
              <a:t> önce kısa bir süreliğine de olsa masaya bırakılır ve konukların izlemesi sağlanır. Rus servisinin en önemli özelliği ana yemeğin sunumudur.</a:t>
            </a:r>
            <a:endParaRPr lang="tr-TR" dirty="0">
              <a:latin typeface="Book Antiqu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44624"/>
            <a:ext cx="7772400" cy="850106"/>
          </a:xfrm>
        </p:spPr>
        <p:txBody>
          <a:bodyPr/>
          <a:lstStyle/>
          <a:p>
            <a:r>
              <a:rPr lang="tr-TR" dirty="0" smtClean="0">
                <a:latin typeface="Book Antiqua" pitchFamily="18" charset="0"/>
              </a:rPr>
              <a:t>Rus Servisi</a:t>
            </a:r>
            <a:endParaRPr lang="tr-TR" dirty="0">
              <a:latin typeface="Book Antiqua" pitchFamily="18" charset="0"/>
            </a:endParaRPr>
          </a:p>
        </p:txBody>
      </p:sp>
      <p:sp>
        <p:nvSpPr>
          <p:cNvPr id="3" name="2 İçerik Yer Tutucusu"/>
          <p:cNvSpPr>
            <a:spLocks noGrp="1"/>
          </p:cNvSpPr>
          <p:nvPr>
            <p:ph sz="quarter" idx="1"/>
          </p:nvPr>
        </p:nvSpPr>
        <p:spPr>
          <a:xfrm>
            <a:off x="323528" y="5230688"/>
            <a:ext cx="8568952" cy="1582688"/>
          </a:xfrm>
        </p:spPr>
        <p:txBody>
          <a:bodyPr>
            <a:normAutofit fontScale="92500" lnSpcReduction="20000"/>
          </a:bodyPr>
          <a:lstStyle/>
          <a:p>
            <a:pPr algn="just"/>
            <a:r>
              <a:rPr lang="tr-TR" dirty="0" smtClean="0">
                <a:latin typeface="Book Antiqua" pitchFamily="18" charset="0"/>
              </a:rPr>
              <a:t>Ana yemek misafirlere sunulmadan önce mutfakta </a:t>
            </a:r>
            <a:r>
              <a:rPr lang="tr-TR" dirty="0" err="1" smtClean="0">
                <a:latin typeface="Book Antiqua" pitchFamily="18" charset="0"/>
              </a:rPr>
              <a:t>porsiyonlaması</a:t>
            </a:r>
            <a:r>
              <a:rPr lang="tr-TR" dirty="0" smtClean="0">
                <a:latin typeface="Book Antiqua" pitchFamily="18" charset="0"/>
              </a:rPr>
              <a:t> yapılmış ve bir bütün görünümü verilerek servis kabı içersine yerleştirilmiştir. Özellikle et yemekleri mutfakta parçalanmış, fazlalıkları alınmış ve servis tepsisine yerleştirilmiştir. </a:t>
            </a:r>
            <a:endParaRPr lang="tr-TR" dirty="0">
              <a:latin typeface="Book Antiqua" pitchFamily="18" charset="0"/>
            </a:endParaRPr>
          </a:p>
        </p:txBody>
      </p:sp>
      <p:pic>
        <p:nvPicPr>
          <p:cNvPr id="5122" name="Picture 2" descr="C:\Users\fransız mutfağı\Desktop\resimler\servis türleri\Family-Style-Platter-a-Day-to-Remember.jpg"/>
          <p:cNvPicPr>
            <a:picLocks noChangeAspect="1" noChangeArrowheads="1"/>
          </p:cNvPicPr>
          <p:nvPr/>
        </p:nvPicPr>
        <p:blipFill>
          <a:blip r:embed="rId2" cstate="print"/>
          <a:srcRect/>
          <a:stretch>
            <a:fillRect/>
          </a:stretch>
        </p:blipFill>
        <p:spPr bwMode="auto">
          <a:xfrm>
            <a:off x="1043608" y="1052736"/>
            <a:ext cx="7296168" cy="396044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Rus Servisi</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827584" y="1916832"/>
            <a:ext cx="7772400" cy="4572000"/>
          </a:xfrm>
        </p:spPr>
        <p:txBody>
          <a:bodyPr>
            <a:normAutofit fontScale="92500" lnSpcReduction="10000"/>
          </a:bodyPr>
          <a:lstStyle/>
          <a:p>
            <a:pPr algn="just">
              <a:buNone/>
            </a:pPr>
            <a:r>
              <a:rPr lang="tr-TR" dirty="0" smtClean="0">
                <a:latin typeface="Book Antiqua" pitchFamily="18" charset="0"/>
              </a:rPr>
              <a:t>	</a:t>
            </a:r>
            <a:r>
              <a:rPr lang="tr-TR" dirty="0" err="1" smtClean="0">
                <a:latin typeface="Book Antiqua" pitchFamily="18" charset="0"/>
              </a:rPr>
              <a:t>Porsiyonlanan</a:t>
            </a:r>
            <a:r>
              <a:rPr lang="tr-TR" dirty="0" smtClean="0">
                <a:latin typeface="Book Antiqua" pitchFamily="18" charset="0"/>
              </a:rPr>
              <a:t> ana yemek iki şekilde misafirlere sunulabilir.:</a:t>
            </a:r>
          </a:p>
          <a:p>
            <a:pPr algn="just"/>
            <a:r>
              <a:rPr lang="tr-TR" dirty="0" smtClean="0">
                <a:latin typeface="Book Antiqua" pitchFamily="18" charset="0"/>
              </a:rPr>
              <a:t>Bunlardan birincisi, </a:t>
            </a:r>
            <a:r>
              <a:rPr lang="tr-TR" dirty="0" err="1" smtClean="0">
                <a:latin typeface="Book Antiqua" pitchFamily="18" charset="0"/>
              </a:rPr>
              <a:t>porsiyonlama</a:t>
            </a:r>
            <a:r>
              <a:rPr lang="tr-TR" dirty="0" smtClean="0">
                <a:latin typeface="Book Antiqua" pitchFamily="18" charset="0"/>
              </a:rPr>
              <a:t> işleminden sonra yemek; tabaklara alınır ve garson yardımcısı tarafından misafirlerin sağ tarafından İngiliz servisi gibi sunulmasıdır.</a:t>
            </a:r>
          </a:p>
          <a:p>
            <a:pPr algn="just"/>
            <a:r>
              <a:rPr lang="tr-TR" dirty="0" smtClean="0">
                <a:latin typeface="Book Antiqua" pitchFamily="18" charset="0"/>
              </a:rPr>
              <a:t>Diğeri ise daha basit ve hızlıdır. Ana yemeğin salonda </a:t>
            </a:r>
            <a:r>
              <a:rPr lang="tr-TR" dirty="0" err="1" smtClean="0">
                <a:latin typeface="Book Antiqua" pitchFamily="18" charset="0"/>
              </a:rPr>
              <a:t>prezentasyonu</a:t>
            </a:r>
            <a:r>
              <a:rPr lang="tr-TR" dirty="0" smtClean="0">
                <a:latin typeface="Book Antiqua" pitchFamily="18" charset="0"/>
              </a:rPr>
              <a:t> bittikten sonra </a:t>
            </a:r>
            <a:r>
              <a:rPr lang="tr-TR" dirty="0" err="1" smtClean="0">
                <a:latin typeface="Book Antiqua" pitchFamily="18" charset="0"/>
              </a:rPr>
              <a:t>gueridon</a:t>
            </a:r>
            <a:r>
              <a:rPr lang="tr-TR" dirty="0" smtClean="0">
                <a:latin typeface="Book Antiqua" pitchFamily="18" charset="0"/>
              </a:rPr>
              <a:t> üzerine alınır. Burada bozulmuş ise görünüşleri düzeltilir. Etrafına kişi sayısı kadar maşa ters olarak bırakılır. Konuklar kendileri tepsinin üzerinden yiyecekleri tabaklarına alır.</a:t>
            </a:r>
            <a:endParaRPr lang="tr-TR" dirty="0">
              <a:latin typeface="Book Antiqu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1896</TotalTime>
  <Words>409</Words>
  <Application>Microsoft Office PowerPoint</Application>
  <PresentationFormat>Ekran Gösterisi (4:3)</PresentationFormat>
  <Paragraphs>38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Book Antiqua</vt:lpstr>
      <vt:lpstr>Franklin Gothic Book</vt:lpstr>
      <vt:lpstr>Perpetua</vt:lpstr>
      <vt:lpstr>Wingdings 2</vt:lpstr>
      <vt:lpstr>Hisse Senedi</vt:lpstr>
      <vt:lpstr>Geleneksel Servis Türleri</vt:lpstr>
      <vt:lpstr>Fransız Servis</vt:lpstr>
      <vt:lpstr>Fransız Serviste Dikkat Edilmesi Gereken Noktalar</vt:lpstr>
      <vt:lpstr>Geleneksel Servis Türleri</vt:lpstr>
      <vt:lpstr>Rus Servisi</vt:lpstr>
      <vt:lpstr>Rus Servisi</vt:lpstr>
      <vt:lpstr>Rus Servisi</vt:lpstr>
      <vt:lpstr>Rus Servisi</vt:lpstr>
      <vt:lpstr>Rus Servisi</vt:lpstr>
      <vt:lpstr>Rus Servisi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145</cp:revision>
  <dcterms:created xsi:type="dcterms:W3CDTF">2015-09-29T13:47:53Z</dcterms:created>
  <dcterms:modified xsi:type="dcterms:W3CDTF">2017-10-29T10:14:47Z</dcterms:modified>
</cp:coreProperties>
</file>