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64" r:id="rId3"/>
    <p:sldId id="266" r:id="rId4"/>
    <p:sldId id="267" r:id="rId5"/>
    <p:sldId id="268" r:id="rId6"/>
    <p:sldId id="269" r:id="rId7"/>
    <p:sldId id="270" r:id="rId8"/>
    <p:sldId id="271" r:id="rId9"/>
    <p:sldId id="272" r:id="rId10"/>
    <p:sldId id="273" r:id="rId11"/>
    <p:sldId id="274" r:id="rId12"/>
    <p:sldId id="283" r:id="rId13"/>
    <p:sldId id="27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F451F03-EF45-7A41-BFAF-1B81E1A52D0F}">
          <p14:sldIdLst>
            <p14:sldId id="263"/>
            <p14:sldId id="264"/>
            <p14:sldId id="266"/>
            <p14:sldId id="267"/>
            <p14:sldId id="268"/>
            <p14:sldId id="269"/>
            <p14:sldId id="270"/>
            <p14:sldId id="271"/>
            <p14:sldId id="272"/>
            <p14:sldId id="273"/>
            <p14:sldId id="274"/>
            <p14:sldId id="283"/>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585"/>
  </p:normalViewPr>
  <p:slideViewPr>
    <p:cSldViewPr snapToGrid="0" snapToObjects="1">
      <p:cViewPr varScale="1">
        <p:scale>
          <a:sx n="95" d="100"/>
          <a:sy n="95"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D33AE-89E9-8149-8C4B-A2CAC6234F48}"/>
              </a:ext>
            </a:extLst>
          </p:cNvPr>
          <p:cNvSpPr>
            <a:spLocks noGrp="1"/>
          </p:cNvSpPr>
          <p:nvPr>
            <p:ph type="title"/>
          </p:nvPr>
        </p:nvSpPr>
        <p:spPr/>
        <p:txBody>
          <a:bodyPr/>
          <a:lstStyle/>
          <a:p>
            <a:r>
              <a:rPr lang="en-TR" b="1" dirty="0">
                <a:solidFill>
                  <a:srgbClr val="C00000"/>
                </a:solidFill>
              </a:rPr>
              <a:t>Contrast between the houses</a:t>
            </a:r>
            <a:endParaRPr lang="en-TR" dirty="0"/>
          </a:p>
        </p:txBody>
      </p:sp>
      <p:sp>
        <p:nvSpPr>
          <p:cNvPr id="3" name="Text Placeholder 2">
            <a:extLst>
              <a:ext uri="{FF2B5EF4-FFF2-40B4-BE49-F238E27FC236}">
                <a16:creationId xmlns:a16="http://schemas.microsoft.com/office/drawing/2014/main" id="{BA6FD119-180C-2641-9F1B-6147C16E9D7B}"/>
              </a:ext>
            </a:extLst>
          </p:cNvPr>
          <p:cNvSpPr>
            <a:spLocks noGrp="1"/>
          </p:cNvSpPr>
          <p:nvPr>
            <p:ph type="body" idx="1"/>
          </p:nvPr>
        </p:nvSpPr>
        <p:spPr/>
        <p:txBody>
          <a:bodyPr/>
          <a:lstStyle/>
          <a:p>
            <a:r>
              <a:rPr lang="en-TR" b="1" dirty="0">
                <a:solidFill>
                  <a:srgbClr val="C00000"/>
                </a:solidFill>
              </a:rPr>
              <a:t>Wuthering Heights</a:t>
            </a:r>
          </a:p>
        </p:txBody>
      </p:sp>
      <p:sp>
        <p:nvSpPr>
          <p:cNvPr id="4" name="Content Placeholder 3">
            <a:extLst>
              <a:ext uri="{FF2B5EF4-FFF2-40B4-BE49-F238E27FC236}">
                <a16:creationId xmlns:a16="http://schemas.microsoft.com/office/drawing/2014/main" id="{D1EE5396-F74E-694D-8670-4DE2FCDE88FD}"/>
              </a:ext>
            </a:extLst>
          </p:cNvPr>
          <p:cNvSpPr>
            <a:spLocks noGrp="1"/>
          </p:cNvSpPr>
          <p:nvPr>
            <p:ph sz="half" idx="2"/>
          </p:nvPr>
        </p:nvSpPr>
        <p:spPr/>
        <p:txBody>
          <a:bodyPr/>
          <a:lstStyle/>
          <a:p>
            <a:r>
              <a:rPr lang="en-TR" dirty="0">
                <a:solidFill>
                  <a:schemeClr val="tx1"/>
                </a:solidFill>
              </a:rPr>
              <a:t>rude and angry</a:t>
            </a:r>
          </a:p>
          <a:p>
            <a:r>
              <a:rPr lang="en-TR" dirty="0">
                <a:solidFill>
                  <a:schemeClr val="tx1"/>
                </a:solidFill>
              </a:rPr>
              <a:t>vulgar</a:t>
            </a:r>
          </a:p>
          <a:p>
            <a:r>
              <a:rPr lang="en-TR" dirty="0">
                <a:solidFill>
                  <a:schemeClr val="tx1"/>
                </a:solidFill>
              </a:rPr>
              <a:t>no books</a:t>
            </a:r>
          </a:p>
          <a:p>
            <a:endParaRPr lang="en-TR" dirty="0"/>
          </a:p>
        </p:txBody>
      </p:sp>
      <p:sp>
        <p:nvSpPr>
          <p:cNvPr id="5" name="Text Placeholder 4">
            <a:extLst>
              <a:ext uri="{FF2B5EF4-FFF2-40B4-BE49-F238E27FC236}">
                <a16:creationId xmlns:a16="http://schemas.microsoft.com/office/drawing/2014/main" id="{087D7B1A-9D59-F945-BAE1-EC16451C22FD}"/>
              </a:ext>
            </a:extLst>
          </p:cNvPr>
          <p:cNvSpPr>
            <a:spLocks noGrp="1"/>
          </p:cNvSpPr>
          <p:nvPr>
            <p:ph type="body" sz="quarter" idx="3"/>
          </p:nvPr>
        </p:nvSpPr>
        <p:spPr/>
        <p:txBody>
          <a:bodyPr/>
          <a:lstStyle/>
          <a:p>
            <a:r>
              <a:rPr lang="en-TR" b="1" dirty="0">
                <a:solidFill>
                  <a:srgbClr val="C00000"/>
                </a:solidFill>
              </a:rPr>
              <a:t>Thrushcross Grange</a:t>
            </a:r>
          </a:p>
        </p:txBody>
      </p:sp>
      <p:sp>
        <p:nvSpPr>
          <p:cNvPr id="6" name="Content Placeholder 5">
            <a:extLst>
              <a:ext uri="{FF2B5EF4-FFF2-40B4-BE49-F238E27FC236}">
                <a16:creationId xmlns:a16="http://schemas.microsoft.com/office/drawing/2014/main" id="{05FB75A5-EAD6-4C42-874A-B425E5942765}"/>
              </a:ext>
            </a:extLst>
          </p:cNvPr>
          <p:cNvSpPr>
            <a:spLocks noGrp="1"/>
          </p:cNvSpPr>
          <p:nvPr>
            <p:ph sz="quarter" idx="4"/>
          </p:nvPr>
        </p:nvSpPr>
        <p:spPr/>
        <p:txBody>
          <a:bodyPr/>
          <a:lstStyle/>
          <a:p>
            <a:r>
              <a:rPr lang="en-TR" dirty="0">
                <a:solidFill>
                  <a:schemeClr val="tx1"/>
                </a:solidFill>
              </a:rPr>
              <a:t>calm and well-mannered</a:t>
            </a:r>
          </a:p>
          <a:p>
            <a:r>
              <a:rPr lang="en-TR" dirty="0">
                <a:solidFill>
                  <a:schemeClr val="tx1"/>
                </a:solidFill>
              </a:rPr>
              <a:t>nice furniture and servants</a:t>
            </a:r>
          </a:p>
          <a:p>
            <a:r>
              <a:rPr lang="en-TR" dirty="0">
                <a:solidFill>
                  <a:schemeClr val="tx1"/>
                </a:solidFill>
              </a:rPr>
              <a:t>huge library</a:t>
            </a:r>
          </a:p>
          <a:p>
            <a:r>
              <a:rPr lang="en-TR" dirty="0">
                <a:solidFill>
                  <a:schemeClr val="tx1"/>
                </a:solidFill>
              </a:rPr>
              <a:t>civilized, artistic, educated</a:t>
            </a:r>
          </a:p>
        </p:txBody>
      </p:sp>
    </p:spTree>
    <p:extLst>
      <p:ext uri="{BB962C8B-B14F-4D97-AF65-F5344CB8AC3E}">
        <p14:creationId xmlns:p14="http://schemas.microsoft.com/office/powerpoint/2010/main" val="4116046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8222-24DC-4C41-AD33-DAA7760F14B8}"/>
              </a:ext>
            </a:extLst>
          </p:cNvPr>
          <p:cNvSpPr>
            <a:spLocks noGrp="1"/>
          </p:cNvSpPr>
          <p:nvPr>
            <p:ph type="title"/>
          </p:nvPr>
        </p:nvSpPr>
        <p:spPr/>
        <p:txBody>
          <a:bodyPr/>
          <a:lstStyle/>
          <a:p>
            <a:r>
              <a:rPr lang="en-TR" b="1" dirty="0">
                <a:solidFill>
                  <a:srgbClr val="C00000"/>
                </a:solidFill>
              </a:rPr>
              <a:t>Hindley &amp; Heathcliff</a:t>
            </a:r>
            <a:br>
              <a:rPr lang="en-TR" b="1" dirty="0">
                <a:solidFill>
                  <a:srgbClr val="C00000"/>
                </a:solidFill>
              </a:rPr>
            </a:br>
            <a:r>
              <a:rPr lang="en-TR" b="1" dirty="0">
                <a:solidFill>
                  <a:srgbClr val="C00000"/>
                </a:solidFill>
              </a:rPr>
              <a:t>Heathcliff &amp; Hareton</a:t>
            </a:r>
          </a:p>
        </p:txBody>
      </p:sp>
      <p:sp>
        <p:nvSpPr>
          <p:cNvPr id="3" name="Content Placeholder 2">
            <a:extLst>
              <a:ext uri="{FF2B5EF4-FFF2-40B4-BE49-F238E27FC236}">
                <a16:creationId xmlns:a16="http://schemas.microsoft.com/office/drawing/2014/main" id="{B003F1B1-C496-2541-9B9F-57316F380FE1}"/>
              </a:ext>
            </a:extLst>
          </p:cNvPr>
          <p:cNvSpPr>
            <a:spLocks noGrp="1"/>
          </p:cNvSpPr>
          <p:nvPr>
            <p:ph idx="1"/>
          </p:nvPr>
        </p:nvSpPr>
        <p:spPr/>
        <p:txBody>
          <a:bodyPr>
            <a:normAutofit/>
          </a:bodyPr>
          <a:lstStyle/>
          <a:p>
            <a:r>
              <a:rPr lang="en-TR" sz="2400" dirty="0">
                <a:solidFill>
                  <a:schemeClr val="tx1"/>
                </a:solidFill>
              </a:rPr>
              <a:t>hatred</a:t>
            </a:r>
          </a:p>
          <a:p>
            <a:r>
              <a:rPr lang="en-TR" sz="2400" dirty="0">
                <a:solidFill>
                  <a:schemeClr val="tx1"/>
                </a:solidFill>
              </a:rPr>
              <a:t>degradation</a:t>
            </a:r>
          </a:p>
          <a:p>
            <a:r>
              <a:rPr lang="en-TR" sz="2400" dirty="0">
                <a:solidFill>
                  <a:schemeClr val="tx1"/>
                </a:solidFill>
              </a:rPr>
              <a:t>prevention of education</a:t>
            </a:r>
          </a:p>
          <a:p>
            <a:r>
              <a:rPr lang="en-TR" sz="2400" dirty="0">
                <a:solidFill>
                  <a:schemeClr val="tx1"/>
                </a:solidFill>
              </a:rPr>
              <a:t>prevention of relationship with others</a:t>
            </a:r>
          </a:p>
        </p:txBody>
      </p:sp>
    </p:spTree>
    <p:extLst>
      <p:ext uri="{BB962C8B-B14F-4D97-AF65-F5344CB8AC3E}">
        <p14:creationId xmlns:p14="http://schemas.microsoft.com/office/powerpoint/2010/main" val="2740739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C5A9C-7D73-5E46-8D0B-BFF1E342ACC2}"/>
              </a:ext>
            </a:extLst>
          </p:cNvPr>
          <p:cNvSpPr>
            <a:spLocks noGrp="1"/>
          </p:cNvSpPr>
          <p:nvPr>
            <p:ph type="title"/>
          </p:nvPr>
        </p:nvSpPr>
        <p:spPr/>
        <p:txBody>
          <a:bodyPr/>
          <a:lstStyle/>
          <a:p>
            <a:r>
              <a:rPr lang="en-TR" b="1" dirty="0">
                <a:solidFill>
                  <a:srgbClr val="C00000"/>
                </a:solidFill>
              </a:rPr>
              <a:t>The Love</a:t>
            </a:r>
          </a:p>
        </p:txBody>
      </p:sp>
      <p:sp>
        <p:nvSpPr>
          <p:cNvPr id="3" name="Content Placeholder 2">
            <a:extLst>
              <a:ext uri="{FF2B5EF4-FFF2-40B4-BE49-F238E27FC236}">
                <a16:creationId xmlns:a16="http://schemas.microsoft.com/office/drawing/2014/main" id="{F86090FF-7F3E-9444-88C1-D20E920172DC}"/>
              </a:ext>
            </a:extLst>
          </p:cNvPr>
          <p:cNvSpPr>
            <a:spLocks noGrp="1"/>
          </p:cNvSpPr>
          <p:nvPr>
            <p:ph idx="1"/>
          </p:nvPr>
        </p:nvSpPr>
        <p:spPr/>
        <p:txBody>
          <a:bodyPr/>
          <a:lstStyle/>
          <a:p>
            <a:r>
              <a:rPr lang="en-TR" sz="2400" dirty="0">
                <a:solidFill>
                  <a:schemeClr val="tx1"/>
                </a:solidFill>
              </a:rPr>
              <a:t>unconventional, amoral</a:t>
            </a:r>
          </a:p>
          <a:p>
            <a:r>
              <a:rPr lang="en-TR" sz="2400" dirty="0">
                <a:solidFill>
                  <a:schemeClr val="tx1"/>
                </a:solidFill>
              </a:rPr>
              <a:t>the moors</a:t>
            </a:r>
          </a:p>
          <a:p>
            <a:r>
              <a:rPr lang="en-TR" sz="2400" dirty="0">
                <a:solidFill>
                  <a:schemeClr val="tx1"/>
                </a:solidFill>
              </a:rPr>
              <a:t>”I am Heathcliff” / “I am Cathy”</a:t>
            </a:r>
          </a:p>
          <a:p>
            <a:r>
              <a:rPr lang="en-TR" sz="2400" dirty="0">
                <a:solidFill>
                  <a:schemeClr val="tx1"/>
                </a:solidFill>
              </a:rPr>
              <a:t>social class (the conversation between Nelly &amp; Cathy in Chapter 9)</a:t>
            </a:r>
          </a:p>
          <a:p>
            <a:pPr marL="0" indent="0">
              <a:buNone/>
            </a:pPr>
            <a:endParaRPr lang="en-TR" dirty="0"/>
          </a:p>
        </p:txBody>
      </p:sp>
    </p:spTree>
    <p:extLst>
      <p:ext uri="{BB962C8B-B14F-4D97-AF65-F5344CB8AC3E}">
        <p14:creationId xmlns:p14="http://schemas.microsoft.com/office/powerpoint/2010/main" val="1833691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5C0BC-3372-FB4C-B50D-F9078D9AE22E}"/>
              </a:ext>
            </a:extLst>
          </p:cNvPr>
          <p:cNvSpPr>
            <a:spLocks noGrp="1"/>
          </p:cNvSpPr>
          <p:nvPr>
            <p:ph type="title"/>
          </p:nvPr>
        </p:nvSpPr>
        <p:spPr/>
        <p:txBody>
          <a:bodyPr/>
          <a:lstStyle/>
          <a:p>
            <a:r>
              <a:rPr lang="en-TR" b="1" dirty="0">
                <a:solidFill>
                  <a:srgbClr val="C00000"/>
                </a:solidFill>
              </a:rPr>
              <a:t>Heathcliff’s reaction to Cathy’s death</a:t>
            </a:r>
          </a:p>
        </p:txBody>
      </p:sp>
      <p:sp>
        <p:nvSpPr>
          <p:cNvPr id="3" name="Content Placeholder 2">
            <a:extLst>
              <a:ext uri="{FF2B5EF4-FFF2-40B4-BE49-F238E27FC236}">
                <a16:creationId xmlns:a16="http://schemas.microsoft.com/office/drawing/2014/main" id="{5F3D46EB-FA70-314D-963D-D5F616292E84}"/>
              </a:ext>
            </a:extLst>
          </p:cNvPr>
          <p:cNvSpPr>
            <a:spLocks noGrp="1"/>
          </p:cNvSpPr>
          <p:nvPr>
            <p:ph idx="1"/>
          </p:nvPr>
        </p:nvSpPr>
        <p:spPr/>
        <p:txBody>
          <a:bodyPr>
            <a:normAutofit/>
          </a:bodyPr>
          <a:lstStyle/>
          <a:p>
            <a:pPr marL="0" indent="0" algn="just">
              <a:buNone/>
            </a:pPr>
            <a:r>
              <a:rPr lang="en-TR" sz="2000" dirty="0">
                <a:solidFill>
                  <a:schemeClr val="tx1"/>
                </a:solidFill>
              </a:rPr>
              <a:t>“May she wake in torment!” he cried, with frightful vehemence, stamping his foot, and groaning in a sudden paroxysm of ungovernable passion. “Why, she’s a liar to the end! Where is she? Not </a:t>
            </a:r>
            <a:r>
              <a:rPr lang="en-TR" sz="2000" i="1" dirty="0">
                <a:solidFill>
                  <a:schemeClr val="tx1"/>
                </a:solidFill>
              </a:rPr>
              <a:t>there</a:t>
            </a:r>
            <a:r>
              <a:rPr lang="en-TR" sz="2000" dirty="0">
                <a:solidFill>
                  <a:schemeClr val="tx1"/>
                </a:solidFill>
              </a:rPr>
              <a:t>-not in heaven-not perished-where? Oh! you said you cared nothing for my sufferings! And I pray one prayer-I repeat it till my tongue stiffens-Catherine Earnshaw, may you not rest as long as I am living! You said I killed you-haunt me, then! The murdered </a:t>
            </a:r>
            <a:r>
              <a:rPr lang="en-TR" sz="2000" i="1" dirty="0">
                <a:solidFill>
                  <a:schemeClr val="tx1"/>
                </a:solidFill>
              </a:rPr>
              <a:t>do </a:t>
            </a:r>
            <a:r>
              <a:rPr lang="en-TR" sz="2000" dirty="0">
                <a:solidFill>
                  <a:schemeClr val="tx1"/>
                </a:solidFill>
              </a:rPr>
              <a:t>haunt their murderers, I believe. I know that ghosts </a:t>
            </a:r>
            <a:r>
              <a:rPr lang="en-TR" sz="2000" i="1" dirty="0">
                <a:solidFill>
                  <a:schemeClr val="tx1"/>
                </a:solidFill>
              </a:rPr>
              <a:t>have </a:t>
            </a:r>
            <a:r>
              <a:rPr lang="en-TR" sz="2000" dirty="0">
                <a:solidFill>
                  <a:schemeClr val="tx1"/>
                </a:solidFill>
              </a:rPr>
              <a:t>wandered on earth. Be with me always-take any form-drive me mad! only </a:t>
            </a:r>
            <a:r>
              <a:rPr lang="en-TR" sz="2000" i="1" dirty="0">
                <a:solidFill>
                  <a:schemeClr val="tx1"/>
                </a:solidFill>
              </a:rPr>
              <a:t>do </a:t>
            </a:r>
            <a:r>
              <a:rPr lang="en-TR" sz="2000" dirty="0">
                <a:solidFill>
                  <a:schemeClr val="tx1"/>
                </a:solidFill>
              </a:rPr>
              <a:t>not leave me in this abyss, where I cannot find you! Oh, God! it is unutterable! I </a:t>
            </a:r>
            <a:r>
              <a:rPr lang="en-TR" sz="2000" i="1" dirty="0">
                <a:solidFill>
                  <a:schemeClr val="tx1"/>
                </a:solidFill>
              </a:rPr>
              <a:t>cannot </a:t>
            </a:r>
            <a:r>
              <a:rPr lang="en-TR" sz="2000" dirty="0">
                <a:solidFill>
                  <a:schemeClr val="tx1"/>
                </a:solidFill>
              </a:rPr>
              <a:t>live without my life! </a:t>
            </a:r>
            <a:r>
              <a:rPr lang="en-US" sz="2000" dirty="0">
                <a:solidFill>
                  <a:schemeClr val="tx1"/>
                </a:solidFill>
              </a:rPr>
              <a:t>I</a:t>
            </a:r>
            <a:r>
              <a:rPr lang="en-TR" sz="2000" dirty="0">
                <a:solidFill>
                  <a:schemeClr val="tx1"/>
                </a:solidFill>
              </a:rPr>
              <a:t> </a:t>
            </a:r>
            <a:r>
              <a:rPr lang="en-TR" sz="2000" i="1" dirty="0">
                <a:solidFill>
                  <a:schemeClr val="tx1"/>
                </a:solidFill>
              </a:rPr>
              <a:t>cannot </a:t>
            </a:r>
            <a:r>
              <a:rPr lang="en-TR" sz="2000" dirty="0">
                <a:solidFill>
                  <a:schemeClr val="tx1"/>
                </a:solidFill>
              </a:rPr>
              <a:t>live without my soul!” (Chapter 16)</a:t>
            </a:r>
          </a:p>
        </p:txBody>
      </p:sp>
    </p:spTree>
    <p:extLst>
      <p:ext uri="{BB962C8B-B14F-4D97-AF65-F5344CB8AC3E}">
        <p14:creationId xmlns:p14="http://schemas.microsoft.com/office/powerpoint/2010/main" val="3502667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C1D2D-0310-FE40-B077-CF2549FF7993}"/>
              </a:ext>
            </a:extLst>
          </p:cNvPr>
          <p:cNvSpPr>
            <a:spLocks noGrp="1"/>
          </p:cNvSpPr>
          <p:nvPr>
            <p:ph type="title"/>
          </p:nvPr>
        </p:nvSpPr>
        <p:spPr/>
        <p:txBody>
          <a:bodyPr/>
          <a:lstStyle/>
          <a:p>
            <a:r>
              <a:rPr lang="en-TR" b="1" dirty="0">
                <a:solidFill>
                  <a:srgbClr val="C00000"/>
                </a:solidFill>
              </a:rPr>
              <a:t>The Effect of the Lintons</a:t>
            </a:r>
          </a:p>
        </p:txBody>
      </p:sp>
      <p:sp>
        <p:nvSpPr>
          <p:cNvPr id="3" name="Content Placeholder 2">
            <a:extLst>
              <a:ext uri="{FF2B5EF4-FFF2-40B4-BE49-F238E27FC236}">
                <a16:creationId xmlns:a16="http://schemas.microsoft.com/office/drawing/2014/main" id="{5460C5AF-34B1-9D44-BA58-1A9CFE22FE74}"/>
              </a:ext>
            </a:extLst>
          </p:cNvPr>
          <p:cNvSpPr>
            <a:spLocks noGrp="1"/>
          </p:cNvSpPr>
          <p:nvPr>
            <p:ph idx="1"/>
          </p:nvPr>
        </p:nvSpPr>
        <p:spPr/>
        <p:txBody>
          <a:bodyPr/>
          <a:lstStyle/>
          <a:p>
            <a:r>
              <a:rPr lang="en-TR" dirty="0">
                <a:solidFill>
                  <a:schemeClr val="tx1"/>
                </a:solidFill>
              </a:rPr>
              <a:t>Cathy’s attitude towards Heathcliff changes. She finds him too black, untidy, and dirty.</a:t>
            </a:r>
          </a:p>
          <a:p>
            <a:r>
              <a:rPr lang="en-TR" dirty="0">
                <a:solidFill>
                  <a:schemeClr val="tx1"/>
                </a:solidFill>
              </a:rPr>
              <a:t>She wants to be a lady and live a civilized life. </a:t>
            </a:r>
          </a:p>
          <a:p>
            <a:r>
              <a:rPr lang="en-TR" dirty="0">
                <a:solidFill>
                  <a:schemeClr val="tx1"/>
                </a:solidFill>
              </a:rPr>
              <a:t>She prefers the life at Thrushcross Grange to life at Wuthering Heights. (Remember the comparison of the two houses)</a:t>
            </a:r>
          </a:p>
          <a:p>
            <a:pPr marL="0" indent="0">
              <a:buNone/>
            </a:pPr>
            <a:endParaRPr lang="en-TR" dirty="0">
              <a:solidFill>
                <a:schemeClr val="tx1"/>
              </a:solidFill>
            </a:endParaRPr>
          </a:p>
          <a:p>
            <a:pPr marL="0" indent="0">
              <a:buNone/>
            </a:pPr>
            <a:r>
              <a:rPr lang="en-TR" dirty="0">
                <a:solidFill>
                  <a:schemeClr val="tx1"/>
                </a:solidFill>
              </a:rPr>
              <a:t>However, it’s all against her true nature. </a:t>
            </a:r>
          </a:p>
          <a:p>
            <a:pPr lvl="1"/>
            <a:r>
              <a:rPr lang="en-TR" dirty="0">
                <a:solidFill>
                  <a:schemeClr val="tx1"/>
                </a:solidFill>
              </a:rPr>
              <a:t>selfish</a:t>
            </a:r>
          </a:p>
          <a:p>
            <a:pPr lvl="1"/>
            <a:r>
              <a:rPr lang="en-TR" dirty="0">
                <a:solidFill>
                  <a:schemeClr val="tx1"/>
                </a:solidFill>
              </a:rPr>
              <a:t>irresponsible</a:t>
            </a:r>
          </a:p>
          <a:p>
            <a:pPr lvl="1"/>
            <a:r>
              <a:rPr lang="en-TR" dirty="0">
                <a:solidFill>
                  <a:schemeClr val="tx1"/>
                </a:solidFill>
              </a:rPr>
              <a:t>rebellious</a:t>
            </a:r>
          </a:p>
        </p:txBody>
      </p:sp>
    </p:spTree>
    <p:extLst>
      <p:ext uri="{BB962C8B-B14F-4D97-AF65-F5344CB8AC3E}">
        <p14:creationId xmlns:p14="http://schemas.microsoft.com/office/powerpoint/2010/main" val="808757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C8AED-669F-024E-8C2E-21256EAC1387}"/>
              </a:ext>
            </a:extLst>
          </p:cNvPr>
          <p:cNvSpPr>
            <a:spLocks noGrp="1"/>
          </p:cNvSpPr>
          <p:nvPr>
            <p:ph type="title"/>
          </p:nvPr>
        </p:nvSpPr>
        <p:spPr/>
        <p:txBody>
          <a:bodyPr/>
          <a:lstStyle/>
          <a:p>
            <a:r>
              <a:rPr lang="en-TR" b="1" dirty="0">
                <a:solidFill>
                  <a:srgbClr val="C00000"/>
                </a:solidFill>
              </a:rPr>
              <a:t>Heathcliff &amp; Cathy</a:t>
            </a:r>
          </a:p>
        </p:txBody>
      </p:sp>
      <p:sp>
        <p:nvSpPr>
          <p:cNvPr id="3" name="Content Placeholder 2">
            <a:extLst>
              <a:ext uri="{FF2B5EF4-FFF2-40B4-BE49-F238E27FC236}">
                <a16:creationId xmlns:a16="http://schemas.microsoft.com/office/drawing/2014/main" id="{C5BF6EB8-C9FA-7347-8A37-8D03004984FD}"/>
              </a:ext>
            </a:extLst>
          </p:cNvPr>
          <p:cNvSpPr>
            <a:spLocks noGrp="1"/>
          </p:cNvSpPr>
          <p:nvPr>
            <p:ph idx="1"/>
          </p:nvPr>
        </p:nvSpPr>
        <p:spPr/>
        <p:txBody>
          <a:bodyPr/>
          <a:lstStyle/>
          <a:p>
            <a:r>
              <a:rPr lang="en-TR" sz="2400" dirty="0">
                <a:solidFill>
                  <a:schemeClr val="tx1"/>
                </a:solidFill>
              </a:rPr>
              <a:t>their world is </a:t>
            </a:r>
            <a:r>
              <a:rPr lang="en-TR" sz="2400" b="1" u="sng" dirty="0">
                <a:solidFill>
                  <a:schemeClr val="tx1"/>
                </a:solidFill>
              </a:rPr>
              <a:t>amoral</a:t>
            </a:r>
            <a:r>
              <a:rPr lang="en-TR" sz="2400" dirty="0">
                <a:solidFill>
                  <a:schemeClr val="tx1"/>
                </a:solidFill>
              </a:rPr>
              <a:t>.</a:t>
            </a:r>
          </a:p>
          <a:p>
            <a:r>
              <a:rPr lang="en-TR" sz="2400" dirty="0">
                <a:solidFill>
                  <a:schemeClr val="tx1"/>
                </a:solidFill>
              </a:rPr>
              <a:t>conventions or values do not matter.</a:t>
            </a:r>
          </a:p>
          <a:p>
            <a:r>
              <a:rPr lang="en-TR" sz="2400" dirty="0">
                <a:solidFill>
                  <a:schemeClr val="tx1"/>
                </a:solidFill>
              </a:rPr>
              <a:t>they are most happy in the moors.</a:t>
            </a:r>
          </a:p>
          <a:p>
            <a:r>
              <a:rPr lang="en-TR" sz="2400" dirty="0">
                <a:solidFill>
                  <a:schemeClr val="tx1"/>
                </a:solidFill>
              </a:rPr>
              <a:t>t</a:t>
            </a:r>
            <a:r>
              <a:rPr lang="en-US" sz="2400" dirty="0">
                <a:solidFill>
                  <a:schemeClr val="tx1"/>
                </a:solidFill>
              </a:rPr>
              <a:t>he</a:t>
            </a:r>
            <a:r>
              <a:rPr lang="en-TR" sz="2400" dirty="0">
                <a:solidFill>
                  <a:schemeClr val="tx1"/>
                </a:solidFill>
              </a:rPr>
              <a:t> love between the two is part of what is extraordinary.</a:t>
            </a:r>
          </a:p>
          <a:p>
            <a:r>
              <a:rPr lang="en-TR" sz="2400" dirty="0">
                <a:solidFill>
                  <a:schemeClr val="tx1"/>
                </a:solidFill>
              </a:rPr>
              <a:t>they are both selfish and cruel against others.</a:t>
            </a:r>
          </a:p>
          <a:p>
            <a:r>
              <a:rPr lang="en-TR" sz="2400" dirty="0">
                <a:solidFill>
                  <a:schemeClr val="tx1"/>
                </a:solidFill>
              </a:rPr>
              <a:t>it is a self-consuming kind of love</a:t>
            </a:r>
          </a:p>
          <a:p>
            <a:pPr marL="0" indent="0">
              <a:buNone/>
            </a:pPr>
            <a:endParaRPr lang="en-TR" dirty="0">
              <a:solidFill>
                <a:schemeClr val="tx1"/>
              </a:solidFill>
            </a:endParaRPr>
          </a:p>
        </p:txBody>
      </p:sp>
    </p:spTree>
    <p:extLst>
      <p:ext uri="{BB962C8B-B14F-4D97-AF65-F5344CB8AC3E}">
        <p14:creationId xmlns:p14="http://schemas.microsoft.com/office/powerpoint/2010/main" val="17090736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C0742-9E34-0D4E-A979-232C060854BD}"/>
              </a:ext>
            </a:extLst>
          </p:cNvPr>
          <p:cNvSpPr>
            <a:spLocks noGrp="1"/>
          </p:cNvSpPr>
          <p:nvPr>
            <p:ph type="title"/>
          </p:nvPr>
        </p:nvSpPr>
        <p:spPr/>
        <p:txBody>
          <a:bodyPr/>
          <a:lstStyle/>
          <a:p>
            <a:r>
              <a:rPr lang="en-TR" b="1" dirty="0">
                <a:solidFill>
                  <a:srgbClr val="C00000"/>
                </a:solidFill>
              </a:rPr>
              <a:t>The Extraordinary</a:t>
            </a:r>
          </a:p>
        </p:txBody>
      </p:sp>
      <p:sp>
        <p:nvSpPr>
          <p:cNvPr id="3" name="Content Placeholder 2">
            <a:extLst>
              <a:ext uri="{FF2B5EF4-FFF2-40B4-BE49-F238E27FC236}">
                <a16:creationId xmlns:a16="http://schemas.microsoft.com/office/drawing/2014/main" id="{7342A998-4D4F-F14F-A5F5-7652B0B83676}"/>
              </a:ext>
            </a:extLst>
          </p:cNvPr>
          <p:cNvSpPr>
            <a:spLocks noGrp="1"/>
          </p:cNvSpPr>
          <p:nvPr>
            <p:ph idx="1"/>
          </p:nvPr>
        </p:nvSpPr>
        <p:spPr/>
        <p:txBody>
          <a:bodyPr/>
          <a:lstStyle/>
          <a:p>
            <a:r>
              <a:rPr lang="en-TR" sz="2400" dirty="0">
                <a:solidFill>
                  <a:schemeClr val="tx1"/>
                </a:solidFill>
              </a:rPr>
              <a:t>Heathcliff</a:t>
            </a:r>
          </a:p>
          <a:p>
            <a:pPr lvl="1"/>
            <a:r>
              <a:rPr lang="en-TR" sz="2400" dirty="0">
                <a:solidFill>
                  <a:schemeClr val="tx1"/>
                </a:solidFill>
              </a:rPr>
              <a:t>his origin</a:t>
            </a:r>
          </a:p>
          <a:p>
            <a:pPr lvl="1"/>
            <a:r>
              <a:rPr lang="en-TR" sz="2400" dirty="0">
                <a:solidFill>
                  <a:schemeClr val="tx1"/>
                </a:solidFill>
              </a:rPr>
              <a:t>his personality</a:t>
            </a:r>
          </a:p>
          <a:p>
            <a:pPr lvl="1"/>
            <a:r>
              <a:rPr lang="en-TR" sz="2400" dirty="0">
                <a:solidFill>
                  <a:schemeClr val="tx1"/>
                </a:solidFill>
              </a:rPr>
              <a:t>his mysterious transformation</a:t>
            </a:r>
          </a:p>
          <a:p>
            <a:pPr lvl="1"/>
            <a:r>
              <a:rPr lang="en-TR" sz="2400" dirty="0">
                <a:solidFill>
                  <a:schemeClr val="tx1"/>
                </a:solidFill>
              </a:rPr>
              <a:t>his revenge</a:t>
            </a:r>
          </a:p>
          <a:p>
            <a:r>
              <a:rPr lang="en-TR" sz="2400" dirty="0">
                <a:solidFill>
                  <a:schemeClr val="tx1"/>
                </a:solidFill>
              </a:rPr>
              <a:t>the nature of Heathcliff and Cathy’s love</a:t>
            </a:r>
          </a:p>
          <a:p>
            <a:endParaRPr lang="en-TR" dirty="0"/>
          </a:p>
        </p:txBody>
      </p:sp>
    </p:spTree>
    <p:extLst>
      <p:ext uri="{BB962C8B-B14F-4D97-AF65-F5344CB8AC3E}">
        <p14:creationId xmlns:p14="http://schemas.microsoft.com/office/powerpoint/2010/main" val="397595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BEB8F-CD1A-D64F-9BCA-F1C7703A6B26}"/>
              </a:ext>
            </a:extLst>
          </p:cNvPr>
          <p:cNvSpPr>
            <a:spLocks noGrp="1"/>
          </p:cNvSpPr>
          <p:nvPr>
            <p:ph type="title"/>
          </p:nvPr>
        </p:nvSpPr>
        <p:spPr/>
        <p:txBody>
          <a:bodyPr/>
          <a:lstStyle/>
          <a:p>
            <a:r>
              <a:rPr lang="en-TR" b="1" dirty="0">
                <a:solidFill>
                  <a:srgbClr val="C00000"/>
                </a:solidFill>
              </a:rPr>
              <a:t>Lockwood’s First Impression of Heathcliff</a:t>
            </a:r>
          </a:p>
        </p:txBody>
      </p:sp>
      <p:sp>
        <p:nvSpPr>
          <p:cNvPr id="3" name="Content Placeholder 2">
            <a:extLst>
              <a:ext uri="{FF2B5EF4-FFF2-40B4-BE49-F238E27FC236}">
                <a16:creationId xmlns:a16="http://schemas.microsoft.com/office/drawing/2014/main" id="{55C71E05-137C-2441-82C5-4F0725343462}"/>
              </a:ext>
            </a:extLst>
          </p:cNvPr>
          <p:cNvSpPr>
            <a:spLocks noGrp="1"/>
          </p:cNvSpPr>
          <p:nvPr>
            <p:ph idx="1"/>
          </p:nvPr>
        </p:nvSpPr>
        <p:spPr/>
        <p:txBody>
          <a:bodyPr/>
          <a:lstStyle/>
          <a:p>
            <a:r>
              <a:rPr lang="en-TR" dirty="0">
                <a:solidFill>
                  <a:schemeClr val="tx1"/>
                </a:solidFill>
              </a:rPr>
              <a:t>a reserved gentleman</a:t>
            </a:r>
          </a:p>
          <a:p>
            <a:r>
              <a:rPr lang="en-TR" dirty="0">
                <a:solidFill>
                  <a:schemeClr val="tx1"/>
                </a:solidFill>
              </a:rPr>
              <a:t>handsome</a:t>
            </a:r>
          </a:p>
          <a:p>
            <a:r>
              <a:rPr lang="en-TR" dirty="0">
                <a:solidFill>
                  <a:schemeClr val="tx1"/>
                </a:solidFill>
              </a:rPr>
              <a:t>morose because does not prefer to show his emotions</a:t>
            </a:r>
          </a:p>
          <a:p>
            <a:pPr marL="0" indent="0">
              <a:buNone/>
            </a:pPr>
            <a:endParaRPr lang="en-TR" dirty="0">
              <a:solidFill>
                <a:schemeClr val="tx1"/>
              </a:solidFill>
            </a:endParaRPr>
          </a:p>
          <a:p>
            <a:pPr marL="0" indent="0">
              <a:buNone/>
            </a:pPr>
            <a:r>
              <a:rPr lang="en-TR" dirty="0">
                <a:solidFill>
                  <a:schemeClr val="tx1"/>
                </a:solidFill>
              </a:rPr>
              <a:t>Important to see the transformation Heathcliff has been through. </a:t>
            </a:r>
          </a:p>
          <a:p>
            <a:pPr marL="0" indent="0">
              <a:buNone/>
            </a:pPr>
            <a:r>
              <a:rPr lang="en-TR" dirty="0">
                <a:solidFill>
                  <a:schemeClr val="tx1"/>
                </a:solidFill>
              </a:rPr>
              <a:t>In his 2nd visit Lockwood realizes he was mistaken. </a:t>
            </a:r>
          </a:p>
          <a:p>
            <a:pPr marL="0" indent="0">
              <a:buNone/>
            </a:pPr>
            <a:r>
              <a:rPr lang="en-TR" dirty="0">
                <a:solidFill>
                  <a:schemeClr val="tx1"/>
                </a:solidFill>
              </a:rPr>
              <a:t>He feels the hatred in this cold and gloomy house where Heathcliff, Catherine, and Hareton are very rude to each other as well as to their guest. </a:t>
            </a:r>
          </a:p>
        </p:txBody>
      </p:sp>
    </p:spTree>
    <p:extLst>
      <p:ext uri="{BB962C8B-B14F-4D97-AF65-F5344CB8AC3E}">
        <p14:creationId xmlns:p14="http://schemas.microsoft.com/office/powerpoint/2010/main" val="1877136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5D888B-CF81-B74F-9150-7192F0B8F515}"/>
              </a:ext>
            </a:extLst>
          </p:cNvPr>
          <p:cNvSpPr>
            <a:spLocks noGrp="1"/>
          </p:cNvSpPr>
          <p:nvPr>
            <p:ph type="title"/>
          </p:nvPr>
        </p:nvSpPr>
        <p:spPr/>
        <p:txBody>
          <a:bodyPr/>
          <a:lstStyle/>
          <a:p>
            <a:r>
              <a:rPr lang="en-TR" b="1" dirty="0">
                <a:solidFill>
                  <a:srgbClr val="C00000"/>
                </a:solidFill>
              </a:rPr>
              <a:t>Lockwood’s Stay in Cathy’s Old Room</a:t>
            </a:r>
          </a:p>
        </p:txBody>
      </p:sp>
      <p:sp>
        <p:nvSpPr>
          <p:cNvPr id="3" name="Content Placeholder 2">
            <a:extLst>
              <a:ext uri="{FF2B5EF4-FFF2-40B4-BE49-F238E27FC236}">
                <a16:creationId xmlns:a16="http://schemas.microsoft.com/office/drawing/2014/main" id="{746B0CF7-6638-094E-9736-262A9A28C080}"/>
              </a:ext>
            </a:extLst>
          </p:cNvPr>
          <p:cNvSpPr>
            <a:spLocks noGrp="1"/>
          </p:cNvSpPr>
          <p:nvPr>
            <p:ph idx="1"/>
          </p:nvPr>
        </p:nvSpPr>
        <p:spPr/>
        <p:txBody>
          <a:bodyPr>
            <a:normAutofit/>
          </a:bodyPr>
          <a:lstStyle/>
          <a:p>
            <a:pPr marL="0" indent="0" algn="just">
              <a:buNone/>
            </a:pPr>
            <a:r>
              <a:rPr lang="en-TR" sz="2400" b="1" dirty="0">
                <a:solidFill>
                  <a:schemeClr val="tx1"/>
                </a:solidFill>
              </a:rPr>
              <a:t>“How little did I dream that Hindley would ever make me cry so!” she wrote. “My head aches, till I vannot keep it on the pillow; and still I can’t give over. Poor Heathcliff! H</a:t>
            </a:r>
            <a:r>
              <a:rPr lang="en-US" sz="2400" b="1" dirty="0" err="1">
                <a:solidFill>
                  <a:schemeClr val="tx1"/>
                </a:solidFill>
              </a:rPr>
              <a:t>i</a:t>
            </a:r>
            <a:r>
              <a:rPr lang="en-TR" sz="2400" b="1" dirty="0">
                <a:solidFill>
                  <a:schemeClr val="tx1"/>
                </a:solidFill>
              </a:rPr>
              <a:t>ndley calls him a vagabond, and won’t let him sit with us, nor eat with us any more; and, he says, he and I must not play together, and threatens to turn him out of the house if we break his orders. he has been blaming our father (how dared he?) for treating H. too liberally; and swears he will reduce him to his right place-”</a:t>
            </a:r>
          </a:p>
        </p:txBody>
      </p:sp>
    </p:spTree>
    <p:extLst>
      <p:ext uri="{BB962C8B-B14F-4D97-AF65-F5344CB8AC3E}">
        <p14:creationId xmlns:p14="http://schemas.microsoft.com/office/powerpoint/2010/main" val="33010828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C2819-5630-F940-BF9D-DB92DB464895}"/>
              </a:ext>
            </a:extLst>
          </p:cNvPr>
          <p:cNvSpPr>
            <a:spLocks noGrp="1"/>
          </p:cNvSpPr>
          <p:nvPr>
            <p:ph type="title"/>
          </p:nvPr>
        </p:nvSpPr>
        <p:spPr/>
        <p:txBody>
          <a:bodyPr/>
          <a:lstStyle/>
          <a:p>
            <a:r>
              <a:rPr lang="en-TR" b="1" dirty="0">
                <a:solidFill>
                  <a:srgbClr val="C00000"/>
                </a:solidFill>
              </a:rPr>
              <a:t>Lockwood’s Dream</a:t>
            </a:r>
          </a:p>
        </p:txBody>
      </p:sp>
      <p:sp>
        <p:nvSpPr>
          <p:cNvPr id="3" name="Content Placeholder 2">
            <a:extLst>
              <a:ext uri="{FF2B5EF4-FFF2-40B4-BE49-F238E27FC236}">
                <a16:creationId xmlns:a16="http://schemas.microsoft.com/office/drawing/2014/main" id="{4E4AC7A8-410B-7D4A-AE1E-2F150C27676E}"/>
              </a:ext>
            </a:extLst>
          </p:cNvPr>
          <p:cNvSpPr>
            <a:spLocks noGrp="1"/>
          </p:cNvSpPr>
          <p:nvPr>
            <p:ph idx="1"/>
          </p:nvPr>
        </p:nvSpPr>
        <p:spPr/>
        <p:txBody>
          <a:bodyPr/>
          <a:lstStyle/>
          <a:p>
            <a:r>
              <a:rPr lang="en-TR" dirty="0"/>
              <a:t>gothic element</a:t>
            </a:r>
          </a:p>
          <a:p>
            <a:pPr lvl="1"/>
            <a:r>
              <a:rPr lang="en-TR" dirty="0"/>
              <a:t>mystery</a:t>
            </a:r>
          </a:p>
          <a:p>
            <a:pPr lvl="1"/>
            <a:r>
              <a:rPr lang="en-TR" dirty="0"/>
              <a:t>ghosts</a:t>
            </a:r>
          </a:p>
          <a:p>
            <a:pPr lvl="1"/>
            <a:r>
              <a:rPr lang="en-TR" dirty="0"/>
              <a:t>the weather</a:t>
            </a:r>
          </a:p>
          <a:p>
            <a:pPr lvl="1"/>
            <a:r>
              <a:rPr lang="en-TR" dirty="0"/>
              <a:t> the coldness of the house</a:t>
            </a:r>
          </a:p>
          <a:p>
            <a:pPr lvl="1"/>
            <a:r>
              <a:rPr lang="en-TR" dirty="0"/>
              <a:t>the rudeness of </a:t>
            </a:r>
            <a:r>
              <a:rPr lang="en-US" dirty="0" err="1"/>
              <a:t>th</a:t>
            </a:r>
            <a:r>
              <a:rPr lang="en-TR" dirty="0"/>
              <a:t>e people</a:t>
            </a:r>
          </a:p>
          <a:p>
            <a:r>
              <a:rPr lang="en-TR" dirty="0"/>
              <a:t>Lockwood’s self-discovery: he is capable of violence</a:t>
            </a:r>
          </a:p>
          <a:p>
            <a:r>
              <a:rPr lang="en-TR" dirty="0"/>
              <a:t>human nature</a:t>
            </a:r>
          </a:p>
          <a:p>
            <a:r>
              <a:rPr lang="en-TR" dirty="0"/>
              <a:t>Heathcliff’s reaction</a:t>
            </a:r>
          </a:p>
        </p:txBody>
      </p:sp>
    </p:spTree>
    <p:extLst>
      <p:ext uri="{BB962C8B-B14F-4D97-AF65-F5344CB8AC3E}">
        <p14:creationId xmlns:p14="http://schemas.microsoft.com/office/powerpoint/2010/main" val="2771083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1D798-626C-4640-903F-20666174A4EF}"/>
              </a:ext>
            </a:extLst>
          </p:cNvPr>
          <p:cNvSpPr>
            <a:spLocks noGrp="1"/>
          </p:cNvSpPr>
          <p:nvPr>
            <p:ph type="title"/>
          </p:nvPr>
        </p:nvSpPr>
        <p:spPr/>
        <p:txBody>
          <a:bodyPr/>
          <a:lstStyle/>
          <a:p>
            <a:r>
              <a:rPr lang="en-TR" b="1" dirty="0">
                <a:solidFill>
                  <a:srgbClr val="C00000"/>
                </a:solidFill>
              </a:rPr>
              <a:t>Heathcliff’s Arrival to Wuthering Heights</a:t>
            </a:r>
          </a:p>
        </p:txBody>
      </p:sp>
      <p:sp>
        <p:nvSpPr>
          <p:cNvPr id="3" name="Content Placeholder 2">
            <a:extLst>
              <a:ext uri="{FF2B5EF4-FFF2-40B4-BE49-F238E27FC236}">
                <a16:creationId xmlns:a16="http://schemas.microsoft.com/office/drawing/2014/main" id="{1F860D9D-0E65-2349-8B09-FF9105E3779D}"/>
              </a:ext>
            </a:extLst>
          </p:cNvPr>
          <p:cNvSpPr>
            <a:spLocks noGrp="1"/>
          </p:cNvSpPr>
          <p:nvPr>
            <p:ph idx="1"/>
          </p:nvPr>
        </p:nvSpPr>
        <p:spPr/>
        <p:txBody>
          <a:bodyPr/>
          <a:lstStyle/>
          <a:p>
            <a:r>
              <a:rPr lang="en-TR" dirty="0"/>
              <a:t>“a dirty, ragged, black-haired child”</a:t>
            </a:r>
          </a:p>
          <a:p>
            <a:r>
              <a:rPr lang="en-TR" dirty="0"/>
              <a:t>speaks gibberish</a:t>
            </a:r>
          </a:p>
          <a:p>
            <a:r>
              <a:rPr lang="en-TR" dirty="0"/>
              <a:t>“gipsy brat”</a:t>
            </a:r>
          </a:p>
          <a:p>
            <a:r>
              <a:rPr lang="en-TR" dirty="0"/>
              <a:t>different attitudes</a:t>
            </a:r>
          </a:p>
          <a:p>
            <a:pPr lvl="1"/>
            <a:r>
              <a:rPr lang="en-TR" dirty="0"/>
              <a:t>Mr Earnshaw</a:t>
            </a:r>
          </a:p>
          <a:p>
            <a:pPr lvl="1"/>
            <a:r>
              <a:rPr lang="en-TR" dirty="0"/>
              <a:t>Mrs Earnshaw</a:t>
            </a:r>
          </a:p>
          <a:p>
            <a:pPr lvl="1"/>
            <a:r>
              <a:rPr lang="en-TR" dirty="0"/>
              <a:t>H</a:t>
            </a:r>
            <a:r>
              <a:rPr lang="en-US" dirty="0" err="1"/>
              <a:t>i</a:t>
            </a:r>
            <a:r>
              <a:rPr lang="en-TR" dirty="0"/>
              <a:t>ndley</a:t>
            </a:r>
          </a:p>
          <a:p>
            <a:pPr lvl="1"/>
            <a:r>
              <a:rPr lang="en-TR" dirty="0"/>
              <a:t>Cathy</a:t>
            </a:r>
          </a:p>
        </p:txBody>
      </p:sp>
    </p:spTree>
    <p:extLst>
      <p:ext uri="{BB962C8B-B14F-4D97-AF65-F5344CB8AC3E}">
        <p14:creationId xmlns:p14="http://schemas.microsoft.com/office/powerpoint/2010/main" val="2037513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BE064-ADC7-964C-BCFB-023FCDE150EB}"/>
              </a:ext>
            </a:extLst>
          </p:cNvPr>
          <p:cNvSpPr>
            <a:spLocks noGrp="1"/>
          </p:cNvSpPr>
          <p:nvPr>
            <p:ph type="title"/>
          </p:nvPr>
        </p:nvSpPr>
        <p:spPr/>
        <p:txBody>
          <a:bodyPr/>
          <a:lstStyle/>
          <a:p>
            <a:r>
              <a:rPr lang="en-TR" b="1" dirty="0">
                <a:solidFill>
                  <a:srgbClr val="C00000"/>
                </a:solidFill>
              </a:rPr>
              <a:t>Chapter 4</a:t>
            </a:r>
          </a:p>
        </p:txBody>
      </p:sp>
      <p:sp>
        <p:nvSpPr>
          <p:cNvPr id="3" name="Content Placeholder 2">
            <a:extLst>
              <a:ext uri="{FF2B5EF4-FFF2-40B4-BE49-F238E27FC236}">
                <a16:creationId xmlns:a16="http://schemas.microsoft.com/office/drawing/2014/main" id="{AA3B8A5C-85A5-3245-B32D-6884F06AB755}"/>
              </a:ext>
            </a:extLst>
          </p:cNvPr>
          <p:cNvSpPr>
            <a:spLocks noGrp="1"/>
          </p:cNvSpPr>
          <p:nvPr>
            <p:ph idx="1"/>
          </p:nvPr>
        </p:nvSpPr>
        <p:spPr/>
        <p:txBody>
          <a:bodyPr>
            <a:normAutofit fontScale="92500" lnSpcReduction="20000"/>
          </a:bodyPr>
          <a:lstStyle/>
          <a:p>
            <a:r>
              <a:rPr lang="en-TR" sz="2400" dirty="0">
                <a:solidFill>
                  <a:schemeClr val="tx1"/>
                </a:solidFill>
              </a:rPr>
              <a:t>Mr Earnshaw’s parenting skills (also Chapter 5)</a:t>
            </a:r>
          </a:p>
          <a:p>
            <a:r>
              <a:rPr lang="en-TR" sz="2400" dirty="0">
                <a:solidFill>
                  <a:schemeClr val="tx1"/>
                </a:solidFill>
              </a:rPr>
              <a:t>It’s effect on H</a:t>
            </a:r>
            <a:r>
              <a:rPr lang="en-US" sz="2400" dirty="0" err="1">
                <a:solidFill>
                  <a:schemeClr val="tx1"/>
                </a:solidFill>
              </a:rPr>
              <a:t>i</a:t>
            </a:r>
            <a:r>
              <a:rPr lang="en-TR" sz="2400" dirty="0">
                <a:solidFill>
                  <a:schemeClr val="tx1"/>
                </a:solidFill>
              </a:rPr>
              <a:t>ndley</a:t>
            </a:r>
          </a:p>
          <a:p>
            <a:r>
              <a:rPr lang="en-TR" sz="2400" dirty="0">
                <a:solidFill>
                  <a:schemeClr val="tx1"/>
                </a:solidFill>
              </a:rPr>
              <a:t>the conflict between H</a:t>
            </a:r>
            <a:r>
              <a:rPr lang="en-US" sz="2400" dirty="0" err="1">
                <a:solidFill>
                  <a:schemeClr val="tx1"/>
                </a:solidFill>
              </a:rPr>
              <a:t>i</a:t>
            </a:r>
            <a:r>
              <a:rPr lang="en-TR" sz="2400" dirty="0">
                <a:solidFill>
                  <a:schemeClr val="tx1"/>
                </a:solidFill>
              </a:rPr>
              <a:t>ndley &amp; Heathcliff (the first fight)</a:t>
            </a:r>
          </a:p>
          <a:p>
            <a:r>
              <a:rPr lang="en-TR" sz="2400" dirty="0">
                <a:solidFill>
                  <a:schemeClr val="tx1"/>
                </a:solidFill>
              </a:rPr>
              <a:t>Heathcliff’s reaction against being beaten</a:t>
            </a:r>
          </a:p>
          <a:p>
            <a:r>
              <a:rPr lang="en-TR" sz="2400" dirty="0">
                <a:solidFill>
                  <a:schemeClr val="tx1"/>
                </a:solidFill>
              </a:rPr>
              <a:t>Nelly’s misinterpretation of his character: not vindictive</a:t>
            </a:r>
          </a:p>
          <a:p>
            <a:r>
              <a:rPr lang="en-TR" sz="2400" dirty="0">
                <a:solidFill>
                  <a:schemeClr val="tx1"/>
                </a:solidFill>
              </a:rPr>
              <a:t>The reality: determined, patient, and cruel (as revealed later on)</a:t>
            </a:r>
          </a:p>
          <a:p>
            <a:pPr marL="0" indent="0">
              <a:buNone/>
            </a:pPr>
            <a:r>
              <a:rPr lang="en-TR" sz="2400" dirty="0">
                <a:solidFill>
                  <a:schemeClr val="tx1"/>
                </a:solidFill>
              </a:rPr>
              <a:t>“I’m trying to settle how I shall pay Hindley back. I don’t care how long I wait, if I can only do it at last. I hope he will not die before I do!” (Chapter 7)</a:t>
            </a:r>
          </a:p>
        </p:txBody>
      </p:sp>
    </p:spTree>
    <p:extLst>
      <p:ext uri="{BB962C8B-B14F-4D97-AF65-F5344CB8AC3E}">
        <p14:creationId xmlns:p14="http://schemas.microsoft.com/office/powerpoint/2010/main" val="96848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7CE49-E841-DE45-95FC-F61C3D4437E8}"/>
              </a:ext>
            </a:extLst>
          </p:cNvPr>
          <p:cNvSpPr>
            <a:spLocks noGrp="1"/>
          </p:cNvSpPr>
          <p:nvPr>
            <p:ph type="title"/>
          </p:nvPr>
        </p:nvSpPr>
        <p:spPr/>
        <p:txBody>
          <a:bodyPr/>
          <a:lstStyle/>
          <a:p>
            <a:r>
              <a:rPr lang="en-TR" b="1" dirty="0">
                <a:solidFill>
                  <a:srgbClr val="C00000"/>
                </a:solidFill>
              </a:rPr>
              <a:t>Some questions to consider</a:t>
            </a:r>
          </a:p>
        </p:txBody>
      </p:sp>
      <p:sp>
        <p:nvSpPr>
          <p:cNvPr id="3" name="Content Placeholder 2">
            <a:extLst>
              <a:ext uri="{FF2B5EF4-FFF2-40B4-BE49-F238E27FC236}">
                <a16:creationId xmlns:a16="http://schemas.microsoft.com/office/drawing/2014/main" id="{C630EE78-B04C-794A-B98B-297A24DDC70D}"/>
              </a:ext>
            </a:extLst>
          </p:cNvPr>
          <p:cNvSpPr>
            <a:spLocks noGrp="1"/>
          </p:cNvSpPr>
          <p:nvPr>
            <p:ph idx="1"/>
          </p:nvPr>
        </p:nvSpPr>
        <p:spPr/>
        <p:txBody>
          <a:bodyPr/>
          <a:lstStyle/>
          <a:p>
            <a:r>
              <a:rPr lang="en-TR" sz="2400" dirty="0">
                <a:solidFill>
                  <a:schemeClr val="tx1"/>
                </a:solidFill>
              </a:rPr>
              <a:t>Is Heathcliff’s evil nature too exaggerated?</a:t>
            </a:r>
          </a:p>
          <a:p>
            <a:r>
              <a:rPr lang="en-TR" sz="2400" dirty="0">
                <a:solidFill>
                  <a:schemeClr val="tx1"/>
                </a:solidFill>
              </a:rPr>
              <a:t>Is it realistic?</a:t>
            </a:r>
          </a:p>
          <a:p>
            <a:r>
              <a:rPr lang="en-TR" sz="2400" dirty="0">
                <a:solidFill>
                  <a:schemeClr val="tx1"/>
                </a:solidFill>
              </a:rPr>
              <a:t>Is he capable of positive emotions?</a:t>
            </a:r>
          </a:p>
          <a:p>
            <a:r>
              <a:rPr lang="en-TR" sz="2400" dirty="0">
                <a:solidFill>
                  <a:schemeClr val="tx1"/>
                </a:solidFill>
              </a:rPr>
              <a:t>Can his desire for revenge be justified? </a:t>
            </a:r>
          </a:p>
          <a:p>
            <a:r>
              <a:rPr lang="en-TR" sz="2400" dirty="0">
                <a:solidFill>
                  <a:schemeClr val="tx1"/>
                </a:solidFill>
              </a:rPr>
              <a:t>What can be the purpose of creating such a character?</a:t>
            </a:r>
          </a:p>
          <a:p>
            <a:r>
              <a:rPr lang="en-TR" sz="2400" dirty="0">
                <a:solidFill>
                  <a:schemeClr val="tx1"/>
                </a:solidFill>
              </a:rPr>
              <a:t>What is the significance of the love between Heathcliff &amp; Cathy?</a:t>
            </a:r>
          </a:p>
          <a:p>
            <a:endParaRPr lang="en-TR" dirty="0">
              <a:solidFill>
                <a:schemeClr val="tx1"/>
              </a:solidFill>
            </a:endParaRPr>
          </a:p>
        </p:txBody>
      </p:sp>
    </p:spTree>
    <p:extLst>
      <p:ext uri="{BB962C8B-B14F-4D97-AF65-F5344CB8AC3E}">
        <p14:creationId xmlns:p14="http://schemas.microsoft.com/office/powerpoint/2010/main" val="408321501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214</TotalTime>
  <Words>793</Words>
  <Application>Microsoft Macintosh PowerPoint</Application>
  <PresentationFormat>Widescreen</PresentationFormat>
  <Paragraphs>89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Contrast between the houses</vt:lpstr>
      <vt:lpstr>Heathcliff &amp; Cathy</vt:lpstr>
      <vt:lpstr>The Extraordinary</vt:lpstr>
      <vt:lpstr>Lockwood’s First Impression of Heathcliff</vt:lpstr>
      <vt:lpstr>Lockwood’s Stay in Cathy’s Old Room</vt:lpstr>
      <vt:lpstr>Lockwood’s Dream</vt:lpstr>
      <vt:lpstr>Heathcliff’s Arrival to Wuthering Heights</vt:lpstr>
      <vt:lpstr>Chapter 4</vt:lpstr>
      <vt:lpstr>Some questions to consider</vt:lpstr>
      <vt:lpstr>Hindley &amp; Heathcliff Heathcliff &amp; Hareton</vt:lpstr>
      <vt:lpstr>The Love</vt:lpstr>
      <vt:lpstr>Heathcliff’s reaction to Cathy’s death</vt:lpstr>
      <vt:lpstr>The Effect of the Lintons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WUTHERING HEIGHTS</dc:title>
  <dc:creator>Seda.Peksen</dc:creator>
  <cp:lastModifiedBy>Seda.Peksen</cp:lastModifiedBy>
  <cp:revision>42</cp:revision>
  <dcterms:created xsi:type="dcterms:W3CDTF">2020-09-20T15:19:32Z</dcterms:created>
  <dcterms:modified xsi:type="dcterms:W3CDTF">2022-04-20T18:27:37Z</dcterms:modified>
</cp:coreProperties>
</file>