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56" r:id="rId1"/>
  </p:sldMasterIdLst>
  <p:sldIdLst>
    <p:sldId id="257" r:id="rId2"/>
    <p:sldId id="264" r:id="rId3"/>
    <p:sldId id="259" r:id="rId4"/>
    <p:sldId id="261" r:id="rId5"/>
    <p:sldId id="260" r:id="rId6"/>
    <p:sldId id="262" r:id="rId7"/>
    <p:sldId id="263" r:id="rId8"/>
    <p:sldId id="265" r:id="rId9"/>
    <p:sldId id="267" r:id="rId10"/>
    <p:sldId id="268" r:id="rId11"/>
    <p:sldId id="266" r:id="rId12"/>
    <p:sldId id="269" r:id="rId13"/>
    <p:sldId id="271" r:id="rId14"/>
    <p:sldId id="272" r:id="rId15"/>
    <p:sldId id="273" r:id="rId16"/>
    <p:sldId id="274" r:id="rId17"/>
    <p:sldId id="275" r:id="rId18"/>
    <p:sldId id="276"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60" autoAdjust="0"/>
    <p:restoredTop sz="86380" autoAdjust="0"/>
  </p:normalViewPr>
  <p:slideViewPr>
    <p:cSldViewPr>
      <p:cViewPr varScale="1">
        <p:scale>
          <a:sx n="92" d="100"/>
          <a:sy n="92" d="100"/>
        </p:scale>
        <p:origin x="1326" y="90"/>
      </p:cViewPr>
      <p:guideLst>
        <p:guide orient="horz" pos="2160"/>
        <p:guide pos="2880"/>
      </p:guideLst>
    </p:cSldViewPr>
  </p:slideViewPr>
  <p:outlineViewPr>
    <p:cViewPr>
      <p:scale>
        <a:sx n="33" d="100"/>
        <a:sy n="33" d="100"/>
      </p:scale>
      <p:origin x="204" y="2514"/>
    </p:cViewPr>
  </p:outlineViewPr>
  <p:notesTextViewPr>
    <p:cViewPr>
      <p:scale>
        <a:sx n="100" d="100"/>
        <a:sy n="100" d="100"/>
      </p:scale>
      <p:origin x="0" y="0"/>
    </p:cViewPr>
  </p:notesTextViewPr>
  <p:sorterViewPr>
    <p:cViewPr>
      <p:scale>
        <a:sx n="66" d="100"/>
        <a:sy n="66" d="100"/>
      </p:scale>
      <p:origin x="0" y="133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19C49BEA-1A11-484E-B84A-67F68A105756}" type="datetimeFigureOut">
              <a:rPr lang="tr-TR" smtClean="0"/>
              <a:pPr/>
              <a:t>13.12.2017</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D06F6432-93F9-4007-8748-B227C3193D33}"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19C49BEA-1A11-484E-B84A-67F68A105756}" type="datetimeFigureOut">
              <a:rPr lang="tr-TR" smtClean="0"/>
              <a:pPr/>
              <a:t>13.12.2017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06F6432-93F9-4007-8748-B227C3193D33}"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19C49BEA-1A11-484E-B84A-67F68A105756}" type="datetimeFigureOut">
              <a:rPr lang="tr-TR" smtClean="0"/>
              <a:pPr/>
              <a:t>13.12.2017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06F6432-93F9-4007-8748-B227C3193D33}"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19C49BEA-1A11-484E-B84A-67F68A105756}" type="datetimeFigureOut">
              <a:rPr lang="tr-TR" smtClean="0"/>
              <a:pPr/>
              <a:t>13.12.2017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06F6432-93F9-4007-8748-B227C3193D33}"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19C49BEA-1A11-484E-B84A-67F68A105756}" type="datetimeFigureOut">
              <a:rPr lang="tr-TR" smtClean="0"/>
              <a:pPr/>
              <a:t>13.12.2017</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D06F6432-93F9-4007-8748-B227C3193D33}"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19C49BEA-1A11-484E-B84A-67F68A105756}" type="datetimeFigureOut">
              <a:rPr lang="tr-TR" smtClean="0"/>
              <a:pPr/>
              <a:t>13.12.2017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06F6432-93F9-4007-8748-B227C3193D33}"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19C49BEA-1A11-484E-B84A-67F68A105756}" type="datetimeFigureOut">
              <a:rPr lang="tr-TR" smtClean="0"/>
              <a:pPr/>
              <a:t>13.12.2017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06F6432-93F9-4007-8748-B227C3193D33}"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19C49BEA-1A11-484E-B84A-67F68A105756}" type="datetimeFigureOut">
              <a:rPr lang="tr-TR" smtClean="0"/>
              <a:pPr/>
              <a:t>13.12.2017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06F6432-93F9-4007-8748-B227C3193D33}"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19C49BEA-1A11-484E-B84A-67F68A105756}" type="datetimeFigureOut">
              <a:rPr lang="tr-TR" smtClean="0"/>
              <a:pPr/>
              <a:t>13.12.2017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06F6432-93F9-4007-8748-B227C3193D33}"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19C49BEA-1A11-484E-B84A-67F68A105756}" type="datetimeFigureOut">
              <a:rPr lang="tr-TR" smtClean="0"/>
              <a:pPr/>
              <a:t>13.12.2017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06F6432-93F9-4007-8748-B227C3193D33}"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19C49BEA-1A11-484E-B84A-67F68A105756}" type="datetimeFigureOut">
              <a:rPr lang="tr-TR" smtClean="0"/>
              <a:pPr/>
              <a:t>13.12.2017</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D06F6432-93F9-4007-8748-B227C3193D33}"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19C49BEA-1A11-484E-B84A-67F68A105756}" type="datetimeFigureOut">
              <a:rPr lang="tr-TR" smtClean="0"/>
              <a:pPr/>
              <a:t>13.12.2017</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D06F6432-93F9-4007-8748-B227C3193D33}"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4057" r:id="rId1"/>
    <p:sldLayoutId id="2147484058" r:id="rId2"/>
    <p:sldLayoutId id="2147484059" r:id="rId3"/>
    <p:sldLayoutId id="2147484060" r:id="rId4"/>
    <p:sldLayoutId id="2147484061" r:id="rId5"/>
    <p:sldLayoutId id="2147484062" r:id="rId6"/>
    <p:sldLayoutId id="2147484063" r:id="rId7"/>
    <p:sldLayoutId id="2147484064" r:id="rId8"/>
    <p:sldLayoutId id="2147484065" r:id="rId9"/>
    <p:sldLayoutId id="2147484066" r:id="rId10"/>
    <p:sldLayoutId id="2147484067"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dirty="0" smtClean="0">
                <a:latin typeface="Arial Black" pitchFamily="34" charset="0"/>
              </a:rPr>
              <a:t>         </a:t>
            </a:r>
            <a:r>
              <a:rPr lang="tr-TR" sz="2400" dirty="0" smtClean="0">
                <a:solidFill>
                  <a:schemeClr val="accent2"/>
                </a:solidFill>
                <a:latin typeface="Arial" pitchFamily="34" charset="0"/>
                <a:cs typeface="Arial" pitchFamily="34" charset="0"/>
              </a:rPr>
              <a:t>ORGANİK YUMURTA ÜRETİMİ</a:t>
            </a:r>
            <a:endParaRPr lang="tr-TR" sz="2400" dirty="0">
              <a:solidFill>
                <a:schemeClr val="accent2"/>
              </a:solidFill>
              <a:latin typeface="Arial" pitchFamily="34" charset="0"/>
              <a:cs typeface="Arial" pitchFamily="34" charset="0"/>
            </a:endParaRPr>
          </a:p>
        </p:txBody>
      </p:sp>
      <p:sp>
        <p:nvSpPr>
          <p:cNvPr id="3" name="2 İçerik Yer Tutucusu"/>
          <p:cNvSpPr>
            <a:spLocks noGrp="1"/>
          </p:cNvSpPr>
          <p:nvPr>
            <p:ph sz="quarter" idx="1"/>
          </p:nvPr>
        </p:nvSpPr>
        <p:spPr>
          <a:xfrm>
            <a:off x="827584" y="1447800"/>
            <a:ext cx="7772400" cy="4933528"/>
          </a:xfrm>
          <a:solidFill>
            <a:schemeClr val="accent1">
              <a:lumMod val="20000"/>
              <a:lumOff val="80000"/>
            </a:schemeClr>
          </a:solidFill>
        </p:spPr>
        <p:txBody>
          <a:bodyPr>
            <a:noAutofit/>
          </a:bodyPr>
          <a:lstStyle/>
          <a:p>
            <a:pPr lvl="1">
              <a:buNone/>
            </a:pPr>
            <a:r>
              <a:rPr lang="tr-TR" dirty="0" smtClean="0">
                <a:latin typeface="Arial" pitchFamily="34" charset="0"/>
                <a:cs typeface="Arial" pitchFamily="34" charset="0"/>
              </a:rPr>
              <a:t>   Organik kanatlı yetiştiriciliğinde, organik tarım metoduyla üretim yapan işletmelerden getirilen ve tamamen organik yemlerle beslenen,genetik yapısı değiştirilmemiş, çevreye, iklim koşullarına ve hastalıklara dayanıklı hayvanlar damızlık olarak kullanılır.</a:t>
            </a:r>
            <a:br>
              <a:rPr lang="tr-TR" dirty="0" smtClean="0">
                <a:latin typeface="Arial" pitchFamily="34" charset="0"/>
                <a:cs typeface="Arial" pitchFamily="34" charset="0"/>
              </a:rPr>
            </a:br>
            <a:r>
              <a:rPr lang="tr-TR" dirty="0" smtClean="0">
                <a:latin typeface="Arial" pitchFamily="34" charset="0"/>
                <a:cs typeface="Arial" pitchFamily="34" charset="0"/>
              </a:rPr>
              <a:t>Yumurta üretimi için piliçler 18 haftadan büyük olamaz.Etlik piliçler geldikleri çiftlikten ayrıldıklarında üç günlükten daha küçük olmalıdır.</a:t>
            </a:r>
            <a:br>
              <a:rPr lang="tr-TR" dirty="0" smtClean="0">
                <a:latin typeface="Arial" pitchFamily="34" charset="0"/>
                <a:cs typeface="Arial" pitchFamily="34" charset="0"/>
              </a:rPr>
            </a:br>
            <a:endParaRPr lang="tr-TR"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92500" lnSpcReduction="10000"/>
          </a:bodyPr>
          <a:lstStyle/>
          <a:p>
            <a:pPr>
              <a:buNone/>
            </a:pPr>
            <a:r>
              <a:rPr lang="tr-TR" dirty="0" smtClean="0">
                <a:latin typeface="Arial" pitchFamily="34" charset="0"/>
                <a:cs typeface="Arial" pitchFamily="34" charset="0"/>
              </a:rPr>
              <a:t>   4- Antibiyotikler, ilaçlar, sentetik büyütücüler veya üretimi geliştiren diğer maddeler kanatlı beslenmesinde kullanılamaz.</a:t>
            </a:r>
            <a:br>
              <a:rPr lang="tr-TR" dirty="0" smtClean="0">
                <a:latin typeface="Arial" pitchFamily="34" charset="0"/>
                <a:cs typeface="Arial" pitchFamily="34" charset="0"/>
              </a:rPr>
            </a:br>
            <a:r>
              <a:rPr lang="tr-TR" dirty="0" smtClean="0">
                <a:latin typeface="Arial" pitchFamily="34" charset="0"/>
                <a:cs typeface="Arial" pitchFamily="34" charset="0"/>
              </a:rPr>
              <a:t>5- Sentetik yem katkı maddeleri, sentetik amino asitler, yem işlemeye mahsus yardımcı maddeler ve genetik değişimden geçirilmiş organizmalar kullanılamaz.</a:t>
            </a:r>
            <a:br>
              <a:rPr lang="tr-TR" dirty="0" smtClean="0">
                <a:latin typeface="Arial" pitchFamily="34" charset="0"/>
                <a:cs typeface="Arial" pitchFamily="34" charset="0"/>
              </a:rPr>
            </a:br>
            <a:r>
              <a:rPr lang="tr-TR" dirty="0" smtClean="0">
                <a:latin typeface="Arial" pitchFamily="34" charset="0"/>
                <a:cs typeface="Arial" pitchFamily="34" charset="0"/>
              </a:rPr>
              <a:t>6- Mezbaha artıkları ( et-kemik, kan unu, et unu vb.), veya diğer kimyasallarla </a:t>
            </a:r>
            <a:r>
              <a:rPr lang="tr-TR" dirty="0" err="1" smtClean="0">
                <a:latin typeface="Arial" pitchFamily="34" charset="0"/>
                <a:cs typeface="Arial" pitchFamily="34" charset="0"/>
              </a:rPr>
              <a:t>ekstrakte</a:t>
            </a:r>
            <a:r>
              <a:rPr lang="tr-TR" dirty="0" smtClean="0">
                <a:latin typeface="Arial" pitchFamily="34" charset="0"/>
                <a:cs typeface="Arial" pitchFamily="34" charset="0"/>
              </a:rPr>
              <a:t> edilmiş yağlı tohum küspeleri, üre, hayvan gübresi kanatlı beslenmesinde kullanılamaz.</a:t>
            </a:r>
            <a:br>
              <a:rPr lang="tr-TR" dirty="0" smtClean="0">
                <a:latin typeface="Arial" pitchFamily="34" charset="0"/>
                <a:cs typeface="Arial" pitchFamily="34" charset="0"/>
              </a:rPr>
            </a:br>
            <a:r>
              <a:rPr lang="tr-TR" dirty="0" smtClean="0"/>
              <a:t/>
            </a:r>
            <a:br>
              <a:rPr lang="tr-TR" dirty="0" smtClean="0"/>
            </a:br>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4" name="3 İçerik Yer Tutucusu" descr="DCB_AW000341_01.JPG"/>
          <p:cNvPicPr>
            <a:picLocks noGrp="1" noChangeAspect="1"/>
          </p:cNvPicPr>
          <p:nvPr>
            <p:ph sz="quarter" idx="1"/>
          </p:nvPr>
        </p:nvPicPr>
        <p:blipFill>
          <a:blip r:embed="rId2" cstate="print"/>
          <a:stretch>
            <a:fillRect/>
          </a:stretch>
        </p:blipFill>
        <p:spPr>
          <a:xfrm>
            <a:off x="467544" y="1484784"/>
            <a:ext cx="8352927" cy="4608512"/>
          </a:xfr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92500" lnSpcReduction="20000"/>
          </a:bodyPr>
          <a:lstStyle/>
          <a:p>
            <a:pPr>
              <a:buNone/>
            </a:pPr>
            <a:r>
              <a:rPr lang="tr-TR" dirty="0" smtClean="0">
                <a:latin typeface="Arial" pitchFamily="34" charset="0"/>
                <a:cs typeface="Arial" pitchFamily="34" charset="0"/>
              </a:rPr>
              <a:t>   </a:t>
            </a:r>
            <a:r>
              <a:rPr lang="tr-TR" dirty="0" smtClean="0">
                <a:solidFill>
                  <a:schemeClr val="accent2"/>
                </a:solidFill>
                <a:latin typeface="Arial" pitchFamily="34" charset="0"/>
                <a:cs typeface="Arial" pitchFamily="34" charset="0"/>
              </a:rPr>
              <a:t>Organik Hayvan Yetiştiriciliğinde Üretim Modelleri </a:t>
            </a:r>
            <a:r>
              <a:rPr lang="tr-TR" dirty="0" smtClean="0">
                <a:latin typeface="Arial" pitchFamily="34" charset="0"/>
                <a:cs typeface="Arial" pitchFamily="34" charset="0"/>
              </a:rPr>
              <a:t/>
            </a:r>
            <a:br>
              <a:rPr lang="tr-TR" dirty="0" smtClean="0">
                <a:latin typeface="Arial" pitchFamily="34" charset="0"/>
                <a:cs typeface="Arial" pitchFamily="34" charset="0"/>
              </a:rPr>
            </a:br>
            <a:r>
              <a:rPr lang="tr-TR" dirty="0" smtClean="0">
                <a:solidFill>
                  <a:schemeClr val="accent2"/>
                </a:solidFill>
                <a:latin typeface="Arial" pitchFamily="34" charset="0"/>
                <a:cs typeface="Arial" pitchFamily="34" charset="0"/>
              </a:rPr>
              <a:t>1-Organik Kanatlı Yetiştiriciliğinde Serbest Üretim modeli</a:t>
            </a:r>
            <a:r>
              <a:rPr lang="tr-TR" dirty="0" smtClean="0">
                <a:latin typeface="Arial" pitchFamily="34" charset="0"/>
                <a:cs typeface="Arial" pitchFamily="34" charset="0"/>
              </a:rPr>
              <a:t/>
            </a:r>
            <a:br>
              <a:rPr lang="tr-TR" dirty="0" smtClean="0">
                <a:latin typeface="Arial" pitchFamily="34" charset="0"/>
                <a:cs typeface="Arial" pitchFamily="34" charset="0"/>
              </a:rPr>
            </a:br>
            <a:r>
              <a:rPr lang="tr-TR" dirty="0" smtClean="0">
                <a:latin typeface="Arial" pitchFamily="34" charset="0"/>
                <a:cs typeface="Arial" pitchFamily="34" charset="0"/>
              </a:rPr>
              <a:t>Serbest üretim genel hatlarıyla tavukların yapay ortamdan uzak olacak şekilde yerde barındırılması ve açık alanda otlatılması şeklinde tanımlanmaktadır. Geçici bir kümeste veya ağılda barındırılan tavukların hasat sonrası tarlada kalan daneleri topladığı veya tarlada bulunan zararlıları temizlediği bilinen bir uygulama olarak gözükmektedir.Yetiştiriciler tarafından yaşamalarına izin verilmeyen kabuklu ve zararlı böcekleri ortadan kaldıran ve doğal olarak biyolojik mücadele yapan tavuklar özellikle çiftliğin karma ekonomisine katkıda bulunmaktadırlar.</a:t>
            </a:r>
            <a:endParaRPr lang="tr-TR"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sz="quarter" idx="1"/>
          </p:nvPr>
        </p:nvSpPr>
        <p:spPr/>
        <p:txBody>
          <a:bodyPr>
            <a:normAutofit/>
          </a:bodyPr>
          <a:lstStyle/>
          <a:p>
            <a:pPr>
              <a:buNone/>
            </a:pPr>
            <a:r>
              <a:rPr lang="tr-TR" sz="2400" dirty="0" smtClean="0">
                <a:latin typeface="Arial" pitchFamily="34" charset="0"/>
                <a:cs typeface="Arial" pitchFamily="34" charset="0"/>
              </a:rPr>
              <a:t>   Doğal olarak otlatılan sofralık tavuklar 12 haftalık yaşta kesime hazır duruma gelecektir .Bu zaman sonunda canlı ağırlıkları yaklaşık olarak 1,8-2,3 kg arasında değişmektedir.Ticari organik tavuk üreticileri kendi çiftliklerinde kesip işleyebilir veya lisanslı kesimhanelere gönderilebilirler.</a:t>
            </a:r>
            <a:br>
              <a:rPr lang="tr-TR" sz="2400" dirty="0" smtClean="0">
                <a:latin typeface="Arial" pitchFamily="34" charset="0"/>
                <a:cs typeface="Arial" pitchFamily="34" charset="0"/>
              </a:rPr>
            </a:br>
            <a:r>
              <a:rPr lang="tr-TR" sz="2400" dirty="0" smtClean="0">
                <a:latin typeface="Arial" pitchFamily="34" charset="0"/>
                <a:cs typeface="Arial" pitchFamily="34" charset="0"/>
              </a:rPr>
              <a:t>Serbest yumurta tavukçuluğu modelinde, 0,5 x 0,3 m ebatlarında, römorklar yardımıyla havanın uygun olduğu durumlarda 3-4 günde bir yer değiştirilerek tavuklar otlatılmaktadır.</a:t>
            </a:r>
            <a:br>
              <a:rPr lang="tr-TR" sz="2400" dirty="0" smtClean="0">
                <a:latin typeface="Arial" pitchFamily="34" charset="0"/>
                <a:cs typeface="Arial" pitchFamily="34" charset="0"/>
              </a:rPr>
            </a:br>
            <a:endParaRPr lang="tr-TR"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71600" y="274638"/>
            <a:ext cx="7560840" cy="490066"/>
          </a:xfrm>
        </p:spPr>
        <p:txBody>
          <a:bodyPr>
            <a:normAutofit fontScale="90000"/>
          </a:bodyPr>
          <a:lstStyle/>
          <a:p>
            <a:endParaRPr lang="tr-TR"/>
          </a:p>
        </p:txBody>
      </p:sp>
      <p:sp>
        <p:nvSpPr>
          <p:cNvPr id="3" name="2 İçerik Yer Tutucusu"/>
          <p:cNvSpPr>
            <a:spLocks noGrp="1"/>
          </p:cNvSpPr>
          <p:nvPr>
            <p:ph sz="quarter" idx="1"/>
          </p:nvPr>
        </p:nvSpPr>
        <p:spPr>
          <a:xfrm>
            <a:off x="899592" y="1052736"/>
            <a:ext cx="7787208" cy="5328592"/>
          </a:xfrm>
        </p:spPr>
        <p:txBody>
          <a:bodyPr>
            <a:noAutofit/>
          </a:bodyPr>
          <a:lstStyle/>
          <a:p>
            <a:pPr>
              <a:buNone/>
            </a:pPr>
            <a:r>
              <a:rPr lang="tr-TR" sz="2400" dirty="0" smtClean="0">
                <a:latin typeface="Arial" pitchFamily="34" charset="0"/>
                <a:cs typeface="Arial" pitchFamily="34" charset="0"/>
              </a:rPr>
              <a:t>   </a:t>
            </a:r>
            <a:r>
              <a:rPr lang="tr-TR" sz="2400" dirty="0" smtClean="0">
                <a:solidFill>
                  <a:schemeClr val="accent2"/>
                </a:solidFill>
                <a:latin typeface="Arial" pitchFamily="34" charset="0"/>
                <a:cs typeface="Arial" pitchFamily="34" charset="0"/>
              </a:rPr>
              <a:t>2-Organik Kanatlı Yetiştiriciliğinde Otlatma Modeli</a:t>
            </a:r>
            <a:r>
              <a:rPr lang="tr-TR" sz="2400" dirty="0" smtClean="0">
                <a:latin typeface="Arial" pitchFamily="34" charset="0"/>
                <a:cs typeface="Arial" pitchFamily="34" charset="0"/>
              </a:rPr>
              <a:t/>
            </a:r>
            <a:br>
              <a:rPr lang="tr-TR" sz="2400" dirty="0" smtClean="0">
                <a:latin typeface="Arial" pitchFamily="34" charset="0"/>
                <a:cs typeface="Arial" pitchFamily="34" charset="0"/>
              </a:rPr>
            </a:br>
            <a:r>
              <a:rPr lang="tr-TR" sz="2400" dirty="0" smtClean="0">
                <a:latin typeface="Arial" pitchFamily="34" charset="0"/>
                <a:cs typeface="Arial" pitchFamily="34" charset="0"/>
              </a:rPr>
              <a:t>Otlatma modelinde, günlük olarak yer değiştirebilen hareketli kafesler inşa edilmiştir.Her bir kafeste 50 tavuk bulunur ve folluklar kafeslere asılmıştır.Otlamaya ilaveten yem tüketiminin % 30 ‘ u kadar karma yem tavuklara verilmektedir.</a:t>
            </a:r>
            <a:br>
              <a:rPr lang="tr-TR" sz="2400" dirty="0" smtClean="0">
                <a:latin typeface="Arial" pitchFamily="34" charset="0"/>
                <a:cs typeface="Arial" pitchFamily="34" charset="0"/>
              </a:rPr>
            </a:br>
            <a:r>
              <a:rPr lang="tr-TR" sz="2400" dirty="0" smtClean="0">
                <a:latin typeface="Arial" pitchFamily="34" charset="0"/>
                <a:cs typeface="Arial" pitchFamily="34" charset="0"/>
              </a:rPr>
              <a:t/>
            </a:r>
            <a:br>
              <a:rPr lang="tr-TR" sz="2400" dirty="0" smtClean="0">
                <a:latin typeface="Arial" pitchFamily="34" charset="0"/>
                <a:cs typeface="Arial" pitchFamily="34" charset="0"/>
              </a:rPr>
            </a:br>
            <a:r>
              <a:rPr lang="tr-TR" sz="2400" dirty="0" smtClean="0">
                <a:solidFill>
                  <a:schemeClr val="accent2"/>
                </a:solidFill>
                <a:latin typeface="Arial" pitchFamily="34" charset="0"/>
                <a:cs typeface="Arial" pitchFamily="34" charset="0"/>
              </a:rPr>
              <a:t>3-Organik Kanatlı Yetiştiriciliğinde Yarı Yoğun Üretim Modeli</a:t>
            </a:r>
            <a:r>
              <a:rPr lang="tr-TR" sz="2400" dirty="0" smtClean="0">
                <a:latin typeface="Arial" pitchFamily="34" charset="0"/>
                <a:cs typeface="Arial" pitchFamily="34" charset="0"/>
              </a:rPr>
              <a:t/>
            </a:r>
            <a:br>
              <a:rPr lang="tr-TR" sz="2400" dirty="0" smtClean="0">
                <a:latin typeface="Arial" pitchFamily="34" charset="0"/>
                <a:cs typeface="Arial" pitchFamily="34" charset="0"/>
              </a:rPr>
            </a:br>
            <a:r>
              <a:rPr lang="tr-TR" sz="2400" dirty="0" smtClean="0">
                <a:latin typeface="Arial" pitchFamily="34" charset="0"/>
                <a:cs typeface="Arial" pitchFamily="34" charset="0"/>
              </a:rPr>
              <a:t>Bu üretim modelinde 500 tavukluk barınaklar inşa edilmekte ve 4 bölgeye ayrılmış 90 metrekarelik bir gezinme alanı oluşturulmaktadır.Havanın uygun olduğu günlerde sıra ile otlama yapılmaktadır ve ilave olarak karma yem verilmektedir.</a:t>
            </a:r>
            <a:br>
              <a:rPr lang="tr-TR" sz="2400" dirty="0" smtClean="0">
                <a:latin typeface="Arial" pitchFamily="34" charset="0"/>
                <a:cs typeface="Arial" pitchFamily="34" charset="0"/>
              </a:rPr>
            </a:br>
            <a:r>
              <a:rPr lang="tr-TR" sz="2400" dirty="0" smtClean="0">
                <a:latin typeface="Arial" pitchFamily="34" charset="0"/>
                <a:cs typeface="Arial" pitchFamily="34" charset="0"/>
              </a:rPr>
              <a:t/>
            </a:r>
            <a:br>
              <a:rPr lang="tr-TR" sz="2400" dirty="0" smtClean="0">
                <a:latin typeface="Arial" pitchFamily="34" charset="0"/>
                <a:cs typeface="Arial" pitchFamily="34" charset="0"/>
              </a:rPr>
            </a:br>
            <a:r>
              <a:rPr lang="tr-TR" sz="2400" dirty="0" smtClean="0">
                <a:latin typeface="Arial" pitchFamily="34" charset="0"/>
                <a:cs typeface="Arial" pitchFamily="34" charset="0"/>
              </a:rPr>
              <a:t/>
            </a:r>
            <a:br>
              <a:rPr lang="tr-TR" sz="2400" dirty="0" smtClean="0">
                <a:latin typeface="Arial" pitchFamily="34" charset="0"/>
                <a:cs typeface="Arial" pitchFamily="34" charset="0"/>
              </a:rPr>
            </a:br>
            <a:endParaRPr lang="tr-TR"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4" name="3 İçerik Yer Tutucusu" descr="free20range21.jpg"/>
          <p:cNvPicPr>
            <a:picLocks noGrp="1" noChangeAspect="1"/>
          </p:cNvPicPr>
          <p:nvPr>
            <p:ph sz="quarter" idx="1"/>
          </p:nvPr>
        </p:nvPicPr>
        <p:blipFill>
          <a:blip r:embed="rId2" cstate="print"/>
          <a:stretch>
            <a:fillRect/>
          </a:stretch>
        </p:blipFill>
        <p:spPr>
          <a:xfrm>
            <a:off x="611560" y="1552627"/>
            <a:ext cx="8064896" cy="4828701"/>
          </a:xfr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sz="quarter" idx="1"/>
          </p:nvPr>
        </p:nvSpPr>
        <p:spPr/>
        <p:txBody>
          <a:bodyPr>
            <a:normAutofit/>
          </a:bodyPr>
          <a:lstStyle/>
          <a:p>
            <a:pPr>
              <a:buNone/>
            </a:pPr>
            <a:r>
              <a:rPr lang="tr-TR" dirty="0" smtClean="0"/>
              <a:t/>
            </a:r>
            <a:br>
              <a:rPr lang="tr-TR" dirty="0" smtClean="0"/>
            </a:br>
            <a:endParaRPr lang="tr-TR" dirty="0"/>
          </a:p>
        </p:txBody>
      </p:sp>
      <p:pic>
        <p:nvPicPr>
          <p:cNvPr id="4" name="3 Resim" descr="organik_tavuk_hayvansal_uretim_yumurta_pilic.jpg"/>
          <p:cNvPicPr>
            <a:picLocks noChangeAspect="1"/>
          </p:cNvPicPr>
          <p:nvPr/>
        </p:nvPicPr>
        <p:blipFill>
          <a:blip r:embed="rId2" cstate="print"/>
          <a:stretch>
            <a:fillRect/>
          </a:stretch>
        </p:blipFill>
        <p:spPr>
          <a:xfrm>
            <a:off x="185737" y="233362"/>
            <a:ext cx="8772525" cy="6391275"/>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4" name="3 İçerik Yer Tutucusu" descr="organik_tavuk_hayvansal_uretim_yumurta_pilic_bal.jpg"/>
          <p:cNvPicPr>
            <a:picLocks noGrp="1" noChangeAspect="1"/>
          </p:cNvPicPr>
          <p:nvPr>
            <p:ph sz="quarter" idx="1"/>
          </p:nvPr>
        </p:nvPicPr>
        <p:blipFill>
          <a:blip r:embed="rId2" cstate="print"/>
          <a:stretch>
            <a:fillRect/>
          </a:stretch>
        </p:blipFill>
        <p:spPr>
          <a:xfrm>
            <a:off x="539551" y="1628800"/>
            <a:ext cx="8136905" cy="4824536"/>
          </a:xfr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sz="quarter" idx="1"/>
          </p:nvPr>
        </p:nvSpPr>
        <p:spPr/>
        <p:txBody>
          <a:bodyPr>
            <a:normAutofit/>
          </a:bodyPr>
          <a:lstStyle/>
          <a:p>
            <a:pPr>
              <a:buNone/>
            </a:pPr>
            <a:r>
              <a:rPr lang="tr-TR" dirty="0" smtClean="0">
                <a:latin typeface="Arial" pitchFamily="34" charset="0"/>
                <a:cs typeface="Arial" pitchFamily="34" charset="0"/>
              </a:rPr>
              <a:t>   </a:t>
            </a:r>
          </a:p>
          <a:p>
            <a:pPr>
              <a:buNone/>
            </a:pPr>
            <a:r>
              <a:rPr lang="tr-TR" dirty="0" smtClean="0">
                <a:latin typeface="Arial" pitchFamily="34" charset="0"/>
                <a:cs typeface="Arial" pitchFamily="34" charset="0"/>
              </a:rPr>
              <a:t>    Organik hayvancılığa yönelik etkinlikler henüz    başlangıç aşamasında olup, halen birkaç süt üretim işletmesi, üç-beş yumurta üretim işletmesi sertifikalı olarak organik üretim yapmaktadır. Yapı itibari ile de organik üretime en müsait hayvancılık dalı yumurta tavukçuluğu görülmektedir.</a:t>
            </a:r>
          </a:p>
          <a:p>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5" name="4 İçerik Yer Tutucusu" descr="23_yumurta.gif"/>
          <p:cNvPicPr>
            <a:picLocks noGrp="1" noChangeAspect="1"/>
          </p:cNvPicPr>
          <p:nvPr>
            <p:ph sz="quarter" idx="1"/>
          </p:nvPr>
        </p:nvPicPr>
        <p:blipFill>
          <a:blip r:embed="rId2" cstate="print"/>
          <a:stretch>
            <a:fillRect/>
          </a:stretch>
        </p:blipFill>
        <p:spPr>
          <a:xfrm>
            <a:off x="611560" y="2060848"/>
            <a:ext cx="7776864" cy="4104456"/>
          </a:xfr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a:xfrm>
            <a:off x="683568" y="1628800"/>
            <a:ext cx="7772400" cy="4860032"/>
          </a:xfrm>
        </p:spPr>
        <p:txBody>
          <a:bodyPr>
            <a:noAutofit/>
          </a:bodyPr>
          <a:lstStyle/>
          <a:p>
            <a:pPr lvl="1">
              <a:buNone/>
            </a:pPr>
            <a:r>
              <a:rPr lang="tr-TR" dirty="0" smtClean="0">
                <a:latin typeface="Arial" pitchFamily="34" charset="0"/>
                <a:cs typeface="Arial" pitchFamily="34" charset="0"/>
              </a:rPr>
              <a:t>   </a:t>
            </a:r>
            <a:r>
              <a:rPr lang="tr-TR" dirty="0" smtClean="0">
                <a:solidFill>
                  <a:schemeClr val="accent2"/>
                </a:solidFill>
                <a:latin typeface="Arial" pitchFamily="34" charset="0"/>
                <a:cs typeface="Arial" pitchFamily="34" charset="0"/>
              </a:rPr>
              <a:t>Kanatlı Hayvanların Sağlığı ve Veteriner Mücadelesi</a:t>
            </a:r>
            <a:r>
              <a:rPr lang="tr-TR" dirty="0" smtClean="0">
                <a:latin typeface="Arial" pitchFamily="34" charset="0"/>
                <a:cs typeface="Arial" pitchFamily="34" charset="0"/>
              </a:rPr>
              <a:t/>
            </a:r>
            <a:br>
              <a:rPr lang="tr-TR" dirty="0" smtClean="0">
                <a:latin typeface="Arial" pitchFamily="34" charset="0"/>
                <a:cs typeface="Arial" pitchFamily="34" charset="0"/>
              </a:rPr>
            </a:br>
            <a:r>
              <a:rPr lang="tr-TR" dirty="0" smtClean="0">
                <a:latin typeface="Arial" pitchFamily="34" charset="0"/>
                <a:cs typeface="Arial" pitchFamily="34" charset="0"/>
              </a:rPr>
              <a:t>1). Organik kanatlı yetiştiriciliğinde, hayvanların genetik yapısı değiştirilemez ve genetik yapısı değiştirilmiş organizmalar ve bunlardan üretilmiş ürünler organik tarım metoduna uygun olmadığından, organik hayvansal üretimde de kullanılamazlar.Antibiyotikler,diğer büyümeye yardımcı suni maddeler ve başka amaçlar için hormonların veya benzer maddelerin kullanılması yasaktır.</a:t>
            </a:r>
            <a:br>
              <a:rPr lang="tr-TR" dirty="0" smtClean="0">
                <a:latin typeface="Arial" pitchFamily="34" charset="0"/>
                <a:cs typeface="Arial" pitchFamily="34" charset="0"/>
              </a:rPr>
            </a:br>
            <a:r>
              <a:rPr lang="tr-TR" dirty="0" smtClean="0">
                <a:latin typeface="Arial" pitchFamily="34" charset="0"/>
                <a:cs typeface="Arial" pitchFamily="34" charset="0"/>
              </a:rPr>
              <a:t>2). Gaga kesme ve kanatları yolma gibi yöntemler uygulanamaz.</a:t>
            </a:r>
            <a:br>
              <a:rPr lang="tr-TR" dirty="0" smtClean="0">
                <a:latin typeface="Arial" pitchFamily="34" charset="0"/>
                <a:cs typeface="Arial" pitchFamily="34" charset="0"/>
              </a:rPr>
            </a:br>
            <a:endParaRPr lang="tr-TR"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Autofit/>
          </a:bodyPr>
          <a:lstStyle/>
          <a:p>
            <a:pPr>
              <a:buNone/>
            </a:pPr>
            <a:r>
              <a:rPr lang="tr-TR" sz="2400" dirty="0" smtClean="0">
                <a:latin typeface="Arial" pitchFamily="34" charset="0"/>
                <a:cs typeface="Arial" pitchFamily="34" charset="0"/>
              </a:rPr>
              <a:t>   </a:t>
            </a:r>
            <a:r>
              <a:rPr lang="tr-TR" sz="2400" dirty="0" smtClean="0">
                <a:solidFill>
                  <a:schemeClr val="accent2"/>
                </a:solidFill>
                <a:latin typeface="Arial" pitchFamily="34" charset="0"/>
                <a:cs typeface="Arial" pitchFamily="34" charset="0"/>
              </a:rPr>
              <a:t>Organik Yetiştiricilikte Veteriner ilaç Uygulamaları Aşağıdaki Gibi Olmalıdır:</a:t>
            </a:r>
            <a:r>
              <a:rPr lang="tr-TR" sz="2400" dirty="0" smtClean="0">
                <a:latin typeface="Arial" pitchFamily="34" charset="0"/>
                <a:cs typeface="Arial" pitchFamily="34" charset="0"/>
              </a:rPr>
              <a:t/>
            </a:r>
            <a:br>
              <a:rPr lang="tr-TR" sz="2400" dirty="0" smtClean="0">
                <a:latin typeface="Arial" pitchFamily="34" charset="0"/>
                <a:cs typeface="Arial" pitchFamily="34" charset="0"/>
              </a:rPr>
            </a:br>
            <a:r>
              <a:rPr lang="tr-TR" sz="2400" dirty="0" smtClean="0">
                <a:latin typeface="Arial" pitchFamily="34" charset="0"/>
                <a:cs typeface="Arial" pitchFamily="34" charset="0"/>
              </a:rPr>
              <a:t>a- Tedaviye alınan kanatlı türü üzerinde kimyasal bileşimli ilaç uygulamaları yerine, Bitki özleri gibi bitkisel ilaçlar, bitki, hayvan ve mineral kaynaklı maddeler kullanılmalıdır.</a:t>
            </a:r>
          </a:p>
          <a:p>
            <a:pPr>
              <a:buNone/>
            </a:pPr>
            <a:r>
              <a:rPr lang="tr-TR" sz="2400" dirty="0" smtClean="0">
                <a:latin typeface="Arial" pitchFamily="34" charset="0"/>
                <a:cs typeface="Arial" pitchFamily="34" charset="0"/>
              </a:rPr>
              <a:t>    b-Önleyici tedavi olarak kimyasal bileşimli veteriner     ilaçları veya antibiyotiklerin kullanılması yasaktır.</a:t>
            </a:r>
            <a:br>
              <a:rPr lang="tr-TR" sz="2400" dirty="0" smtClean="0">
                <a:latin typeface="Arial" pitchFamily="34" charset="0"/>
                <a:cs typeface="Arial" pitchFamily="34" charset="0"/>
              </a:rPr>
            </a:br>
            <a:r>
              <a:rPr lang="tr-TR" sz="2400" dirty="0" smtClean="0">
                <a:latin typeface="Arial" pitchFamily="34" charset="0"/>
                <a:cs typeface="Arial" pitchFamily="34" charset="0"/>
              </a:rPr>
              <a:t/>
            </a:r>
            <a:br>
              <a:rPr lang="tr-TR" sz="2400" dirty="0" smtClean="0">
                <a:latin typeface="Arial" pitchFamily="34" charset="0"/>
                <a:cs typeface="Arial" pitchFamily="34" charset="0"/>
              </a:rPr>
            </a:br>
            <a:endParaRPr lang="tr-TR"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sz="quarter" idx="1"/>
          </p:nvPr>
        </p:nvSpPr>
        <p:spPr/>
        <p:txBody>
          <a:bodyPr>
            <a:normAutofit fontScale="92500" lnSpcReduction="10000"/>
          </a:bodyPr>
          <a:lstStyle/>
          <a:p>
            <a:pPr>
              <a:buNone/>
            </a:pPr>
            <a:r>
              <a:rPr lang="tr-TR" dirty="0" smtClean="0">
                <a:latin typeface="Arial" pitchFamily="34" charset="0"/>
                <a:cs typeface="Arial" pitchFamily="34" charset="0"/>
              </a:rPr>
              <a:t/>
            </a:r>
            <a:br>
              <a:rPr lang="tr-TR" dirty="0" smtClean="0">
                <a:latin typeface="Arial" pitchFamily="34" charset="0"/>
                <a:cs typeface="Arial" pitchFamily="34" charset="0"/>
              </a:rPr>
            </a:br>
            <a:r>
              <a:rPr lang="tr-TR" dirty="0" smtClean="0">
                <a:latin typeface="Arial" pitchFamily="34" charset="0"/>
                <a:cs typeface="Arial" pitchFamily="34" charset="0"/>
              </a:rPr>
              <a:t>c- Üretim biriminin bulunduğu belirli bir alanda bir hastalığın çıkması halinde,bağışıklık sağlayan veteriner ilaçları kullanılabilir.</a:t>
            </a:r>
            <a:br>
              <a:rPr lang="tr-TR" dirty="0" smtClean="0">
                <a:latin typeface="Arial" pitchFamily="34" charset="0"/>
                <a:cs typeface="Arial" pitchFamily="34" charset="0"/>
              </a:rPr>
            </a:br>
            <a:r>
              <a:rPr lang="tr-TR" dirty="0" smtClean="0">
                <a:latin typeface="Arial" pitchFamily="34" charset="0"/>
                <a:cs typeface="Arial" pitchFamily="34" charset="0"/>
              </a:rPr>
              <a:t>ç- Veteriner ilaçları kullanılacağı zaman konulan teşhis, müdahale yöntemi, tedavi süresi ve ilacın yasal kesilme süresi ile birlikte kullanılan ürün tipi açıkça kayıt edilmelidir.</a:t>
            </a:r>
            <a:br>
              <a:rPr lang="tr-TR" dirty="0" smtClean="0">
                <a:latin typeface="Arial" pitchFamily="34" charset="0"/>
                <a:cs typeface="Arial" pitchFamily="34" charset="0"/>
              </a:rPr>
            </a:br>
            <a:r>
              <a:rPr lang="tr-TR" dirty="0" smtClean="0">
                <a:latin typeface="Arial" pitchFamily="34" charset="0"/>
                <a:cs typeface="Arial" pitchFamily="34" charset="0"/>
              </a:rPr>
              <a:t>d- Bir hayvana normal koşullarda verilen veteriner ilaçlarının son uygulandığı tarih ile bu hayvanlardan organik ürün elde edilme tarihi arasındaki süre ilacın tanımlanmış kesilme süresinin iki katı olacak veya kesilme süresi belirtilmemiş hallerde 48 saat olacaktır.</a:t>
            </a:r>
            <a:endParaRPr lang="tr-TR"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a:buNone/>
            </a:pPr>
            <a:r>
              <a:rPr lang="tr-TR" sz="2400" dirty="0" smtClean="0">
                <a:latin typeface="Arial" pitchFamily="34" charset="0"/>
                <a:cs typeface="Arial" pitchFamily="34" charset="0"/>
              </a:rPr>
              <a:t/>
            </a:r>
            <a:br>
              <a:rPr lang="tr-TR" sz="2400" dirty="0" smtClean="0">
                <a:latin typeface="Arial" pitchFamily="34" charset="0"/>
                <a:cs typeface="Arial" pitchFamily="34" charset="0"/>
              </a:rPr>
            </a:br>
            <a:r>
              <a:rPr lang="tr-TR" sz="2400" dirty="0" smtClean="0">
                <a:latin typeface="Arial" pitchFamily="34" charset="0"/>
                <a:cs typeface="Arial" pitchFamily="34" charset="0"/>
              </a:rPr>
              <a:t>e- Yumurta üretiminde  5 gün içersinde sentetik ilaç verilmiş ise organik ürün olarak satılamaz.</a:t>
            </a:r>
            <a:br>
              <a:rPr lang="tr-TR" sz="2400" dirty="0" smtClean="0">
                <a:latin typeface="Arial" pitchFamily="34" charset="0"/>
                <a:cs typeface="Arial" pitchFamily="34" charset="0"/>
              </a:rPr>
            </a:br>
            <a:r>
              <a:rPr lang="tr-TR" sz="2400" dirty="0" smtClean="0">
                <a:latin typeface="Arial" pitchFamily="34" charset="0"/>
                <a:cs typeface="Arial" pitchFamily="34" charset="0"/>
              </a:rPr>
              <a:t>f- Kanatlılarda yumurtlamayı ve yumurta sarısını artırıcı ya da kalite düzenleyici sentetik maddeler ile doğal olmayan yöntemler kullanılamaz. </a:t>
            </a:r>
            <a:endParaRPr lang="tr-TR"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a:buNone/>
            </a:pPr>
            <a:r>
              <a:rPr lang="tr-TR" sz="2400" dirty="0" smtClean="0">
                <a:latin typeface="Arial" pitchFamily="34" charset="0"/>
                <a:cs typeface="Arial" pitchFamily="34" charset="0"/>
              </a:rPr>
              <a:t>   </a:t>
            </a:r>
            <a:r>
              <a:rPr lang="tr-TR" sz="2400" dirty="0" smtClean="0">
                <a:solidFill>
                  <a:schemeClr val="accent2"/>
                </a:solidFill>
                <a:latin typeface="Arial" pitchFamily="34" charset="0"/>
                <a:cs typeface="Arial" pitchFamily="34" charset="0"/>
              </a:rPr>
              <a:t>Kanatlı işletmelerindeki binaların, ekipmanın temizlenmesi ve dezenfekte edilmesi amacıyla izin verilen ürünler;</a:t>
            </a:r>
            <a:r>
              <a:rPr lang="tr-TR" sz="2400" dirty="0" smtClean="0">
                <a:latin typeface="Arial" pitchFamily="34" charset="0"/>
                <a:cs typeface="Arial" pitchFamily="34" charset="0"/>
              </a:rPr>
              <a:t/>
            </a:r>
            <a:br>
              <a:rPr lang="tr-TR" sz="2400" dirty="0" smtClean="0">
                <a:latin typeface="Arial" pitchFamily="34" charset="0"/>
                <a:cs typeface="Arial" pitchFamily="34" charset="0"/>
              </a:rPr>
            </a:br>
            <a:r>
              <a:rPr lang="tr-TR" sz="2400" dirty="0" smtClean="0">
                <a:latin typeface="Arial" pitchFamily="34" charset="0"/>
                <a:cs typeface="Arial" pitchFamily="34" charset="0"/>
              </a:rPr>
              <a:t>Sabun, su ve buhar, kireç kaymağı, kireç, sönmemiş kireç, çamaşır suyu , oksijenli su, doğal bitki özleri, sitrik, para sitrik asit, formik, laktik, oksalik ve asetik asit, alkol ve sodyum karbonattır.</a:t>
            </a:r>
            <a:endParaRPr lang="tr-TR"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a:buNone/>
            </a:pPr>
            <a:r>
              <a:rPr lang="tr-TR" dirty="0" smtClean="0">
                <a:latin typeface="Arial" pitchFamily="34" charset="0"/>
                <a:cs typeface="Arial" pitchFamily="34" charset="0"/>
              </a:rPr>
              <a:t/>
            </a:r>
            <a:br>
              <a:rPr lang="tr-TR" dirty="0" smtClean="0">
                <a:latin typeface="Arial" pitchFamily="34" charset="0"/>
                <a:cs typeface="Arial" pitchFamily="34" charset="0"/>
              </a:rPr>
            </a:br>
            <a:r>
              <a:rPr lang="tr-TR" dirty="0" smtClean="0">
                <a:solidFill>
                  <a:schemeClr val="accent2"/>
                </a:solidFill>
                <a:latin typeface="Arial" pitchFamily="34" charset="0"/>
                <a:cs typeface="Arial" pitchFamily="34" charset="0"/>
              </a:rPr>
              <a:t>Organik Üretimde Yem Temini ve Hayvan Besleme</a:t>
            </a:r>
            <a:r>
              <a:rPr lang="tr-TR" dirty="0" smtClean="0">
                <a:latin typeface="Arial" pitchFamily="34" charset="0"/>
                <a:cs typeface="Arial" pitchFamily="34" charset="0"/>
              </a:rPr>
              <a:t/>
            </a:r>
            <a:br>
              <a:rPr lang="tr-TR" dirty="0" smtClean="0">
                <a:latin typeface="Arial" pitchFamily="34" charset="0"/>
                <a:cs typeface="Arial" pitchFamily="34" charset="0"/>
              </a:rPr>
            </a:br>
            <a:r>
              <a:rPr lang="tr-TR" dirty="0" smtClean="0">
                <a:latin typeface="Arial" pitchFamily="34" charset="0"/>
                <a:cs typeface="Arial" pitchFamily="34" charset="0"/>
              </a:rPr>
              <a:t>1- Yem kullanımındaki amaç, üretimin azami düzeye çıkarılmasından çok, hayvanların gelişim evrelerindeki beslenme ihtiyaçları karşılanırken kaliteli üretimin sağlanmasıdır.</a:t>
            </a:r>
            <a:br>
              <a:rPr lang="tr-TR" dirty="0" smtClean="0">
                <a:latin typeface="Arial" pitchFamily="34" charset="0"/>
                <a:cs typeface="Arial" pitchFamily="34" charset="0"/>
              </a:rPr>
            </a:br>
            <a:r>
              <a:rPr lang="tr-TR" dirty="0" smtClean="0">
                <a:latin typeface="Arial" pitchFamily="34" charset="0"/>
                <a:cs typeface="Arial" pitchFamily="34" charset="0"/>
              </a:rPr>
              <a:t>2- Hayvanlar organik olarak üretilmiş yemler ile beslenmelidir.</a:t>
            </a:r>
            <a:br>
              <a:rPr lang="tr-TR" dirty="0" smtClean="0">
                <a:latin typeface="Arial" pitchFamily="34" charset="0"/>
                <a:cs typeface="Arial" pitchFamily="34" charset="0"/>
              </a:rPr>
            </a:br>
            <a:endParaRPr lang="tr-TR"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a:buNone/>
            </a:pPr>
            <a:r>
              <a:rPr lang="tr-TR" dirty="0" smtClean="0">
                <a:latin typeface="Arial" pitchFamily="34" charset="0"/>
                <a:cs typeface="Arial" pitchFamily="34" charset="0"/>
              </a:rPr>
              <a:t/>
            </a:r>
            <a:br>
              <a:rPr lang="tr-TR" dirty="0" smtClean="0">
                <a:latin typeface="Arial" pitchFamily="34" charset="0"/>
                <a:cs typeface="Arial" pitchFamily="34" charset="0"/>
              </a:rPr>
            </a:br>
            <a:r>
              <a:rPr lang="tr-TR" dirty="0" smtClean="0">
                <a:latin typeface="Arial" pitchFamily="34" charset="0"/>
                <a:cs typeface="Arial" pitchFamily="34" charset="0"/>
              </a:rPr>
              <a:t>3-Çiftçinin yemlerini yalnızca organik üretimden sağlayamaması halinde klasik yem ham maddelerinin sınırlı oranda kullanılmasına izin verilir.Her yıl için izin verilen geleneksel yem hammaddeleri azami kullanım oranı kanatlı hayvanlar için % 20 ‘</a:t>
            </a:r>
            <a:r>
              <a:rPr lang="tr-TR" dirty="0" err="1" smtClean="0">
                <a:latin typeface="Arial" pitchFamily="34" charset="0"/>
                <a:cs typeface="Arial" pitchFamily="34" charset="0"/>
              </a:rPr>
              <a:t>dir</a:t>
            </a:r>
            <a:r>
              <a:rPr lang="tr-TR" dirty="0" smtClean="0">
                <a:latin typeface="Arial" pitchFamily="34" charset="0"/>
                <a:cs typeface="Arial" pitchFamily="34" charset="0"/>
              </a:rPr>
              <a:t>.Kanatlılarda besi aşamasında kullanılan yem formülü asgari % 65 tahıl içermelidir.</a:t>
            </a:r>
            <a:br>
              <a:rPr lang="tr-TR" dirty="0" smtClean="0">
                <a:latin typeface="Arial" pitchFamily="34" charset="0"/>
                <a:cs typeface="Arial" pitchFamily="34" charset="0"/>
              </a:rPr>
            </a:br>
            <a:endParaRPr lang="tr-TR"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163</TotalTime>
  <Words>175</Words>
  <Application>Microsoft Office PowerPoint</Application>
  <PresentationFormat>Ekran Gösterisi (4:3)</PresentationFormat>
  <Paragraphs>17</Paragraphs>
  <Slides>18</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18</vt:i4>
      </vt:variant>
    </vt:vector>
  </HeadingPairs>
  <TitlesOfParts>
    <vt:vector size="24" baseType="lpstr">
      <vt:lpstr>Arial</vt:lpstr>
      <vt:lpstr>Arial Black</vt:lpstr>
      <vt:lpstr>Franklin Gothic Book</vt:lpstr>
      <vt:lpstr>Perpetua</vt:lpstr>
      <vt:lpstr>Wingdings 2</vt:lpstr>
      <vt:lpstr>Hisse Senedi</vt:lpstr>
      <vt:lpstr>         ORGANİK YUMURTA ÜRETİMİ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ORGANİK YUMURTA</dc:title>
  <dc:creator>Onur</dc:creator>
  <cp:lastModifiedBy>Suzan Altınok</cp:lastModifiedBy>
  <cp:revision>38</cp:revision>
  <dcterms:created xsi:type="dcterms:W3CDTF">2012-12-19T19:10:06Z</dcterms:created>
  <dcterms:modified xsi:type="dcterms:W3CDTF">2017-12-13T13:51:05Z</dcterms:modified>
</cp:coreProperties>
</file>