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6"/>
  </p:notesMasterIdLst>
  <p:sldIdLst>
    <p:sldId id="1083" r:id="rId4"/>
    <p:sldId id="1084" r:id="rId5"/>
    <p:sldId id="1085" r:id="rId6"/>
    <p:sldId id="1086" r:id="rId7"/>
    <p:sldId id="1087" r:id="rId8"/>
    <p:sldId id="1088" r:id="rId9"/>
    <p:sldId id="1089" r:id="rId10"/>
    <p:sldId id="1090" r:id="rId11"/>
    <p:sldId id="1091" r:id="rId12"/>
    <p:sldId id="1092" r:id="rId13"/>
    <p:sldId id="1093" r:id="rId14"/>
    <p:sldId id="1094"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3228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017767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None/>
            </a:pPr>
            <a:r>
              <a:rPr lang="nn-NO" sz="3600" b="1" dirty="0"/>
              <a:t>GGY218 Kırsal Ekonomi ve</a:t>
            </a:r>
          </a:p>
          <a:p>
            <a:pPr marL="0" indent="0" algn="ctr">
              <a:buNone/>
            </a:pPr>
            <a:r>
              <a:rPr lang="nn-NO" sz="3600" b="1" dirty="0"/>
              <a:t>Kırsal Alan Yönetimi</a:t>
            </a:r>
            <a:endParaRPr lang="tr-TR" sz="1500" b="1" dirty="0"/>
          </a:p>
          <a:p>
            <a:pPr marL="0" indent="0" algn="ctr">
              <a:buNone/>
            </a:pPr>
            <a:endParaRPr lang="tr-TR" b="1" dirty="0"/>
          </a:p>
          <a:p>
            <a:pPr marL="0" indent="0" algn="ctr">
              <a:buNone/>
            </a:pPr>
            <a:r>
              <a:rPr lang="tr-TR" sz="1350" b="1" dirty="0" smtClean="0"/>
              <a:t>Doç</a:t>
            </a:r>
            <a:r>
              <a:rPr lang="tr-TR" sz="1350" b="1" dirty="0"/>
              <a:t>. Dr. Yeşim </a:t>
            </a:r>
            <a:r>
              <a:rPr lang="tr-TR" sz="1350" b="1" dirty="0" smtClean="0"/>
              <a:t>TANRIVERMİŞ</a:t>
            </a:r>
            <a:endParaRPr lang="tr-TR" sz="1350" b="1" dirty="0"/>
          </a:p>
          <a:p>
            <a:pPr marL="0" indent="0" algn="ctr">
              <a:buNone/>
            </a:pPr>
            <a:r>
              <a:rPr lang="tr-TR" sz="1200" dirty="0"/>
              <a:t>Ankara Üniversitesi Uygulamalı Bilimler Fakültesi Gayrimenkul Geliştirme ve Yönetimi Bölümü</a:t>
            </a:r>
          </a:p>
        </p:txBody>
      </p:sp>
      <p:sp>
        <p:nvSpPr>
          <p:cNvPr id="14" name="Altbilgi Yer Tutucusu 1">
            <a:extLst>
              <a:ext uri="{FF2B5EF4-FFF2-40B4-BE49-F238E27FC236}">
                <a16:creationId xmlns="" xmlns:a16="http://schemas.microsoft.com/office/drawing/2014/main" id="{74B01E26-5ACC-4980-8CB4-3F4B63E84CBE}"/>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275852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Karagölge</a:t>
            </a:r>
            <a:r>
              <a:rPr lang="tr-TR" sz="1400" dirty="0">
                <a:solidFill>
                  <a:schemeClr val="tx1">
                    <a:lumMod val="95000"/>
                    <a:lumOff val="5000"/>
                  </a:schemeClr>
                </a:solidFill>
              </a:rPr>
              <a:t>, C., Kızıloğlu, S. ve Yavuz, O., 1995. Tarım Ekonomisi-Temel İlkeler, Atatürk Üniversitesi Ziraat Fakültesi Yayınları, Yayın No:801, Erzurum.</a:t>
            </a:r>
          </a:p>
          <a:p>
            <a:pPr algn="just">
              <a:lnSpc>
                <a:spcPct val="100000"/>
              </a:lnSpc>
              <a:buFont typeface="Wingdings" panose="05000000000000000000" pitchFamily="2" charset="2"/>
              <a:buChar char="Ø"/>
            </a:pPr>
            <a:r>
              <a:rPr lang="tr-TR" sz="1400" dirty="0">
                <a:solidFill>
                  <a:schemeClr val="tx1">
                    <a:lumMod val="95000"/>
                    <a:lumOff val="5000"/>
                  </a:schemeClr>
                </a:solidFill>
              </a:rPr>
              <a:t>Kasap, N., 1997. Kırsal Dönüşüm Sürecinde Aile ve Ekonomi. </a:t>
            </a:r>
            <a:r>
              <a:rPr lang="tr-TR" sz="1400" dirty="0" err="1">
                <a:solidFill>
                  <a:schemeClr val="tx1">
                    <a:lumMod val="95000"/>
                    <a:lumOff val="5000"/>
                  </a:schemeClr>
                </a:solidFill>
              </a:rPr>
              <a:t>Şermetler</a:t>
            </a:r>
            <a:r>
              <a:rPr lang="tr-TR" sz="1400" dirty="0">
                <a:solidFill>
                  <a:schemeClr val="tx1">
                    <a:lumMod val="95000"/>
                    <a:lumOff val="5000"/>
                  </a:schemeClr>
                </a:solidFill>
              </a:rPr>
              <a:t> Köyü Vaka İncelemesi,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Kilkenny</a:t>
            </a:r>
            <a:r>
              <a:rPr lang="tr-TR" sz="1400" dirty="0">
                <a:solidFill>
                  <a:schemeClr val="tx1">
                    <a:lumMod val="95000"/>
                    <a:lumOff val="5000"/>
                  </a:schemeClr>
                </a:solidFill>
              </a:rPr>
              <a:t>, M., 1999. Transport </a:t>
            </a:r>
            <a:r>
              <a:rPr lang="tr-TR" sz="1400" dirty="0" err="1">
                <a:solidFill>
                  <a:schemeClr val="tx1">
                    <a:lumMod val="95000"/>
                    <a:lumOff val="5000"/>
                  </a:schemeClr>
                </a:solidFill>
              </a:rPr>
              <a:t>Cost</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Science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38 (2):293-312.</a:t>
            </a:r>
          </a:p>
          <a:p>
            <a:pPr algn="just">
              <a:lnSpc>
                <a:spcPct val="100000"/>
              </a:lnSpc>
              <a:buFont typeface="Wingdings" panose="05000000000000000000" pitchFamily="2" charset="2"/>
              <a:buChar char="Ø"/>
            </a:pPr>
            <a:r>
              <a:rPr lang="tr-TR" sz="1400" dirty="0">
                <a:solidFill>
                  <a:schemeClr val="tx1">
                    <a:lumMod val="95000"/>
                    <a:lumOff val="5000"/>
                  </a:schemeClr>
                </a:solidFill>
              </a:rPr>
              <a:t>Nelson, G. 1984. </a:t>
            </a:r>
            <a:r>
              <a:rPr lang="tr-TR" sz="1400" dirty="0" err="1">
                <a:solidFill>
                  <a:schemeClr val="tx1">
                    <a:lumMod val="95000"/>
                    <a:lumOff val="5000"/>
                  </a:schemeClr>
                </a:solidFill>
              </a:rPr>
              <a:t>Elements</a:t>
            </a:r>
            <a:r>
              <a:rPr lang="tr-TR" sz="1400" dirty="0">
                <a:solidFill>
                  <a:schemeClr val="tx1">
                    <a:lumMod val="95000"/>
                    <a:lumOff val="5000"/>
                  </a:schemeClr>
                </a:solidFill>
              </a:rPr>
              <a:t> of a </a:t>
            </a:r>
            <a:r>
              <a:rPr lang="tr-TR" sz="1400" dirty="0" err="1">
                <a:solidFill>
                  <a:schemeClr val="tx1">
                    <a:lumMod val="95000"/>
                    <a:lumOff val="5000"/>
                  </a:schemeClr>
                </a:solidFill>
              </a:rPr>
              <a:t>Paradigm</a:t>
            </a:r>
            <a:r>
              <a:rPr lang="tr-TR" sz="1400" dirty="0">
                <a:solidFill>
                  <a:schemeClr val="tx1">
                    <a:lumMod val="95000"/>
                    <a:lumOff val="5000"/>
                  </a:schemeClr>
                </a:solidFill>
              </a:rPr>
              <a:t>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Vol:66: 694-700.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Pearce</a:t>
            </a:r>
            <a:r>
              <a:rPr lang="tr-TR" sz="1400" dirty="0">
                <a:solidFill>
                  <a:schemeClr val="tx1">
                    <a:lumMod val="95000"/>
                    <a:lumOff val="5000"/>
                  </a:schemeClr>
                </a:solidFill>
              </a:rPr>
              <a:t> D.W.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Turner</a:t>
            </a:r>
            <a:r>
              <a:rPr lang="tr-TR" sz="1400" dirty="0">
                <a:solidFill>
                  <a:schemeClr val="tx1">
                    <a:lumMod val="95000"/>
                    <a:lumOff val="5000"/>
                  </a:schemeClr>
                </a:solidFill>
              </a:rPr>
              <a:t>, R.K., 1990. </a:t>
            </a:r>
            <a:r>
              <a:rPr lang="tr-TR" sz="1400" dirty="0" err="1">
                <a:solidFill>
                  <a:schemeClr val="tx1">
                    <a:lumMod val="95000"/>
                    <a:lumOff val="5000"/>
                  </a:schemeClr>
                </a:solidFill>
              </a:rPr>
              <a:t>Economics</a:t>
            </a:r>
            <a:r>
              <a:rPr lang="tr-TR" sz="1400" dirty="0">
                <a:solidFill>
                  <a:schemeClr val="tx1">
                    <a:lumMod val="95000"/>
                    <a:lumOff val="5000"/>
                  </a:schemeClr>
                </a:solidFill>
              </a:rPr>
              <a:t> of Natural </a:t>
            </a:r>
            <a:r>
              <a:rPr lang="tr-TR" sz="1400" dirty="0" err="1">
                <a:solidFill>
                  <a:schemeClr val="tx1">
                    <a:lumMod val="95000"/>
                    <a:lumOff val="5000"/>
                  </a:schemeClr>
                </a:solidFill>
              </a:rPr>
              <a:t>Resources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Environment, </a:t>
            </a:r>
            <a:r>
              <a:rPr lang="tr-TR" sz="1400" dirty="0" err="1">
                <a:solidFill>
                  <a:schemeClr val="tx1">
                    <a:lumMod val="95000"/>
                    <a:lumOff val="5000"/>
                  </a:schemeClr>
                </a:solidFill>
              </a:rPr>
              <a:t>The</a:t>
            </a:r>
            <a:r>
              <a:rPr lang="tr-TR" sz="1400" dirty="0">
                <a:solidFill>
                  <a:schemeClr val="tx1">
                    <a:lumMod val="95000"/>
                    <a:lumOff val="5000"/>
                  </a:schemeClr>
                </a:solidFill>
              </a:rPr>
              <a:t> Johns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a:t>
            </a:r>
            <a:r>
              <a:rPr lang="tr-TR" sz="1400" dirty="0" err="1">
                <a:solidFill>
                  <a:schemeClr val="tx1">
                    <a:lumMod val="95000"/>
                    <a:lumOff val="5000"/>
                  </a:schemeClr>
                </a:solidFill>
              </a:rPr>
              <a:t>Press</a:t>
            </a:r>
            <a:r>
              <a:rPr lang="tr-TR" sz="1400" dirty="0">
                <a:solidFill>
                  <a:schemeClr val="tx1">
                    <a:lumMod val="95000"/>
                    <a:lumOff val="5000"/>
                  </a:schemeClr>
                </a:solidFill>
              </a:rPr>
              <a:t>, Baltimore,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Ritson</a:t>
            </a:r>
            <a:r>
              <a:rPr lang="tr-TR" sz="1400" dirty="0">
                <a:solidFill>
                  <a:schemeClr val="tx1">
                    <a:lumMod val="95000"/>
                    <a:lumOff val="5000"/>
                  </a:schemeClr>
                </a:solidFill>
              </a:rPr>
              <a:t>, C., 1980.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Principles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Granada Publishing,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Rowley</a:t>
            </a:r>
            <a:r>
              <a:rPr lang="tr-TR" sz="1400" dirty="0">
                <a:solidFill>
                  <a:schemeClr val="tx1">
                    <a:lumMod val="95000"/>
                    <a:lumOff val="5000"/>
                  </a:schemeClr>
                </a:solidFill>
              </a:rPr>
              <a:t>, T. D., </a:t>
            </a:r>
            <a:r>
              <a:rPr lang="tr-TR" sz="1400" dirty="0" err="1">
                <a:solidFill>
                  <a:schemeClr val="tx1">
                    <a:lumMod val="95000"/>
                    <a:lumOff val="5000"/>
                  </a:schemeClr>
                </a:solidFill>
              </a:rPr>
              <a:t>Redman</a:t>
            </a:r>
            <a:r>
              <a:rPr lang="tr-TR" sz="1400" dirty="0">
                <a:solidFill>
                  <a:schemeClr val="tx1">
                    <a:lumMod val="95000"/>
                    <a:lumOff val="5000"/>
                  </a:schemeClr>
                </a:solidFill>
              </a:rPr>
              <a:t>, J.M.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Angle</a:t>
            </a:r>
            <a:r>
              <a:rPr lang="tr-TR" sz="1400" dirty="0">
                <a:solidFill>
                  <a:schemeClr val="tx1">
                    <a:lumMod val="95000"/>
                    <a:lumOff val="5000"/>
                  </a:schemeClr>
                </a:solidFill>
              </a:rPr>
              <a:t>, J., 1992.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Nonmetropolitian</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Performance</a:t>
            </a:r>
            <a:r>
              <a:rPr lang="tr-TR" sz="1400" dirty="0">
                <a:solidFill>
                  <a:schemeClr val="tx1">
                    <a:lumMod val="95000"/>
                    <a:lumOff val="5000"/>
                  </a:schemeClr>
                </a:solidFill>
              </a:rPr>
              <a:t> in </a:t>
            </a:r>
            <a:r>
              <a:rPr lang="tr-TR" sz="1400" dirty="0" err="1">
                <a:solidFill>
                  <a:schemeClr val="tx1">
                    <a:lumMod val="95000"/>
                    <a:lumOff val="5000"/>
                  </a:schemeClr>
                </a:solidFill>
              </a:rPr>
              <a:t>Rising</a:t>
            </a:r>
            <a:r>
              <a:rPr lang="tr-TR" sz="1400" dirty="0">
                <a:solidFill>
                  <a:schemeClr val="tx1">
                    <a:lumMod val="95000"/>
                    <a:lumOff val="5000"/>
                  </a:schemeClr>
                </a:solidFill>
              </a:rPr>
              <a:t> Per </a:t>
            </a:r>
            <a:r>
              <a:rPr lang="tr-TR" sz="1400" dirty="0" err="1">
                <a:solidFill>
                  <a:schemeClr val="tx1">
                    <a:lumMod val="95000"/>
                    <a:lumOff val="5000"/>
                  </a:schemeClr>
                </a:solidFill>
              </a:rPr>
              <a:t>Capita</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Differences</a:t>
            </a:r>
            <a:r>
              <a:rPr lang="tr-TR" sz="1400" dirty="0">
                <a:solidFill>
                  <a:schemeClr val="tx1">
                    <a:lumMod val="95000"/>
                    <a:lumOff val="5000"/>
                  </a:schemeClr>
                </a:solidFill>
              </a:rPr>
              <a:t> </a:t>
            </a:r>
            <a:r>
              <a:rPr lang="tr-TR" sz="1400" dirty="0" err="1">
                <a:solidFill>
                  <a:schemeClr val="tx1">
                    <a:lumMod val="95000"/>
                    <a:lumOff val="5000"/>
                  </a:schemeClr>
                </a:solidFill>
              </a:rPr>
              <a:t>Among</a:t>
            </a:r>
            <a:r>
              <a:rPr lang="tr-TR" sz="1400" dirty="0">
                <a:solidFill>
                  <a:schemeClr val="tx1">
                    <a:lumMod val="95000"/>
                    <a:lumOff val="5000"/>
                  </a:schemeClr>
                </a:solidFill>
              </a:rPr>
              <a:t>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22: 155-68.</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Schumpeter</a:t>
            </a:r>
            <a:r>
              <a:rPr lang="tr-TR" sz="1400" dirty="0">
                <a:solidFill>
                  <a:schemeClr val="tx1">
                    <a:lumMod val="95000"/>
                    <a:lumOff val="5000"/>
                  </a:schemeClr>
                </a:solidFill>
              </a:rPr>
              <a:t>, J.A., 1934.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Theory</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NJ. </a:t>
            </a:r>
            <a:r>
              <a:rPr lang="tr-TR" sz="1400" dirty="0" err="1">
                <a:solidFill>
                  <a:schemeClr val="tx1">
                    <a:lumMod val="95000"/>
                    <a:lumOff val="5000"/>
                  </a:schemeClr>
                </a:solidFill>
              </a:rPr>
              <a:t>Transaction</a:t>
            </a:r>
            <a:r>
              <a:rPr lang="tr-TR" sz="1400" dirty="0">
                <a:solidFill>
                  <a:schemeClr val="tx1">
                    <a:lumMod val="95000"/>
                    <a:lumOff val="5000"/>
                  </a:schemeClr>
                </a:solidFill>
              </a:rPr>
              <a:t> </a:t>
            </a:r>
            <a:r>
              <a:rPr lang="tr-TR" sz="1400" dirty="0" err="1">
                <a:solidFill>
                  <a:schemeClr val="tx1">
                    <a:lumMod val="95000"/>
                    <a:lumOff val="5000"/>
                  </a:schemeClr>
                </a:solidFill>
              </a:rPr>
              <a:t>Books</a:t>
            </a:r>
            <a:r>
              <a:rPr lang="tr-TR" sz="1400" dirty="0">
                <a:solidFill>
                  <a:schemeClr val="tx1">
                    <a:lumMod val="95000"/>
                    <a:lumOff val="5000"/>
                  </a:schemeClr>
                </a:solidFill>
              </a:rPr>
              <a:t> (1983 Edition), New </a:t>
            </a:r>
            <a:r>
              <a:rPr lang="tr-TR" sz="1400" dirty="0" err="1">
                <a:solidFill>
                  <a:schemeClr val="tx1">
                    <a:lumMod val="95000"/>
                    <a:lumOff val="5000"/>
                  </a:schemeClr>
                </a:solidFill>
              </a:rPr>
              <a:t>Brunswick</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388928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smtClean="0">
                <a:solidFill>
                  <a:schemeClr val="tx1">
                    <a:lumMod val="95000"/>
                    <a:lumOff val="5000"/>
                  </a:schemeClr>
                </a:solidFill>
              </a:rPr>
              <a:t>Sönmez</a:t>
            </a:r>
            <a:r>
              <a:rPr lang="tr-TR" sz="1400" dirty="0">
                <a:solidFill>
                  <a:schemeClr val="tx1">
                    <a:lumMod val="95000"/>
                    <a:lumOff val="5000"/>
                  </a:schemeClr>
                </a:solidFill>
              </a:rPr>
              <a:t>, A.K., 2001. Aile Dayanışması ve Kırsal Ekonomi: Orta Karadeniz Bölgesinde Fındık Üretimiyle Bağlantılı Aile Dayanışması Üzerine Niteliksel Bir İnceleme, Hacettepe Üniversitesi Edebiyat Fakültesi Dergisi, Cilt: 17, Sayı:1: 61-80.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Summers</a:t>
            </a:r>
            <a:r>
              <a:rPr lang="tr-TR" sz="1400" dirty="0">
                <a:solidFill>
                  <a:schemeClr val="tx1">
                    <a:lumMod val="95000"/>
                    <a:lumOff val="5000"/>
                  </a:schemeClr>
                </a:solidFill>
              </a:rPr>
              <a:t>, G.F., 1998. A </a:t>
            </a:r>
            <a:r>
              <a:rPr lang="tr-TR" sz="1400" dirty="0" err="1">
                <a:solidFill>
                  <a:schemeClr val="tx1">
                    <a:lumMod val="95000"/>
                    <a:lumOff val="5000"/>
                  </a:schemeClr>
                </a:solidFill>
              </a:rPr>
              <a:t>Sociological</a:t>
            </a:r>
            <a:r>
              <a:rPr lang="tr-TR" sz="1400" dirty="0">
                <a:solidFill>
                  <a:schemeClr val="tx1">
                    <a:lumMod val="95000"/>
                    <a:lumOff val="5000"/>
                  </a:schemeClr>
                </a:solidFill>
              </a:rPr>
              <a:t> </a:t>
            </a:r>
            <a:r>
              <a:rPr lang="tr-TR" sz="1400" dirty="0" err="1">
                <a:solidFill>
                  <a:schemeClr val="tx1">
                    <a:lumMod val="95000"/>
                    <a:lumOff val="5000"/>
                  </a:schemeClr>
                </a:solidFill>
              </a:rPr>
              <a:t>Perspective</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80(3):640-643.</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Bülbül, M., 2007.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Agriculture</a:t>
            </a:r>
            <a:r>
              <a:rPr lang="tr-TR" sz="1400" dirty="0">
                <a:solidFill>
                  <a:schemeClr val="tx1">
                    <a:lumMod val="95000"/>
                    <a:lumOff val="5000"/>
                  </a:schemeClr>
                </a:solidFill>
              </a:rPr>
              <a:t> in </a:t>
            </a:r>
            <a:r>
              <a:rPr lang="tr-TR" sz="1400" dirty="0" err="1">
                <a:solidFill>
                  <a:schemeClr val="tx1">
                    <a:lumMod val="95000"/>
                    <a:lumOff val="5000"/>
                  </a:schemeClr>
                </a:solidFill>
              </a:rPr>
              <a:t>Turkish</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Beginning</a:t>
            </a:r>
            <a:r>
              <a:rPr lang="tr-TR" sz="1400" dirty="0">
                <a:solidFill>
                  <a:schemeClr val="tx1">
                    <a:lumMod val="95000"/>
                    <a:lumOff val="5000"/>
                  </a:schemeClr>
                </a:solidFill>
              </a:rPr>
              <a:t> of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European</a:t>
            </a:r>
            <a:r>
              <a:rPr lang="tr-TR" sz="1400" dirty="0">
                <a:solidFill>
                  <a:schemeClr val="tx1">
                    <a:lumMod val="95000"/>
                    <a:lumOff val="5000"/>
                  </a:schemeClr>
                </a:solidFill>
              </a:rPr>
              <a:t> </a:t>
            </a:r>
            <a:r>
              <a:rPr lang="tr-TR" sz="1400" dirty="0" err="1">
                <a:solidFill>
                  <a:schemeClr val="tx1">
                    <a:lumMod val="95000"/>
                    <a:lumOff val="5000"/>
                  </a:schemeClr>
                </a:solidFill>
              </a:rPr>
              <a:t>Union</a:t>
            </a:r>
            <a:r>
              <a:rPr lang="tr-TR" sz="1400" dirty="0">
                <a:solidFill>
                  <a:schemeClr val="tx1">
                    <a:lumMod val="95000"/>
                    <a:lumOff val="5000"/>
                  </a:schemeClr>
                </a:solidFill>
              </a:rPr>
              <a:t> </a:t>
            </a:r>
            <a:r>
              <a:rPr lang="tr-TR" sz="1400" dirty="0" err="1">
                <a:solidFill>
                  <a:schemeClr val="tx1">
                    <a:lumMod val="95000"/>
                    <a:lumOff val="5000"/>
                  </a:schemeClr>
                </a:solidFill>
              </a:rPr>
              <a:t>Accession</a:t>
            </a:r>
            <a:r>
              <a:rPr lang="tr-TR" sz="1400" dirty="0">
                <a:solidFill>
                  <a:schemeClr val="tx1">
                    <a:lumMod val="95000"/>
                    <a:lumOff val="5000"/>
                  </a:schemeClr>
                </a:solidFill>
              </a:rPr>
              <a:t> </a:t>
            </a:r>
            <a:r>
              <a:rPr lang="tr-TR" sz="1400" dirty="0" err="1">
                <a:solidFill>
                  <a:schemeClr val="tx1">
                    <a:lumMod val="95000"/>
                    <a:lumOff val="5000"/>
                  </a:schemeClr>
                </a:solidFill>
              </a:rPr>
              <a:t>Negotiations</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Vol:7(4):612-625.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Şanlı, H., 2007. A </a:t>
            </a:r>
            <a:r>
              <a:rPr lang="tr-TR" sz="1400" dirty="0" err="1">
                <a:solidFill>
                  <a:schemeClr val="tx1">
                    <a:lumMod val="95000"/>
                    <a:lumOff val="5000"/>
                  </a:schemeClr>
                </a:solidFill>
              </a:rPr>
              <a:t>Research</a:t>
            </a:r>
            <a:r>
              <a:rPr lang="tr-TR" sz="1400" dirty="0">
                <a:solidFill>
                  <a:schemeClr val="tx1">
                    <a:lumMod val="95000"/>
                    <a:lumOff val="5000"/>
                  </a:schemeClr>
                </a:solidFill>
              </a:rPr>
              <a:t> on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Impacts</a:t>
            </a:r>
            <a:r>
              <a:rPr lang="tr-TR" sz="1400" dirty="0">
                <a:solidFill>
                  <a:schemeClr val="tx1">
                    <a:lumMod val="95000"/>
                    <a:lumOff val="5000"/>
                  </a:schemeClr>
                </a:solidFill>
              </a:rPr>
              <a:t> of </a:t>
            </a:r>
            <a:r>
              <a:rPr lang="tr-TR" sz="1400" dirty="0" err="1">
                <a:solidFill>
                  <a:schemeClr val="tx1">
                    <a:lumMod val="95000"/>
                    <a:lumOff val="5000"/>
                  </a:schemeClr>
                </a:solidFill>
              </a:rPr>
              <a:t>Tourism</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Farm Enterprises: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the</a:t>
            </a:r>
            <a:r>
              <a:rPr lang="tr-TR" sz="1400" dirty="0">
                <a:solidFill>
                  <a:schemeClr val="tx1">
                    <a:lumMod val="95000"/>
                    <a:lumOff val="5000"/>
                  </a:schemeClr>
                </a:solidFill>
              </a:rPr>
              <a:t> Nevşehir </a:t>
            </a:r>
            <a:r>
              <a:rPr lang="tr-TR" sz="1400" dirty="0" err="1">
                <a:solidFill>
                  <a:schemeClr val="tx1">
                    <a:lumMod val="95000"/>
                    <a:lumOff val="5000"/>
                  </a:schemeClr>
                </a:solidFill>
              </a:rPr>
              <a:t>Province</a:t>
            </a:r>
            <a:r>
              <a:rPr lang="tr-TR" sz="1400" dirty="0">
                <a:solidFill>
                  <a:schemeClr val="tx1">
                    <a:lumMod val="95000"/>
                    <a:lumOff val="5000"/>
                  </a:schemeClr>
                </a:solidFill>
              </a:rPr>
              <a:t> of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Tropics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Subtropics</a:t>
            </a:r>
            <a:r>
              <a:rPr lang="tr-TR" sz="1400" dirty="0">
                <a:solidFill>
                  <a:schemeClr val="tx1">
                    <a:lumMod val="95000"/>
                    <a:lumOff val="5000"/>
                  </a:schemeClr>
                </a:solidFill>
              </a:rPr>
              <a:t> (JARTS), Vol:108 (2): 171-191, Germany.</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2006. Tarımda Sosyal Politikalar, İçinde: Türkiye’de Tarım, </a:t>
            </a:r>
            <a:r>
              <a:rPr lang="tr-TR" sz="1400" dirty="0" err="1">
                <a:solidFill>
                  <a:schemeClr val="tx1">
                    <a:lumMod val="95000"/>
                    <a:lumOff val="5000"/>
                  </a:schemeClr>
                </a:solidFill>
              </a:rPr>
              <a:t>Eds:F.Yavuz</a:t>
            </a:r>
            <a:r>
              <a:rPr lang="tr-TR" sz="1400" dirty="0">
                <a:solidFill>
                  <a:schemeClr val="tx1">
                    <a:lumMod val="95000"/>
                    <a:lumOff val="5000"/>
                  </a:schemeClr>
                </a:solidFill>
              </a:rPr>
              <a:t>, Tarım ve </a:t>
            </a:r>
            <a:r>
              <a:rPr lang="tr-TR" sz="1400" dirty="0" err="1">
                <a:solidFill>
                  <a:schemeClr val="tx1">
                    <a:lumMod val="95000"/>
                    <a:lumOff val="5000"/>
                  </a:schemeClr>
                </a:solidFill>
              </a:rPr>
              <a:t>Köyişleri</a:t>
            </a:r>
            <a:r>
              <a:rPr lang="tr-TR" sz="1400" dirty="0">
                <a:solidFill>
                  <a:schemeClr val="tx1">
                    <a:lumMod val="95000"/>
                    <a:lumOff val="5000"/>
                  </a:schemeClr>
                </a:solidFill>
              </a:rPr>
              <a:t> Bakanlığı Strateji Geliştirme Başkanlığı, Ankara, s.95-120.</a:t>
            </a:r>
          </a:p>
          <a:p>
            <a:pPr algn="just">
              <a:lnSpc>
                <a:spcPct val="100000"/>
              </a:lnSpc>
              <a:buFont typeface="Wingdings" panose="05000000000000000000" pitchFamily="2" charset="2"/>
              <a:buChar char="Ø"/>
            </a:pPr>
            <a:r>
              <a:rPr lang="tr-TR" sz="1400" dirty="0">
                <a:solidFill>
                  <a:schemeClr val="tx1">
                    <a:lumMod val="95000"/>
                    <a:lumOff val="5000"/>
                  </a:schemeClr>
                </a:solidFill>
              </a:rPr>
              <a:t>Van </a:t>
            </a:r>
            <a:r>
              <a:rPr lang="tr-TR" sz="1400" dirty="0" err="1">
                <a:solidFill>
                  <a:schemeClr val="tx1">
                    <a:lumMod val="95000"/>
                    <a:lumOff val="5000"/>
                  </a:schemeClr>
                </a:solidFill>
              </a:rPr>
              <a:t>Kooten</a:t>
            </a:r>
            <a:r>
              <a:rPr lang="tr-TR" sz="1400" dirty="0">
                <a:solidFill>
                  <a:schemeClr val="tx1">
                    <a:lumMod val="95000"/>
                    <a:lumOff val="5000"/>
                  </a:schemeClr>
                </a:solidFill>
              </a:rPr>
              <a:t>, G.C., 1993. Land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Sustainable</a:t>
            </a:r>
            <a:r>
              <a:rPr lang="tr-TR" sz="1400" dirty="0">
                <a:solidFill>
                  <a:schemeClr val="tx1">
                    <a:lumMod val="95000"/>
                    <a:lumOff val="5000"/>
                  </a:schemeClr>
                </a:solidFill>
              </a:rPr>
              <a:t> Development: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Policies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Common</a:t>
            </a:r>
            <a:r>
              <a:rPr lang="tr-TR" sz="1400" dirty="0">
                <a:solidFill>
                  <a:schemeClr val="tx1">
                    <a:lumMod val="95000"/>
                    <a:lumOff val="5000"/>
                  </a:schemeClr>
                </a:solidFill>
              </a:rPr>
              <a:t> </a:t>
            </a:r>
            <a:r>
              <a:rPr lang="tr-TR" sz="1400" dirty="0" err="1">
                <a:solidFill>
                  <a:schemeClr val="tx1">
                    <a:lumMod val="95000"/>
                    <a:lumOff val="5000"/>
                  </a:schemeClr>
                </a:solidFill>
              </a:rPr>
              <a:t>Good</a:t>
            </a:r>
            <a:r>
              <a:rPr lang="tr-TR" sz="1400" dirty="0">
                <a:solidFill>
                  <a:schemeClr val="tx1">
                    <a:lumMod val="95000"/>
                    <a:lumOff val="5000"/>
                  </a:schemeClr>
                </a:solidFill>
              </a:rPr>
              <a:t>, UBC </a:t>
            </a:r>
            <a:r>
              <a:rPr lang="tr-TR" sz="1400" dirty="0" err="1">
                <a:solidFill>
                  <a:schemeClr val="tx1">
                    <a:lumMod val="95000"/>
                    <a:lumOff val="5000"/>
                  </a:schemeClr>
                </a:solidFill>
              </a:rPr>
              <a:t>Press</a:t>
            </a:r>
            <a:r>
              <a:rPr lang="tr-TR" sz="1400" dirty="0">
                <a:solidFill>
                  <a:schemeClr val="tx1">
                    <a:lumMod val="95000"/>
                    <a:lumOff val="5000"/>
                  </a:schemeClr>
                </a:solidFill>
              </a:rPr>
              <a:t>, </a:t>
            </a:r>
            <a:r>
              <a:rPr lang="tr-TR" sz="1400" dirty="0" err="1">
                <a:solidFill>
                  <a:schemeClr val="tx1">
                    <a:lumMod val="95000"/>
                    <a:lumOff val="5000"/>
                  </a:schemeClr>
                </a:solidFill>
              </a:rPr>
              <a:t>Vancouver</a:t>
            </a:r>
            <a:r>
              <a:rPr lang="tr-TR" sz="1400" dirty="0">
                <a:solidFill>
                  <a:schemeClr val="tx1">
                    <a:lumMod val="95000"/>
                    <a:lumOff val="5000"/>
                  </a:schemeClr>
                </a:solidFill>
              </a:rPr>
              <a:t>, </a:t>
            </a:r>
            <a:r>
              <a:rPr lang="tr-TR" sz="1400" dirty="0" err="1">
                <a:solidFill>
                  <a:schemeClr val="tx1">
                    <a:lumMod val="95000"/>
                    <a:lumOff val="5000"/>
                  </a:schemeClr>
                </a:solidFill>
              </a:rPr>
              <a:t>Canada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938693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Weber</a:t>
            </a:r>
            <a:r>
              <a:rPr lang="tr-TR" sz="1400" dirty="0">
                <a:solidFill>
                  <a:schemeClr val="tx1">
                    <a:lumMod val="95000"/>
                    <a:lumOff val="5000"/>
                  </a:schemeClr>
                </a:solidFill>
              </a:rPr>
              <a:t>, B., 1998. </a:t>
            </a:r>
            <a:r>
              <a:rPr lang="tr-TR" sz="1400" dirty="0" err="1">
                <a:solidFill>
                  <a:schemeClr val="tx1">
                    <a:lumMod val="95000"/>
                    <a:lumOff val="5000"/>
                  </a:schemeClr>
                </a:solidFill>
              </a:rPr>
              <a:t>Crossing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Next</a:t>
            </a:r>
            <a:r>
              <a:rPr lang="tr-TR" sz="1400" dirty="0">
                <a:solidFill>
                  <a:schemeClr val="tx1">
                    <a:lumMod val="95000"/>
                    <a:lumOff val="5000"/>
                  </a:schemeClr>
                </a:solidFill>
              </a:rPr>
              <a:t> </a:t>
            </a:r>
            <a:r>
              <a:rPr lang="tr-TR" sz="1400" dirty="0" err="1">
                <a:solidFill>
                  <a:schemeClr val="tx1">
                    <a:lumMod val="95000"/>
                    <a:lumOff val="5000"/>
                  </a:schemeClr>
                </a:solidFill>
              </a:rPr>
              <a:t>Meridian</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Interdependence</a:t>
            </a:r>
            <a:r>
              <a:rPr lang="tr-TR" sz="1400" dirty="0">
                <a:solidFill>
                  <a:schemeClr val="tx1">
                    <a:lumMod val="95000"/>
                    <a:lumOff val="5000"/>
                  </a:schemeClr>
                </a:solidFill>
              </a:rPr>
              <a:t>, </a:t>
            </a:r>
            <a:r>
              <a:rPr lang="tr-TR" sz="1400" dirty="0" err="1">
                <a:solidFill>
                  <a:schemeClr val="tx1">
                    <a:lumMod val="95000"/>
                    <a:lumOff val="5000"/>
                  </a:schemeClr>
                </a:solidFill>
              </a:rPr>
              <a:t>Institutions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Distribution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West,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23(1):1-11.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Woolcott</a:t>
            </a:r>
            <a:r>
              <a:rPr lang="tr-TR" sz="1400" dirty="0">
                <a:solidFill>
                  <a:schemeClr val="tx1">
                    <a:lumMod val="95000"/>
                    <a:lumOff val="5000"/>
                  </a:schemeClr>
                </a:solidFill>
              </a:rPr>
              <a:t>, M., 1998. </a:t>
            </a:r>
            <a:r>
              <a:rPr lang="tr-TR" sz="1400" dirty="0" err="1">
                <a:solidFill>
                  <a:schemeClr val="tx1">
                    <a:lumMod val="95000"/>
                    <a:lumOff val="5000"/>
                  </a:schemeClr>
                </a:solidFill>
              </a:rPr>
              <a:t>Social</a:t>
            </a:r>
            <a:r>
              <a:rPr lang="tr-TR" sz="1400" dirty="0">
                <a:solidFill>
                  <a:schemeClr val="tx1">
                    <a:lumMod val="95000"/>
                    <a:lumOff val="5000"/>
                  </a:schemeClr>
                </a:solidFill>
              </a:rPr>
              <a:t> </a:t>
            </a:r>
            <a:r>
              <a:rPr lang="tr-TR" sz="1400" dirty="0" err="1">
                <a:solidFill>
                  <a:schemeClr val="tx1">
                    <a:lumMod val="95000"/>
                    <a:lumOff val="5000"/>
                  </a:schemeClr>
                </a:solidFill>
              </a:rPr>
              <a:t>Capital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a:t>
            </a:r>
            <a:r>
              <a:rPr lang="tr-TR" sz="1400" dirty="0" err="1">
                <a:solidFill>
                  <a:schemeClr val="tx1">
                    <a:lumMod val="95000"/>
                    <a:lumOff val="5000"/>
                  </a:schemeClr>
                </a:solidFill>
              </a:rPr>
              <a:t>Toward</a:t>
            </a:r>
            <a:r>
              <a:rPr lang="tr-TR" sz="1400" dirty="0">
                <a:solidFill>
                  <a:schemeClr val="tx1">
                    <a:lumMod val="95000"/>
                    <a:lumOff val="5000"/>
                  </a:schemeClr>
                </a:solidFill>
              </a:rPr>
              <a:t> a </a:t>
            </a:r>
            <a:r>
              <a:rPr lang="tr-TR" sz="1400" dirty="0" err="1">
                <a:solidFill>
                  <a:schemeClr val="tx1">
                    <a:lumMod val="95000"/>
                    <a:lumOff val="5000"/>
                  </a:schemeClr>
                </a:solidFill>
              </a:rPr>
              <a:t>Theoretical</a:t>
            </a:r>
            <a:r>
              <a:rPr lang="tr-TR" sz="1400" dirty="0">
                <a:solidFill>
                  <a:schemeClr val="tx1">
                    <a:lumMod val="95000"/>
                    <a:lumOff val="5000"/>
                  </a:schemeClr>
                </a:solidFill>
              </a:rPr>
              <a:t> </a:t>
            </a:r>
            <a:r>
              <a:rPr lang="tr-TR" sz="1400" dirty="0" err="1">
                <a:solidFill>
                  <a:schemeClr val="tx1">
                    <a:lumMod val="95000"/>
                    <a:lumOff val="5000"/>
                  </a:schemeClr>
                </a:solidFill>
              </a:rPr>
              <a:t>Synthesis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Framework, </a:t>
            </a:r>
            <a:r>
              <a:rPr lang="tr-TR" sz="1400" dirty="0" err="1">
                <a:solidFill>
                  <a:schemeClr val="tx1">
                    <a:lumMod val="95000"/>
                    <a:lumOff val="5000"/>
                  </a:schemeClr>
                </a:solidFill>
              </a:rPr>
              <a:t>Theory</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Society</a:t>
            </a:r>
            <a:r>
              <a:rPr lang="tr-TR" sz="1400" dirty="0">
                <a:solidFill>
                  <a:schemeClr val="tx1">
                    <a:lumMod val="95000"/>
                    <a:lumOff val="5000"/>
                  </a:schemeClr>
                </a:solidFill>
              </a:rPr>
              <a:t>, Vol:27:151-208.</a:t>
            </a:r>
            <a:endParaRPr lang="tr-TR" sz="1200" b="1"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415365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ARAZİ MÜLKİYETİ DÜZENİNİN EVRİMİ  </a:t>
            </a:r>
          </a:p>
        </p:txBody>
      </p:sp>
      <p:sp>
        <p:nvSpPr>
          <p:cNvPr id="9" name="İçerik Yer Tutucusu 2"/>
          <p:cNvSpPr>
            <a:spLocks noGrp="1"/>
          </p:cNvSpPr>
          <p:nvPr>
            <p:ph idx="1"/>
          </p:nvPr>
        </p:nvSpPr>
        <p:spPr>
          <a:xfrm>
            <a:off x="782857" y="1914548"/>
            <a:ext cx="7520222" cy="3373284"/>
          </a:xfrm>
        </p:spPr>
        <p:txBody>
          <a:bodyPr anchor="t">
            <a:noAutofit/>
          </a:bodyPr>
          <a:lstStyle/>
          <a:p>
            <a:pPr>
              <a:buFont typeface="Wingdings" panose="05000000000000000000" pitchFamily="2" charset="2"/>
              <a:buChar char="Ø"/>
            </a:pPr>
            <a:r>
              <a:rPr lang="tr-TR" sz="1500" dirty="0">
                <a:solidFill>
                  <a:schemeClr val="tx1">
                    <a:lumMod val="95000"/>
                    <a:lumOff val="5000"/>
                  </a:schemeClr>
                </a:solidFill>
              </a:rPr>
              <a:t>İlk insandan günümüze, tarım sektörü ve arazi mülkiyet düzeninin geçirdiği evrimleri; toplayıcılık ve avcılık evresinden tarımsal faaliyetlere geçiş dönemi sonrasına kadar olan dönemin analizi.</a:t>
            </a:r>
          </a:p>
          <a:p>
            <a:pPr>
              <a:buFont typeface="Wingdings" panose="05000000000000000000" pitchFamily="2" charset="2"/>
              <a:buChar char="Ø"/>
            </a:pPr>
            <a:r>
              <a:rPr lang="tr-TR" sz="1500" dirty="0">
                <a:solidFill>
                  <a:schemeClr val="tx1">
                    <a:lumMod val="95000"/>
                    <a:lumOff val="5000"/>
                  </a:schemeClr>
                </a:solidFill>
              </a:rPr>
              <a:t> Arazinin işlenmesi ile birlikte ortak uygulamaların ortaya çıkışı ve ortak mülkiyet olgusu ile arazi mülkiyeti düzeninde değişmelerin olması.</a:t>
            </a:r>
          </a:p>
          <a:p>
            <a:pPr>
              <a:buFont typeface="Wingdings" panose="05000000000000000000" pitchFamily="2" charset="2"/>
              <a:buChar char="Ø"/>
            </a:pPr>
            <a:r>
              <a:rPr lang="tr-TR" sz="1500" dirty="0">
                <a:solidFill>
                  <a:schemeClr val="tx1">
                    <a:lumMod val="95000"/>
                    <a:lumOff val="5000"/>
                  </a:schemeClr>
                </a:solidFill>
              </a:rPr>
              <a:t>Son olarak ferdiyetçi uygulamaların başlaması ve özel mülkiyetin ortaya çıkışı, endüstri devrimi ile birlikte tarımda modernizasyonun başlaması ve sonuçları</a:t>
            </a:r>
          </a:p>
          <a:p>
            <a:pPr marL="539354" indent="-204788">
              <a:buFont typeface="Wingdings" panose="05000000000000000000" pitchFamily="2" charset="2"/>
              <a:buChar char="§"/>
            </a:pPr>
            <a:r>
              <a:rPr lang="tr-TR" sz="1500" dirty="0">
                <a:solidFill>
                  <a:schemeClr val="tx1">
                    <a:lumMod val="95000"/>
                    <a:lumOff val="5000"/>
                  </a:schemeClr>
                </a:solidFill>
              </a:rPr>
              <a:t>1944 sonrası dönem – yeşil devrim ve sonuçları</a:t>
            </a:r>
          </a:p>
          <a:p>
            <a:pPr marL="539354" indent="-204788">
              <a:buFont typeface="Wingdings" panose="05000000000000000000" pitchFamily="2" charset="2"/>
              <a:buChar char="§"/>
            </a:pPr>
            <a:r>
              <a:rPr lang="tr-TR" sz="1500" dirty="0">
                <a:solidFill>
                  <a:schemeClr val="tx1">
                    <a:lumMod val="95000"/>
                    <a:lumOff val="5000"/>
                  </a:schemeClr>
                </a:solidFill>
              </a:rPr>
              <a:t>1970’lerden </a:t>
            </a:r>
            <a:r>
              <a:rPr lang="sv-SE" sz="1500" dirty="0">
                <a:solidFill>
                  <a:schemeClr val="tx1">
                    <a:lumMod val="95000"/>
                    <a:lumOff val="5000"/>
                  </a:schemeClr>
                </a:solidFill>
                <a:latin typeface="ArialMT"/>
              </a:rPr>
              <a:t>sonraki dönem – biyoteknoloji devrimi ve</a:t>
            </a:r>
            <a:r>
              <a:rPr lang="tr-TR" sz="1500" dirty="0">
                <a:solidFill>
                  <a:schemeClr val="tx1">
                    <a:lumMod val="95000"/>
                    <a:lumOff val="5000"/>
                  </a:schemeClr>
                </a:solidFill>
                <a:latin typeface="ArialMT"/>
              </a:rPr>
              <a:t> sonuçları</a:t>
            </a:r>
          </a:p>
          <a:p>
            <a:pPr marL="539354" indent="-204788">
              <a:buFont typeface="Wingdings" panose="05000000000000000000" pitchFamily="2" charset="2"/>
              <a:buChar char="§"/>
            </a:pPr>
            <a:r>
              <a:rPr lang="tr-TR" sz="1500" dirty="0">
                <a:solidFill>
                  <a:schemeClr val="tx1">
                    <a:lumMod val="95000"/>
                    <a:lumOff val="5000"/>
                  </a:schemeClr>
                </a:solidFill>
                <a:latin typeface="ArialMT"/>
              </a:rPr>
              <a:t>Çok amaçlı arazi kullanımı ve sonuçları</a:t>
            </a:r>
            <a:endParaRPr lang="tr-TR" sz="15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873761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latin typeface="Arial-BoldMT"/>
              </a:rPr>
              <a:t>ARAZİ MÜLKİYETİ DÜZENİNİN EVRİMİ</a:t>
            </a:r>
            <a:endParaRPr lang="tr-TR" sz="2700" dirty="0"/>
          </a:p>
        </p:txBody>
      </p:sp>
      <p:sp>
        <p:nvSpPr>
          <p:cNvPr id="9" name="İçerik Yer Tutucusu 2"/>
          <p:cNvSpPr>
            <a:spLocks noGrp="1"/>
          </p:cNvSpPr>
          <p:nvPr>
            <p:ph idx="1"/>
          </p:nvPr>
        </p:nvSpPr>
        <p:spPr>
          <a:xfrm>
            <a:off x="782857" y="1905545"/>
            <a:ext cx="7520222" cy="3382287"/>
          </a:xfrm>
        </p:spPr>
        <p:txBody>
          <a:bodyPr anchor="t">
            <a:noAutofit/>
          </a:bodyPr>
          <a:lstStyle/>
          <a:p>
            <a:pPr algn="ctr">
              <a:buFont typeface="Wingdings" panose="05000000000000000000" pitchFamily="2" charset="2"/>
              <a:buChar char="Ø"/>
            </a:pPr>
            <a:endParaRPr lang="tr-TR" sz="1500" b="1" dirty="0">
              <a:solidFill>
                <a:schemeClr val="tx1">
                  <a:lumMod val="95000"/>
                  <a:lumOff val="5000"/>
                </a:schemeClr>
              </a:solidFill>
            </a:endParaRPr>
          </a:p>
          <a:p>
            <a:pPr>
              <a:buFont typeface="Wingdings" panose="05000000000000000000" pitchFamily="2" charset="2"/>
              <a:buChar char="Ø"/>
            </a:pPr>
            <a:r>
              <a:rPr lang="tr-TR" sz="1500" b="1" dirty="0">
                <a:solidFill>
                  <a:schemeClr val="tx1">
                    <a:lumMod val="95000"/>
                    <a:lumOff val="5000"/>
                  </a:schemeClr>
                </a:solidFill>
                <a:latin typeface="Arial-BoldMT"/>
              </a:rPr>
              <a:t>Eski Yunanlılarda Arazi Mülkiyeti</a:t>
            </a:r>
          </a:p>
          <a:p>
            <a:pPr>
              <a:buFont typeface="Wingdings" panose="05000000000000000000" pitchFamily="2" charset="2"/>
              <a:buChar char="Ø"/>
            </a:pPr>
            <a:r>
              <a:rPr lang="tr-TR" sz="1500" dirty="0">
                <a:solidFill>
                  <a:schemeClr val="tx1">
                    <a:lumMod val="95000"/>
                    <a:lumOff val="5000"/>
                  </a:schemeClr>
                </a:solidFill>
                <a:latin typeface="ArialMT"/>
              </a:rPr>
              <a:t>Yunan filozofu Eflatun (M.Ö. 427-384), bu gelişmeye tepki olarak </a:t>
            </a:r>
            <a:r>
              <a:rPr lang="tr-TR" sz="1500" b="1" dirty="0">
                <a:solidFill>
                  <a:schemeClr val="tx1">
                    <a:lumMod val="95000"/>
                    <a:lumOff val="5000"/>
                  </a:schemeClr>
                </a:solidFill>
                <a:latin typeface="Arial-BoldMT"/>
              </a:rPr>
              <a:t>“Devlet” </a:t>
            </a:r>
            <a:r>
              <a:rPr lang="tr-TR" sz="1500" dirty="0">
                <a:solidFill>
                  <a:schemeClr val="tx1">
                    <a:lumMod val="95000"/>
                    <a:lumOff val="5000"/>
                  </a:schemeClr>
                </a:solidFill>
                <a:latin typeface="ArialMT"/>
              </a:rPr>
              <a:t>adlı eserinde, mülkiyeti reddeder ve ortak mülkiyetin olduğu bir</a:t>
            </a:r>
          </a:p>
          <a:p>
            <a:pPr>
              <a:buFont typeface="Wingdings" panose="05000000000000000000" pitchFamily="2" charset="2"/>
              <a:buChar char="Ø"/>
            </a:pPr>
            <a:r>
              <a:rPr lang="tr-TR" sz="1500" dirty="0">
                <a:solidFill>
                  <a:schemeClr val="tx1">
                    <a:lumMod val="95000"/>
                    <a:lumOff val="5000"/>
                  </a:schemeClr>
                </a:solidFill>
                <a:latin typeface="ArialMT"/>
              </a:rPr>
              <a:t>toplumun üstün yanlarını açıklar.</a:t>
            </a:r>
          </a:p>
          <a:p>
            <a:pPr marL="734616" indent="-401241">
              <a:buFont typeface="Wingdings" panose="05000000000000000000" pitchFamily="2" charset="2"/>
              <a:buChar char="§"/>
            </a:pPr>
            <a:r>
              <a:rPr lang="tr-TR" sz="1500" dirty="0">
                <a:solidFill>
                  <a:schemeClr val="tx1">
                    <a:lumMod val="95000"/>
                    <a:lumOff val="5000"/>
                  </a:schemeClr>
                </a:solidFill>
                <a:latin typeface="Wingdings-Regular"/>
              </a:rPr>
              <a:t> </a:t>
            </a:r>
            <a:r>
              <a:rPr lang="tr-TR" sz="1500" dirty="0">
                <a:solidFill>
                  <a:schemeClr val="tx1">
                    <a:lumMod val="95000"/>
                    <a:lumOff val="5000"/>
                  </a:schemeClr>
                </a:solidFill>
                <a:latin typeface="ArialMT"/>
              </a:rPr>
              <a:t>Eflatun, belirtilen fikirleri ile ütopik sosyalizmin ilk temsilcisi olarak kabul edilmektedir.</a:t>
            </a:r>
          </a:p>
          <a:p>
            <a:pPr marL="734616" indent="-401241">
              <a:buFont typeface="Wingdings" panose="05000000000000000000" pitchFamily="2" charset="2"/>
              <a:buChar char="§"/>
            </a:pPr>
            <a:r>
              <a:rPr lang="it-IT" sz="1500" dirty="0">
                <a:solidFill>
                  <a:schemeClr val="tx1">
                    <a:lumMod val="95000"/>
                    <a:lumOff val="5000"/>
                  </a:schemeClr>
                </a:solidFill>
                <a:latin typeface="Wingdings-Regular"/>
              </a:rPr>
              <a:t> </a:t>
            </a:r>
            <a:r>
              <a:rPr lang="it-IT" sz="1500" dirty="0">
                <a:solidFill>
                  <a:schemeClr val="tx1">
                    <a:lumMod val="95000"/>
                    <a:lumOff val="5000"/>
                  </a:schemeClr>
                </a:solidFill>
                <a:latin typeface="ArialMT"/>
              </a:rPr>
              <a:t>Eflatun’un öğrencisi Aristo (M.Ö. 484-322),</a:t>
            </a:r>
            <a:r>
              <a:rPr lang="tr-TR" sz="1500" dirty="0">
                <a:solidFill>
                  <a:schemeClr val="tx1">
                    <a:lumMod val="95000"/>
                    <a:lumOff val="5000"/>
                  </a:schemeClr>
                </a:solidFill>
                <a:latin typeface="ArialMT"/>
              </a:rPr>
              <a:t> </a:t>
            </a:r>
            <a:r>
              <a:rPr lang="tr-TR" sz="1500" b="1" dirty="0">
                <a:solidFill>
                  <a:schemeClr val="tx1">
                    <a:lumMod val="95000"/>
                    <a:lumOff val="5000"/>
                  </a:schemeClr>
                </a:solidFill>
                <a:latin typeface="Arial-BoldMT"/>
              </a:rPr>
              <a:t>“Politika” </a:t>
            </a:r>
            <a:r>
              <a:rPr lang="tr-TR" sz="1500" dirty="0">
                <a:solidFill>
                  <a:schemeClr val="tx1">
                    <a:lumMod val="95000"/>
                    <a:lumOff val="5000"/>
                  </a:schemeClr>
                </a:solidFill>
                <a:latin typeface="ArialMT"/>
              </a:rPr>
              <a:t>adlı eserinde mülkiyeti savunur.</a:t>
            </a:r>
          </a:p>
        </p:txBody>
      </p:sp>
      <p:sp>
        <p:nvSpPr>
          <p:cNvPr id="10" name="Altbilgi Yer Tutucusu 1">
            <a:extLst>
              <a:ext uri="{FF2B5EF4-FFF2-40B4-BE49-F238E27FC236}">
                <a16:creationId xmlns="" xmlns:a16="http://schemas.microsoft.com/office/drawing/2014/main" id="{31755CC8-E4C7-4E2D-BD6F-82205532DC75}"/>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383234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Autofit/>
          </a:bodyPr>
          <a:lstStyle/>
          <a:p>
            <a:pPr algn="ctr"/>
            <a:r>
              <a:rPr lang="tr-TR" sz="3000" dirty="0"/>
              <a:t>ARAZİ MÜLKİYETİ DÜZENİNİN EVRİMİ</a:t>
            </a:r>
            <a:endParaRPr lang="tr-TR" sz="1500" dirty="0"/>
          </a:p>
        </p:txBody>
      </p:sp>
      <p:sp>
        <p:nvSpPr>
          <p:cNvPr id="9" name="İçerik Yer Tutucusu 2"/>
          <p:cNvSpPr>
            <a:spLocks noGrp="1"/>
          </p:cNvSpPr>
          <p:nvPr>
            <p:ph idx="1"/>
          </p:nvPr>
        </p:nvSpPr>
        <p:spPr>
          <a:xfrm>
            <a:off x="782857" y="1905545"/>
            <a:ext cx="7520222" cy="3382287"/>
          </a:xfrm>
        </p:spPr>
        <p:txBody>
          <a:bodyPr anchor="t">
            <a:noAutofit/>
          </a:bodyPr>
          <a:lstStyle/>
          <a:p>
            <a:pPr>
              <a:buFont typeface="Wingdings" panose="05000000000000000000" pitchFamily="2" charset="2"/>
              <a:buChar char="Ø"/>
            </a:pPr>
            <a:r>
              <a:rPr lang="tr-TR" sz="1500" b="1" dirty="0">
                <a:solidFill>
                  <a:schemeClr val="tx1">
                    <a:lumMod val="95000"/>
                    <a:lumOff val="5000"/>
                  </a:schemeClr>
                </a:solidFill>
              </a:rPr>
              <a:t>Romalılarda Arazi Mülkiyeti</a:t>
            </a:r>
          </a:p>
          <a:p>
            <a:pPr>
              <a:buFont typeface="Wingdings" panose="05000000000000000000" pitchFamily="2" charset="2"/>
              <a:buChar char="Ø"/>
            </a:pPr>
            <a:r>
              <a:rPr lang="tr-TR" sz="1500" dirty="0">
                <a:solidFill>
                  <a:schemeClr val="tx1">
                    <a:lumMod val="95000"/>
                    <a:lumOff val="5000"/>
                  </a:schemeClr>
                </a:solidFill>
              </a:rPr>
              <a:t>Roma İmparatorluğu’nda ortaya çıkan arazi mülkiyetinin en karakteristik yanı, büyük mülkler (latifundia)’</a:t>
            </a:r>
            <a:r>
              <a:rPr lang="tr-TR" sz="1500" dirty="0" err="1">
                <a:solidFill>
                  <a:schemeClr val="tx1">
                    <a:lumMod val="95000"/>
                    <a:lumOff val="5000"/>
                  </a:schemeClr>
                </a:solidFill>
              </a:rPr>
              <a:t>dir</a:t>
            </a:r>
            <a:r>
              <a:rPr lang="tr-TR" sz="1500" dirty="0">
                <a:solidFill>
                  <a:schemeClr val="tx1">
                    <a:lumMod val="95000"/>
                    <a:lumOff val="5000"/>
                  </a:schemeClr>
                </a:solidFill>
              </a:rPr>
              <a:t>.</a:t>
            </a:r>
          </a:p>
          <a:p>
            <a:pPr>
              <a:buFont typeface="Wingdings" panose="05000000000000000000" pitchFamily="2" charset="2"/>
              <a:buChar char="Ø"/>
            </a:pPr>
            <a:r>
              <a:rPr lang="tr-TR" sz="1500" dirty="0">
                <a:solidFill>
                  <a:schemeClr val="tx1">
                    <a:lumMod val="95000"/>
                    <a:lumOff val="5000"/>
                  </a:schemeClr>
                </a:solidFill>
              </a:rPr>
              <a:t>İmparatorluk genişledikçe, yeni zapt edilen yerlerde büyük mülkler oluşturulmuştur. Büyük mülk uygulaması ile birlikte hür köylüler arazilerini terk etmişler ve arazisini terk edemeyenler köleleşmiş ve arazi varlığı, bu arazilere bağlı köleler tarafından işletilmeye başlanmıştır.</a:t>
            </a:r>
          </a:p>
          <a:p>
            <a:pPr>
              <a:buFont typeface="Wingdings" panose="05000000000000000000" pitchFamily="2" charset="2"/>
              <a:buChar char="Ø"/>
            </a:pPr>
            <a:r>
              <a:rPr lang="tr-TR" sz="1500" dirty="0">
                <a:solidFill>
                  <a:schemeClr val="tx1">
                    <a:lumMod val="95000"/>
                    <a:lumOff val="5000"/>
                  </a:schemeClr>
                </a:solidFill>
              </a:rPr>
              <a:t>Zamanla latifundialarda “serbest sözleşme” ile çalışan, kendilerine verilen araziyi “emek ve ürün” rantı karşılığında tasarruf hakkı elde eden küçük işletmeler</a:t>
            </a:r>
          </a:p>
          <a:p>
            <a:pPr>
              <a:buFont typeface="Wingdings" panose="05000000000000000000" pitchFamily="2" charset="2"/>
              <a:buChar char="Ø"/>
            </a:pPr>
            <a:r>
              <a:rPr lang="tr-TR" sz="1500" dirty="0">
                <a:solidFill>
                  <a:schemeClr val="tx1">
                    <a:lumMod val="95000"/>
                    <a:lumOff val="5000"/>
                  </a:schemeClr>
                </a:solidFill>
              </a:rPr>
              <a:t>yaygınlaşmıştır. </a:t>
            </a:r>
          </a:p>
          <a:p>
            <a:pPr>
              <a:buFont typeface="Wingdings" panose="05000000000000000000" pitchFamily="2" charset="2"/>
              <a:buChar char="Ø"/>
            </a:pPr>
            <a:r>
              <a:rPr lang="tr-TR" sz="1500" dirty="0">
                <a:solidFill>
                  <a:schemeClr val="tx1">
                    <a:lumMod val="95000"/>
                    <a:lumOff val="5000"/>
                  </a:schemeClr>
                </a:solidFill>
              </a:rPr>
              <a:t>Bu işletmelerde çalışan ve “kolon” adı verilen köylüler, araziye bağlı idiler. Arazilerini terk edemedikleri gibi, hür bir kadın ya da arazileri dışında biriyle evlenmeleri de yasaktı.</a:t>
            </a:r>
            <a:endParaRPr lang="tr-TR" sz="135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50CABEF4-E9B4-40C5-AE0B-4319C53757C8}"/>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772107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Autofit/>
          </a:bodyPr>
          <a:lstStyle/>
          <a:p>
            <a:pPr algn="ctr"/>
            <a:r>
              <a:rPr lang="tr-TR" sz="3000" dirty="0"/>
              <a:t>ARAZİ MÜLKİYETİ DÜZENİNİN EVRİMİ</a:t>
            </a:r>
            <a:endParaRPr lang="tr-TR" sz="1500" dirty="0"/>
          </a:p>
        </p:txBody>
      </p:sp>
      <p:sp>
        <p:nvSpPr>
          <p:cNvPr id="9" name="İçerik Yer Tutucusu 2"/>
          <p:cNvSpPr>
            <a:spLocks noGrp="1"/>
          </p:cNvSpPr>
          <p:nvPr>
            <p:ph idx="1"/>
          </p:nvPr>
        </p:nvSpPr>
        <p:spPr>
          <a:xfrm>
            <a:off x="782857" y="1788996"/>
            <a:ext cx="7520222" cy="3373284"/>
          </a:xfrm>
        </p:spPr>
        <p:txBody>
          <a:bodyPr anchor="t">
            <a:noAutofit/>
          </a:bodyPr>
          <a:lstStyle/>
          <a:p>
            <a:pPr>
              <a:buFont typeface="Wingdings" panose="05000000000000000000" pitchFamily="2" charset="2"/>
              <a:buChar char="Ø"/>
            </a:pPr>
            <a:r>
              <a:rPr lang="tr-TR" sz="1500" b="1" dirty="0"/>
              <a:t>Tarım Devrimi ve Arazinin Çitle Çevrilmesi ile</a:t>
            </a:r>
          </a:p>
          <a:p>
            <a:pPr>
              <a:buFont typeface="Wingdings" panose="05000000000000000000" pitchFamily="2" charset="2"/>
              <a:buChar char="Ø"/>
            </a:pPr>
            <a:r>
              <a:rPr lang="tr-TR" sz="1500" b="1" dirty="0"/>
              <a:t>Birlikte Ferdiyetçi Uygulamalar</a:t>
            </a:r>
          </a:p>
          <a:p>
            <a:pPr>
              <a:buFont typeface="Wingdings" panose="05000000000000000000" pitchFamily="2" charset="2"/>
              <a:buChar char="Ø"/>
            </a:pPr>
            <a:r>
              <a:rPr lang="tr-TR" sz="1500" dirty="0"/>
              <a:t>Bütün Ortaçağ boyunca tarımda üç tarla düzeni ve nadas devam ederken, “serbest otlak” ya da “</a:t>
            </a:r>
            <a:r>
              <a:rPr lang="tr-TR" sz="1500" dirty="0" err="1"/>
              <a:t>open</a:t>
            </a:r>
            <a:r>
              <a:rPr lang="tr-TR" sz="1500" dirty="0"/>
              <a:t> </a:t>
            </a:r>
            <a:r>
              <a:rPr lang="tr-TR" sz="1500" dirty="0" err="1"/>
              <a:t>field</a:t>
            </a:r>
            <a:r>
              <a:rPr lang="tr-TR" sz="1500" dirty="0"/>
              <a:t>” denilen sistem genelleşmiştir.</a:t>
            </a:r>
          </a:p>
          <a:p>
            <a:pPr>
              <a:buFont typeface="Wingdings" panose="05000000000000000000" pitchFamily="2" charset="2"/>
              <a:buChar char="Ø"/>
            </a:pPr>
            <a:r>
              <a:rPr lang="tr-TR" sz="1500" dirty="0"/>
              <a:t>Serbest otlak sistemine göre hayvan besleyen herkes hem ortak otlaklarda, hem de sahibi kim olursa olsun, nadasa ayrılmış ya da hasadı yapılmış arazilerde sürülerini otlatabiliyordu. </a:t>
            </a:r>
            <a:r>
              <a:rPr lang="tr-TR" sz="1500" b="1" dirty="0"/>
              <a:t>Bu sistem, büyük bir fakir köylü kitlesinin kırsal kesimde yaşamasına olanak sağlamıştır.</a:t>
            </a:r>
          </a:p>
          <a:p>
            <a:pPr>
              <a:buFont typeface="Wingdings" panose="05000000000000000000" pitchFamily="2" charset="2"/>
              <a:buChar char="Ø"/>
            </a:pPr>
            <a:r>
              <a:rPr lang="tr-TR" sz="1500" dirty="0"/>
              <a:t>Hollanda’da XIV. yüzyılda, nadasa gerek duyulmayan alternatif ekim yöntemleri geliştirilmiştir. Arazi nadasa bırakılacağına, hayvan beslemesi için yararlı bazı bitkilerin ekimine ayrılarak hem arazi yeniden güçlenmiş, hem de daha çok hayvan besleme olanağı elde edilebilmiştir.</a:t>
            </a:r>
          </a:p>
          <a:p>
            <a:pPr>
              <a:buFont typeface="Wingdings" panose="05000000000000000000" pitchFamily="2" charset="2"/>
              <a:buChar char="Ø"/>
            </a:pPr>
            <a:r>
              <a:rPr lang="tr-TR" sz="1500" dirty="0"/>
              <a:t>Nadas gereksinmesini kaldıran yeşil gübre denilen yonca ve yumrulu bitkilerin bulunması ile arazinin </a:t>
            </a:r>
            <a:r>
              <a:rPr lang="tr-TR" sz="1500" dirty="0" err="1"/>
              <a:t>entansif</a:t>
            </a:r>
            <a:r>
              <a:rPr lang="tr-TR" sz="1500" dirty="0"/>
              <a:t> (yoğun) kullanımının mümkün olması, tarım devrimini başlatmıştır. </a:t>
            </a:r>
            <a:endParaRPr lang="tr-TR" sz="1350" dirty="0"/>
          </a:p>
        </p:txBody>
      </p:sp>
      <p:sp>
        <p:nvSpPr>
          <p:cNvPr id="10" name="Altbilgi Yer Tutucusu 1">
            <a:extLst>
              <a:ext uri="{FF2B5EF4-FFF2-40B4-BE49-F238E27FC236}">
                <a16:creationId xmlns="" xmlns:a16="http://schemas.microsoft.com/office/drawing/2014/main" id="{614B5E28-ED3A-412C-8403-D4F22F04BE8A}"/>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214270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Autofit/>
          </a:bodyPr>
          <a:lstStyle/>
          <a:p>
            <a:pPr algn="ctr"/>
            <a:r>
              <a:rPr lang="tr-TR" sz="3300" dirty="0"/>
              <a:t>ARAZİ MÜLKİYETİ DÜZENİNİN EVRİMİ</a:t>
            </a:r>
            <a:endParaRPr lang="tr-TR" sz="1800" dirty="0"/>
          </a:p>
        </p:txBody>
      </p:sp>
      <p:sp>
        <p:nvSpPr>
          <p:cNvPr id="9" name="İçerik Yer Tutucusu 2"/>
          <p:cNvSpPr>
            <a:spLocks noGrp="1"/>
          </p:cNvSpPr>
          <p:nvPr>
            <p:ph idx="1"/>
          </p:nvPr>
        </p:nvSpPr>
        <p:spPr>
          <a:xfrm>
            <a:off x="782857" y="1914548"/>
            <a:ext cx="7520222" cy="3373284"/>
          </a:xfrm>
        </p:spPr>
        <p:txBody>
          <a:bodyPr anchor="t">
            <a:noAutofit/>
          </a:bodyPr>
          <a:lstStyle/>
          <a:p>
            <a:pPr>
              <a:buFont typeface="Wingdings" panose="05000000000000000000" pitchFamily="2" charset="2"/>
              <a:buChar char="Ø"/>
            </a:pPr>
            <a:r>
              <a:rPr lang="tr-TR" sz="1500" dirty="0">
                <a:solidFill>
                  <a:schemeClr val="tx1">
                    <a:lumMod val="95000"/>
                    <a:lumOff val="5000"/>
                  </a:schemeClr>
                </a:solidFill>
              </a:rPr>
              <a:t>Fransa’da ihtilalle birlikte, halkın desteğine gereksinim duyan hükümet, Fransız köylüsüne yüzyıllardan beri işledikleri arazilerin mülkiyetini, tereddüt etmeden vermiştir. Ayrıca, ihtilale karşı olan asillerin ve kilisenin arazileri köylülere satılmıştır.</a:t>
            </a:r>
          </a:p>
          <a:p>
            <a:pPr>
              <a:buFont typeface="Wingdings" panose="05000000000000000000" pitchFamily="2" charset="2"/>
              <a:buChar char="Ø"/>
            </a:pPr>
            <a:r>
              <a:rPr lang="tr-TR" sz="1500" dirty="0">
                <a:solidFill>
                  <a:schemeClr val="tx1">
                    <a:lumMod val="95000"/>
                    <a:lumOff val="5000"/>
                  </a:schemeClr>
                </a:solidFill>
              </a:rPr>
              <a:t>Fransa’da arazilerin çitle çevrilmesi yasası İngiltere’den 1,5 yüzyıldan sonra 1789 devrimini izleyen yıllarda çıkmıştır. Buna karşın, devrim sonucu arazilerin köylüye dağıtılması ile geleneksel üretim yapan küçük aile işletmeleri ortaya çıkmıştır. Bu nedenle de İngiltere’deki gibi büyük bir araziden kopma ve kente göç olayı yaşanmamıştır.</a:t>
            </a:r>
          </a:p>
        </p:txBody>
      </p:sp>
      <p:sp>
        <p:nvSpPr>
          <p:cNvPr id="10" name="Altbilgi Yer Tutucusu 1">
            <a:extLst>
              <a:ext uri="{FF2B5EF4-FFF2-40B4-BE49-F238E27FC236}">
                <a16:creationId xmlns="" xmlns:a16="http://schemas.microsoft.com/office/drawing/2014/main" id="{B6097EDE-BE22-4348-B9A6-4DD43477BA64}"/>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299636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ARAZİ MÜLKİYETİ DÜZENİNİN EVRİMİ</a:t>
            </a:r>
          </a:p>
        </p:txBody>
      </p:sp>
      <p:sp>
        <p:nvSpPr>
          <p:cNvPr id="9" name="İçerik Yer Tutucusu 2"/>
          <p:cNvSpPr>
            <a:spLocks noGrp="1"/>
          </p:cNvSpPr>
          <p:nvPr>
            <p:ph idx="1"/>
          </p:nvPr>
        </p:nvSpPr>
        <p:spPr>
          <a:xfrm>
            <a:off x="782857" y="1914548"/>
            <a:ext cx="7520222" cy="3373284"/>
          </a:xfrm>
        </p:spPr>
        <p:txBody>
          <a:bodyPr anchor="t">
            <a:noAutofit/>
          </a:bodyPr>
          <a:lstStyle/>
          <a:p>
            <a:pPr algn="just">
              <a:lnSpc>
                <a:spcPct val="150000"/>
              </a:lnSpc>
              <a:buFont typeface="Wingdings" panose="05000000000000000000" pitchFamily="2" charset="2"/>
              <a:buChar char="Ø"/>
            </a:pPr>
            <a:r>
              <a:rPr lang="tr-TR" sz="2000" dirty="0">
                <a:solidFill>
                  <a:schemeClr val="tx1">
                    <a:lumMod val="95000"/>
                    <a:lumOff val="5000"/>
                  </a:schemeClr>
                </a:solidFill>
              </a:rPr>
              <a:t>Gerek İngiltere’deki büyük kapitalist işletmelerde, gerek Fransa’daki aile tipi işletmelerde, artık çitle çevrilen ve dilenildiği gibi tasarruf edilebilen </a:t>
            </a:r>
            <a:r>
              <a:rPr lang="tr-TR" sz="2000" b="1" dirty="0">
                <a:solidFill>
                  <a:schemeClr val="tx1">
                    <a:lumMod val="95000"/>
                    <a:lumOff val="5000"/>
                  </a:schemeClr>
                </a:solidFill>
              </a:rPr>
              <a:t>özel arazi mülkiyeti </a:t>
            </a:r>
            <a:r>
              <a:rPr lang="tr-TR" sz="2000" dirty="0">
                <a:solidFill>
                  <a:schemeClr val="tx1">
                    <a:lumMod val="95000"/>
                    <a:lumOff val="5000"/>
                  </a:schemeClr>
                </a:solidFill>
              </a:rPr>
              <a:t>söz konusudur. Böylece, başta İngiltere olmak üzere tüm Batı Avrupa’da endüstrileşme olgusuna da paralel </a:t>
            </a:r>
            <a:r>
              <a:rPr lang="tr-TR" sz="2000" b="1" dirty="0">
                <a:solidFill>
                  <a:schemeClr val="tx1">
                    <a:lumMod val="95000"/>
                    <a:lumOff val="5000"/>
                  </a:schemeClr>
                </a:solidFill>
              </a:rPr>
              <a:t>“herkes kendi hesabına” </a:t>
            </a:r>
            <a:r>
              <a:rPr lang="tr-TR" sz="2000" dirty="0">
                <a:solidFill>
                  <a:schemeClr val="tx1">
                    <a:lumMod val="95000"/>
                    <a:lumOff val="5000"/>
                  </a:schemeClr>
                </a:solidFill>
              </a:rPr>
              <a:t>diye formüle edilen ferdiyetçilik akımı doğmuştur. Bu ferdiyetçilik akımına, liberal formül adı da verilmektedir.</a:t>
            </a:r>
            <a:endParaRPr lang="tr-TR" sz="1200" b="1"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999318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a:solidFill>
                  <a:schemeClr val="tx1">
                    <a:lumMod val="95000"/>
                    <a:lumOff val="5000"/>
                  </a:schemeClr>
                </a:solidFill>
              </a:rPr>
              <a:t>Açıl, A.F. ve Demirci, R., 1984. Tarım Ekonomisi Dersleri, A.Ü. Ziraat Fakültesi Yayınları No:880,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Amos</a:t>
            </a:r>
            <a:r>
              <a:rPr lang="tr-TR" sz="1400" dirty="0">
                <a:solidFill>
                  <a:schemeClr val="tx1">
                    <a:lumMod val="95000"/>
                    <a:lumOff val="5000"/>
                  </a:schemeClr>
                </a:solidFill>
              </a:rPr>
              <a:t>, O. M. </a:t>
            </a:r>
            <a:r>
              <a:rPr lang="tr-TR" sz="1400" dirty="0" err="1">
                <a:solidFill>
                  <a:schemeClr val="tx1">
                    <a:lumMod val="95000"/>
                    <a:lumOff val="5000"/>
                  </a:schemeClr>
                </a:solidFill>
              </a:rPr>
              <a:t>Jr</a:t>
            </a:r>
            <a:r>
              <a:rPr lang="tr-TR" sz="1400" dirty="0">
                <a:solidFill>
                  <a:schemeClr val="tx1">
                    <a:lumMod val="95000"/>
                    <a:lumOff val="5000"/>
                  </a:schemeClr>
                </a:solidFill>
              </a:rPr>
              <a:t>. 1989. An </a:t>
            </a:r>
            <a:r>
              <a:rPr lang="tr-TR" sz="1400" dirty="0" err="1">
                <a:solidFill>
                  <a:schemeClr val="tx1">
                    <a:lumMod val="95000"/>
                    <a:lumOff val="5000"/>
                  </a:schemeClr>
                </a:solidFill>
              </a:rPr>
              <a:t>Inquiry</a:t>
            </a:r>
            <a:r>
              <a:rPr lang="tr-TR" sz="1400" dirty="0">
                <a:solidFill>
                  <a:schemeClr val="tx1">
                    <a:lumMod val="95000"/>
                    <a:lumOff val="5000"/>
                  </a:schemeClr>
                </a:solidFill>
              </a:rPr>
              <a:t> </a:t>
            </a:r>
            <a:r>
              <a:rPr lang="tr-TR" sz="1400" dirty="0" err="1">
                <a:solidFill>
                  <a:schemeClr val="tx1">
                    <a:lumMod val="95000"/>
                    <a:lumOff val="5000"/>
                  </a:schemeClr>
                </a:solidFill>
              </a:rPr>
              <a:t>into</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Causes</a:t>
            </a:r>
            <a:r>
              <a:rPr lang="tr-TR" sz="1400" dirty="0">
                <a:solidFill>
                  <a:schemeClr val="tx1">
                    <a:lumMod val="95000"/>
                    <a:lumOff val="5000"/>
                  </a:schemeClr>
                </a:solidFill>
              </a:rPr>
              <a:t> of </a:t>
            </a:r>
            <a:r>
              <a:rPr lang="tr-TR" sz="1400" dirty="0" err="1">
                <a:solidFill>
                  <a:schemeClr val="tx1">
                    <a:lumMod val="95000"/>
                    <a:lumOff val="5000"/>
                  </a:schemeClr>
                </a:solidFill>
              </a:rPr>
              <a:t>Increasing</a:t>
            </a:r>
            <a:r>
              <a:rPr lang="tr-TR" sz="1400" dirty="0">
                <a:solidFill>
                  <a:schemeClr val="tx1">
                    <a:lumMod val="95000"/>
                    <a:lumOff val="5000"/>
                  </a:schemeClr>
                </a:solidFill>
              </a:rPr>
              <a:t>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Inequality</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United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19-2:1-13.</a:t>
            </a:r>
          </a:p>
          <a:p>
            <a:pPr algn="just">
              <a:lnSpc>
                <a:spcPct val="100000"/>
              </a:lnSpc>
              <a:buFont typeface="Wingdings" panose="05000000000000000000" pitchFamily="2" charset="2"/>
              <a:buChar char="Ø"/>
            </a:pPr>
            <a:r>
              <a:rPr lang="tr-TR" sz="1400" dirty="0">
                <a:solidFill>
                  <a:schemeClr val="tx1">
                    <a:lumMod val="95000"/>
                    <a:lumOff val="5000"/>
                  </a:schemeClr>
                </a:solidFill>
              </a:rPr>
              <a:t>Bağcı, Y., 1998. Toprak Ağalığı ve Kırsal Dönüşüm. Adıyaman İli Boztepe Köyü </a:t>
            </a:r>
            <a:r>
              <a:rPr lang="tr-TR" sz="1400" dirty="0" err="1">
                <a:solidFill>
                  <a:schemeClr val="tx1">
                    <a:lumMod val="95000"/>
                    <a:lumOff val="5000"/>
                  </a:schemeClr>
                </a:solidFill>
              </a:rPr>
              <a:t>Vak'a</a:t>
            </a:r>
            <a:r>
              <a:rPr lang="tr-TR" sz="1400" dirty="0">
                <a:solidFill>
                  <a:schemeClr val="tx1">
                    <a:lumMod val="95000"/>
                    <a:lumOff val="5000"/>
                  </a:schemeClr>
                </a:solidFill>
              </a:rPr>
              <a:t> İncelemesi, H.Ü. Sosyal Bilimler Enstitüsü Sosyoloji Anabilim Dalı Yüksek Lisans Tezi, Ankara.</a:t>
            </a:r>
          </a:p>
          <a:p>
            <a:pPr algn="just">
              <a:lnSpc>
                <a:spcPct val="100000"/>
              </a:lnSpc>
              <a:buFont typeface="Wingdings" panose="05000000000000000000" pitchFamily="2" charset="2"/>
              <a:buChar char="Ø"/>
            </a:pPr>
            <a:r>
              <a:rPr lang="tr-TR" sz="1400" dirty="0">
                <a:solidFill>
                  <a:schemeClr val="tx1">
                    <a:lumMod val="95000"/>
                    <a:lumOff val="5000"/>
                  </a:schemeClr>
                </a:solidFill>
              </a:rPr>
              <a:t>Berkeley, H., </a:t>
            </a:r>
            <a:r>
              <a:rPr lang="tr-TR" sz="1400" dirty="0" err="1">
                <a:solidFill>
                  <a:schemeClr val="tx1">
                    <a:lumMod val="95000"/>
                    <a:lumOff val="5000"/>
                  </a:schemeClr>
                </a:solidFill>
              </a:rPr>
              <a:t>Campbell</a:t>
            </a:r>
            <a:r>
              <a:rPr lang="tr-TR" sz="1400" dirty="0">
                <a:solidFill>
                  <a:schemeClr val="tx1">
                    <a:lumMod val="95000"/>
                    <a:lumOff val="5000"/>
                  </a:schemeClr>
                </a:solidFill>
              </a:rPr>
              <a:t>, D., Carter, C., </a:t>
            </a:r>
            <a:r>
              <a:rPr lang="tr-TR" sz="1400" dirty="0" err="1">
                <a:solidFill>
                  <a:schemeClr val="tx1">
                    <a:lumMod val="95000"/>
                    <a:lumOff val="5000"/>
                  </a:schemeClr>
                </a:solidFill>
              </a:rPr>
              <a:t>Gamble</a:t>
            </a:r>
            <a:r>
              <a:rPr lang="tr-TR" sz="1400" dirty="0">
                <a:solidFill>
                  <a:schemeClr val="tx1">
                    <a:lumMod val="95000"/>
                    <a:lumOff val="5000"/>
                  </a:schemeClr>
                </a:solidFill>
              </a:rPr>
              <a:t>, B., </a:t>
            </a:r>
            <a:r>
              <a:rPr lang="tr-TR" sz="1400" dirty="0" err="1">
                <a:solidFill>
                  <a:schemeClr val="tx1">
                    <a:lumMod val="95000"/>
                    <a:lumOff val="5000"/>
                  </a:schemeClr>
                </a:solidFill>
              </a:rPr>
              <a:t>Hibbs</a:t>
            </a:r>
            <a:r>
              <a:rPr lang="tr-TR" sz="1400" dirty="0">
                <a:solidFill>
                  <a:schemeClr val="tx1">
                    <a:lumMod val="95000"/>
                    <a:lumOff val="5000"/>
                  </a:schemeClr>
                </a:solidFill>
              </a:rPr>
              <a:t>, J., Lee, B., </a:t>
            </a:r>
            <a:r>
              <a:rPr lang="tr-TR" sz="1400" dirty="0" err="1">
                <a:solidFill>
                  <a:schemeClr val="tx1">
                    <a:lumMod val="95000"/>
                    <a:lumOff val="5000"/>
                  </a:schemeClr>
                </a:solidFill>
              </a:rPr>
              <a:t>Meadowcroft</a:t>
            </a:r>
            <a:r>
              <a:rPr lang="tr-TR" sz="1400" dirty="0">
                <a:solidFill>
                  <a:schemeClr val="tx1">
                    <a:lumMod val="95000"/>
                    <a:lumOff val="5000"/>
                  </a:schemeClr>
                </a:solidFill>
              </a:rPr>
              <a:t>, J., Morris, J., North, R.D., </a:t>
            </a:r>
            <a:r>
              <a:rPr lang="tr-TR" sz="1400" dirty="0" err="1">
                <a:solidFill>
                  <a:schemeClr val="tx1">
                    <a:lumMod val="95000"/>
                    <a:lumOff val="5000"/>
                  </a:schemeClr>
                </a:solidFill>
              </a:rPr>
              <a:t>Rickard</a:t>
            </a:r>
            <a:r>
              <a:rPr lang="tr-TR" sz="1400" dirty="0">
                <a:solidFill>
                  <a:schemeClr val="tx1">
                    <a:lumMod val="95000"/>
                    <a:lumOff val="5000"/>
                  </a:schemeClr>
                </a:solidFill>
              </a:rPr>
              <a:t>, S., </a:t>
            </a:r>
            <a:r>
              <a:rPr lang="tr-TR" sz="1400" dirty="0" err="1">
                <a:solidFill>
                  <a:schemeClr val="tx1">
                    <a:lumMod val="95000"/>
                    <a:lumOff val="5000"/>
                  </a:schemeClr>
                </a:solidFill>
              </a:rPr>
              <a:t>Stockdale</a:t>
            </a:r>
            <a:r>
              <a:rPr lang="tr-TR" sz="1400" dirty="0">
                <a:solidFill>
                  <a:schemeClr val="tx1">
                    <a:lumMod val="95000"/>
                    <a:lumOff val="5000"/>
                  </a:schemeClr>
                </a:solidFill>
              </a:rPr>
              <a:t>, A. &amp; </a:t>
            </a:r>
            <a:r>
              <a:rPr lang="tr-TR" sz="1400" dirty="0" err="1">
                <a:solidFill>
                  <a:schemeClr val="tx1">
                    <a:lumMod val="95000"/>
                    <a:lumOff val="5000"/>
                  </a:schemeClr>
                </a:solidFill>
              </a:rPr>
              <a:t>Withrington</a:t>
            </a:r>
            <a:r>
              <a:rPr lang="tr-TR" sz="1400" dirty="0">
                <a:solidFill>
                  <a:schemeClr val="tx1">
                    <a:lumMod val="95000"/>
                    <a:lumOff val="5000"/>
                  </a:schemeClr>
                </a:solidFill>
              </a:rPr>
              <a:t>, P., 2005. </a:t>
            </a:r>
            <a:r>
              <a:rPr lang="tr-TR" sz="1400" dirty="0" err="1">
                <a:solidFill>
                  <a:schemeClr val="tx1">
                    <a:lumMod val="95000"/>
                    <a:lumOff val="5000"/>
                  </a:schemeClr>
                </a:solidFill>
              </a:rPr>
              <a:t>The</a:t>
            </a:r>
            <a:r>
              <a:rPr lang="tr-TR" sz="1400" dirty="0">
                <a:solidFill>
                  <a:schemeClr val="tx1">
                    <a:lumMod val="95000"/>
                    <a:lumOff val="5000"/>
                  </a:schemeClr>
                </a:solidFill>
              </a:rPr>
              <a:t> New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r>
            <a:r>
              <a:rPr lang="tr-TR" sz="1400" dirty="0" err="1">
                <a:solidFill>
                  <a:schemeClr val="tx1">
                    <a:lumMod val="95000"/>
                    <a:lumOff val="5000"/>
                  </a:schemeClr>
                </a:solidFill>
              </a:rPr>
              <a:t>Change</a:t>
            </a:r>
            <a:r>
              <a:rPr lang="tr-TR" sz="1400" dirty="0">
                <a:solidFill>
                  <a:schemeClr val="tx1">
                    <a:lumMod val="95000"/>
                    <a:lumOff val="5000"/>
                  </a:schemeClr>
                </a:solidFill>
              </a:rPr>
              <a:t>, </a:t>
            </a:r>
            <a:r>
              <a:rPr lang="tr-TR" sz="1400" dirty="0" err="1">
                <a:solidFill>
                  <a:schemeClr val="tx1">
                    <a:lumMod val="95000"/>
                    <a:lumOff val="5000"/>
                  </a:schemeClr>
                </a:solidFill>
              </a:rPr>
              <a:t>Dynamism</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Government</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a:t>
            </a:r>
            <a:r>
              <a:rPr lang="tr-TR" sz="1400" dirty="0" err="1">
                <a:solidFill>
                  <a:schemeClr val="tx1">
                    <a:lumMod val="95000"/>
                    <a:lumOff val="5000"/>
                  </a:schemeClr>
                </a:solidFill>
              </a:rPr>
              <a:t>Institute</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Affairs</a:t>
            </a:r>
            <a:r>
              <a:rPr lang="tr-TR" sz="1400" dirty="0">
                <a:solidFill>
                  <a:schemeClr val="tx1">
                    <a:lumMod val="95000"/>
                    <a:lumOff val="5000"/>
                  </a:schemeClr>
                </a:solidFill>
              </a:rPr>
              <a:t>, </a:t>
            </a:r>
            <a:r>
              <a:rPr lang="tr-TR" sz="1400" dirty="0" err="1">
                <a:solidFill>
                  <a:schemeClr val="tx1">
                    <a:lumMod val="95000"/>
                    <a:lumOff val="5000"/>
                  </a:schemeClr>
                </a:solidFill>
              </a:rPr>
              <a:t>London</a:t>
            </a:r>
            <a:r>
              <a:rPr lang="tr-TR" sz="1400" dirty="0">
                <a:solidFill>
                  <a:schemeClr val="tx1">
                    <a:lumMod val="95000"/>
                    <a:lumOff val="5000"/>
                  </a:schemeClr>
                </a:solidFill>
              </a:rPr>
              <a:t>,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Cabus</a:t>
            </a:r>
            <a:r>
              <a:rPr lang="tr-TR" sz="1400" dirty="0">
                <a:solidFill>
                  <a:schemeClr val="tx1">
                    <a:lumMod val="95000"/>
                    <a:lumOff val="5000"/>
                  </a:schemeClr>
                </a:solidFill>
              </a:rPr>
              <a:t>, P.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Vanhaverbeke</a:t>
            </a:r>
            <a:r>
              <a:rPr lang="tr-TR" sz="1400" dirty="0">
                <a:solidFill>
                  <a:schemeClr val="tx1">
                    <a:lumMod val="95000"/>
                    <a:lumOff val="5000"/>
                  </a:schemeClr>
                </a:solidFill>
              </a:rPr>
              <a:t>, W., 2003.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Ecponomics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Proximity</a:t>
            </a:r>
            <a:r>
              <a:rPr lang="tr-TR" sz="1400" dirty="0">
                <a:solidFill>
                  <a:schemeClr val="tx1">
                    <a:lumMod val="95000"/>
                    <a:lumOff val="5000"/>
                  </a:schemeClr>
                </a:solidFill>
              </a:rPr>
              <a:t> of Urban Networks: </a:t>
            </a:r>
            <a:r>
              <a:rPr lang="tr-TR" sz="1400" dirty="0" err="1">
                <a:solidFill>
                  <a:schemeClr val="tx1">
                    <a:lumMod val="95000"/>
                    <a:lumOff val="5000"/>
                  </a:schemeClr>
                </a:solidFill>
              </a:rPr>
              <a:t>Evidence</a:t>
            </a:r>
            <a:r>
              <a:rPr lang="tr-TR" sz="1400" dirty="0">
                <a:solidFill>
                  <a:schemeClr val="tx1">
                    <a:lumMod val="95000"/>
                    <a:lumOff val="5000"/>
                  </a:schemeClr>
                </a:solidFill>
              </a:rPr>
              <a:t> </a:t>
            </a:r>
            <a:r>
              <a:rPr lang="tr-TR" sz="1400" dirty="0" err="1">
                <a:solidFill>
                  <a:schemeClr val="tx1">
                    <a:lumMod val="95000"/>
                    <a:lumOff val="5000"/>
                  </a:schemeClr>
                </a:solidFill>
              </a:rPr>
              <a:t>from</a:t>
            </a:r>
            <a:r>
              <a:rPr lang="tr-TR" sz="1400" dirty="0">
                <a:solidFill>
                  <a:schemeClr val="tx1">
                    <a:lumMod val="95000"/>
                    <a:lumOff val="5000"/>
                  </a:schemeClr>
                </a:solidFill>
              </a:rPr>
              <a:t> </a:t>
            </a:r>
            <a:r>
              <a:rPr lang="tr-TR" sz="1400" dirty="0" err="1">
                <a:solidFill>
                  <a:schemeClr val="tx1">
                    <a:lumMod val="95000"/>
                    <a:lumOff val="5000"/>
                  </a:schemeClr>
                </a:solidFill>
              </a:rPr>
              <a:t>Flanders</a:t>
            </a:r>
            <a:r>
              <a:rPr lang="tr-TR" sz="1400" dirty="0">
                <a:solidFill>
                  <a:schemeClr val="tx1">
                    <a:lumMod val="95000"/>
                    <a:lumOff val="5000"/>
                  </a:schemeClr>
                </a:solidFill>
              </a:rPr>
              <a:t>, </a:t>
            </a:r>
            <a:r>
              <a:rPr lang="tr-TR" sz="1400" dirty="0" err="1">
                <a:solidFill>
                  <a:schemeClr val="tx1">
                    <a:lumMod val="95000"/>
                    <a:lumOff val="5000"/>
                  </a:schemeClr>
                </a:solidFill>
              </a:rPr>
              <a:t>Tijdschrift</a:t>
            </a:r>
            <a:r>
              <a:rPr lang="tr-TR" sz="1400" dirty="0">
                <a:solidFill>
                  <a:schemeClr val="tx1">
                    <a:lumMod val="95000"/>
                    <a:lumOff val="5000"/>
                  </a:schemeClr>
                </a:solidFill>
              </a:rPr>
              <a:t> </a:t>
            </a:r>
            <a:r>
              <a:rPr lang="tr-TR" sz="1400" dirty="0" err="1">
                <a:solidFill>
                  <a:schemeClr val="tx1">
                    <a:lumMod val="95000"/>
                    <a:lumOff val="5000"/>
                  </a:schemeClr>
                </a:solidFill>
              </a:rPr>
              <a:t>voor</a:t>
            </a:r>
            <a:r>
              <a:rPr lang="tr-TR" sz="1400" dirty="0">
                <a:solidFill>
                  <a:schemeClr val="tx1">
                    <a:lumMod val="95000"/>
                    <a:lumOff val="5000"/>
                  </a:schemeClr>
                </a:solidFill>
              </a:rPr>
              <a:t> </a:t>
            </a:r>
            <a:r>
              <a:rPr lang="tr-TR" sz="1400" dirty="0" err="1">
                <a:solidFill>
                  <a:schemeClr val="tx1">
                    <a:lumMod val="95000"/>
                    <a:lumOff val="5000"/>
                  </a:schemeClr>
                </a:solidFill>
              </a:rPr>
              <a:t>Economische</a:t>
            </a:r>
            <a:r>
              <a:rPr lang="tr-TR" sz="1400" dirty="0">
                <a:solidFill>
                  <a:schemeClr val="tx1">
                    <a:lumMod val="95000"/>
                    <a:lumOff val="5000"/>
                  </a:schemeClr>
                </a:solidFill>
              </a:rPr>
              <a:t> en </a:t>
            </a:r>
            <a:r>
              <a:rPr lang="tr-TR" sz="1400" dirty="0" err="1">
                <a:solidFill>
                  <a:schemeClr val="tx1">
                    <a:lumMod val="95000"/>
                    <a:lumOff val="5000"/>
                  </a:schemeClr>
                </a:solidFill>
              </a:rPr>
              <a:t>Sociale</a:t>
            </a:r>
            <a:r>
              <a:rPr lang="tr-TR" sz="1400" dirty="0">
                <a:solidFill>
                  <a:schemeClr val="tx1">
                    <a:lumMod val="95000"/>
                    <a:lumOff val="5000"/>
                  </a:schemeClr>
                </a:solidFill>
              </a:rPr>
              <a:t> </a:t>
            </a:r>
            <a:r>
              <a:rPr lang="tr-TR" sz="1400" dirty="0" err="1">
                <a:solidFill>
                  <a:schemeClr val="tx1">
                    <a:lumMod val="95000"/>
                    <a:lumOff val="5000"/>
                  </a:schemeClr>
                </a:solidFill>
              </a:rPr>
              <a:t>Geografie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94, No:2:230–245.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Castle</a:t>
            </a:r>
            <a:r>
              <a:rPr lang="tr-TR" sz="1400" dirty="0">
                <a:solidFill>
                  <a:schemeClr val="tx1">
                    <a:lumMod val="95000"/>
                    <a:lumOff val="5000"/>
                  </a:schemeClr>
                </a:solidFill>
              </a:rPr>
              <a:t>, E.N., 1990. A </a:t>
            </a:r>
            <a:r>
              <a:rPr lang="tr-TR" sz="1400" dirty="0" err="1">
                <a:solidFill>
                  <a:schemeClr val="tx1">
                    <a:lumMod val="95000"/>
                    <a:lumOff val="5000"/>
                  </a:schemeClr>
                </a:solidFill>
              </a:rPr>
              <a:t>Conceptual</a:t>
            </a:r>
            <a:r>
              <a:rPr lang="tr-TR" sz="1400" dirty="0">
                <a:solidFill>
                  <a:schemeClr val="tx1">
                    <a:lumMod val="95000"/>
                    <a:lumOff val="5000"/>
                  </a:schemeClr>
                </a:solidFill>
              </a:rPr>
              <a:t> Framework fort he </a:t>
            </a:r>
            <a:r>
              <a:rPr lang="tr-TR" sz="1400" dirty="0" err="1">
                <a:solidFill>
                  <a:schemeClr val="tx1">
                    <a:lumMod val="95000"/>
                    <a:lumOff val="5000"/>
                  </a:schemeClr>
                </a:solidFill>
              </a:rPr>
              <a:t>Study</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Places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(80)3:621-631.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Cinemre</a:t>
            </a:r>
            <a:r>
              <a:rPr lang="tr-TR" sz="1400" dirty="0">
                <a:solidFill>
                  <a:schemeClr val="tx1">
                    <a:lumMod val="95000"/>
                    <a:lumOff val="5000"/>
                  </a:schemeClr>
                </a:solidFill>
              </a:rPr>
              <a:t>, H.A., 1999. Tarım Ekonomisi, II. Baskı, </a:t>
            </a:r>
            <a:r>
              <a:rPr lang="tr-TR" sz="1400" dirty="0" err="1">
                <a:solidFill>
                  <a:schemeClr val="tx1">
                    <a:lumMod val="95000"/>
                    <a:lumOff val="5000"/>
                  </a:schemeClr>
                </a:solidFill>
              </a:rPr>
              <a:t>O.M.Ü.Ziraat</a:t>
            </a:r>
            <a:r>
              <a:rPr lang="tr-TR" sz="1400" dirty="0">
                <a:solidFill>
                  <a:schemeClr val="tx1">
                    <a:lumMod val="95000"/>
                    <a:lumOff val="5000"/>
                  </a:schemeClr>
                </a:solidFill>
              </a:rPr>
              <a:t> Fakültesi Ders Kitabı No:11, Samsun</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885927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Deaton</a:t>
            </a:r>
            <a:r>
              <a:rPr lang="tr-TR" sz="1400" dirty="0">
                <a:solidFill>
                  <a:schemeClr val="tx1">
                    <a:lumMod val="95000"/>
                    <a:lumOff val="5000"/>
                  </a:schemeClr>
                </a:solidFill>
              </a:rPr>
              <a:t>, B. J. </a:t>
            </a:r>
            <a:r>
              <a:rPr lang="tr-TR" sz="1400" dirty="0" err="1">
                <a:solidFill>
                  <a:schemeClr val="tx1">
                    <a:lumMod val="95000"/>
                    <a:lumOff val="5000"/>
                  </a:schemeClr>
                </a:solidFill>
              </a:rPr>
              <a:t>and</a:t>
            </a:r>
            <a:r>
              <a:rPr lang="tr-TR" sz="1400" dirty="0">
                <a:solidFill>
                  <a:schemeClr val="tx1">
                    <a:lumMod val="95000"/>
                    <a:lumOff val="5000"/>
                  </a:schemeClr>
                </a:solidFill>
              </a:rPr>
              <a:t> Nelson, G.L., 1992. </a:t>
            </a:r>
            <a:r>
              <a:rPr lang="tr-TR" sz="1400" dirty="0" err="1">
                <a:solidFill>
                  <a:schemeClr val="tx1">
                    <a:lumMod val="95000"/>
                    <a:lumOff val="5000"/>
                  </a:schemeClr>
                </a:solidFill>
              </a:rPr>
              <a:t>Conceptual</a:t>
            </a:r>
            <a:r>
              <a:rPr lang="tr-TR" sz="1400" dirty="0">
                <a:solidFill>
                  <a:schemeClr val="tx1">
                    <a:lumMod val="95000"/>
                    <a:lumOff val="5000"/>
                  </a:schemeClr>
                </a:solidFill>
              </a:rPr>
              <a:t> </a:t>
            </a:r>
            <a:r>
              <a:rPr lang="tr-TR" sz="1400" dirty="0" err="1">
                <a:solidFill>
                  <a:schemeClr val="tx1">
                    <a:lumMod val="95000"/>
                    <a:lumOff val="5000"/>
                  </a:schemeClr>
                </a:solidFill>
              </a:rPr>
              <a:t>Underpinnings</a:t>
            </a:r>
            <a:r>
              <a:rPr lang="tr-TR" sz="1400" dirty="0">
                <a:solidFill>
                  <a:schemeClr val="tx1">
                    <a:lumMod val="95000"/>
                    <a:lumOff val="5000"/>
                  </a:schemeClr>
                </a:solidFill>
              </a:rPr>
              <a:t> of </a:t>
            </a:r>
            <a:r>
              <a:rPr lang="tr-TR" sz="1400" dirty="0" err="1">
                <a:solidFill>
                  <a:schemeClr val="tx1">
                    <a:lumMod val="95000"/>
                    <a:lumOff val="5000"/>
                  </a:schemeClr>
                </a:solidFill>
              </a:rPr>
              <a:t>Policy</a:t>
            </a:r>
            <a:r>
              <a:rPr lang="tr-TR" sz="1400" dirty="0">
                <a:solidFill>
                  <a:schemeClr val="tx1">
                    <a:lumMod val="95000"/>
                    <a:lumOff val="5000"/>
                  </a:schemeClr>
                </a:solidFill>
              </a:rPr>
              <a:t> Analysis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Southern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Vol:24: 87-99.</a:t>
            </a:r>
          </a:p>
          <a:p>
            <a:pPr algn="just">
              <a:lnSpc>
                <a:spcPct val="100000"/>
              </a:lnSpc>
              <a:buFont typeface="Wingdings" panose="05000000000000000000" pitchFamily="2" charset="2"/>
              <a:buChar char="Ø"/>
            </a:pPr>
            <a:r>
              <a:rPr lang="tr-TR" sz="1400" dirty="0">
                <a:solidFill>
                  <a:schemeClr val="tx1">
                    <a:lumMod val="95000"/>
                    <a:lumOff val="5000"/>
                  </a:schemeClr>
                </a:solidFill>
              </a:rPr>
              <a:t>Dinler, Z., 1996. Tarım Ekonomisi, Dördüncü Basım, Ekin Kitabevi Yayınları, Bursa.</a:t>
            </a:r>
          </a:p>
          <a:p>
            <a:pPr algn="just">
              <a:lnSpc>
                <a:spcPct val="100000"/>
              </a:lnSpc>
              <a:buFont typeface="Wingdings" panose="05000000000000000000" pitchFamily="2" charset="2"/>
              <a:buChar char="Ø"/>
            </a:pPr>
            <a:r>
              <a:rPr lang="tr-TR" sz="1400" dirty="0">
                <a:solidFill>
                  <a:schemeClr val="tx1">
                    <a:lumMod val="95000"/>
                    <a:lumOff val="5000"/>
                  </a:schemeClr>
                </a:solidFill>
              </a:rPr>
              <a:t>Gönenç, S.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Measuring</a:t>
            </a:r>
            <a:r>
              <a:rPr lang="tr-TR" sz="1400" dirty="0">
                <a:solidFill>
                  <a:schemeClr val="tx1">
                    <a:lumMod val="95000"/>
                    <a:lumOff val="5000"/>
                  </a:schemeClr>
                </a:solidFill>
              </a:rPr>
              <a:t> </a:t>
            </a:r>
            <a:r>
              <a:rPr lang="tr-TR" sz="1400" dirty="0" err="1">
                <a:solidFill>
                  <a:schemeClr val="tx1">
                    <a:lumMod val="95000"/>
                    <a:lumOff val="5000"/>
                  </a:schemeClr>
                </a:solidFill>
              </a:rPr>
              <a:t>Informal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Households</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7(21):3138-3153.</a:t>
            </a:r>
          </a:p>
          <a:p>
            <a:pPr algn="just">
              <a:lnSpc>
                <a:spcPct val="100000"/>
              </a:lnSpc>
              <a:buFont typeface="Wingdings" panose="05000000000000000000" pitchFamily="2" charset="2"/>
              <a:buChar char="Ø"/>
            </a:pPr>
            <a:r>
              <a:rPr lang="tr-TR" sz="1400" dirty="0">
                <a:solidFill>
                  <a:schemeClr val="tx1">
                    <a:lumMod val="95000"/>
                    <a:lumOff val="5000"/>
                  </a:schemeClr>
                </a:solidFill>
              </a:rPr>
              <a:t>Gürsoy, H., 2000. Kırsal Dönüşüm Sürecinde Meslekler ve Ekonomi. Ortaköy </a:t>
            </a:r>
            <a:r>
              <a:rPr lang="tr-TR" sz="1400" dirty="0" err="1">
                <a:solidFill>
                  <a:schemeClr val="tx1">
                    <a:lumMod val="95000"/>
                    <a:lumOff val="5000"/>
                  </a:schemeClr>
                </a:solidFill>
              </a:rPr>
              <a:t>Vak'a</a:t>
            </a:r>
            <a:r>
              <a:rPr lang="tr-TR" sz="1400" dirty="0">
                <a:solidFill>
                  <a:schemeClr val="tx1">
                    <a:lumMod val="95000"/>
                    <a:lumOff val="5000"/>
                  </a:schemeClr>
                </a:solidFill>
              </a:rPr>
              <a:t> Çalışması,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Hildreth</a:t>
            </a:r>
            <a:r>
              <a:rPr lang="tr-TR" sz="1400" dirty="0">
                <a:solidFill>
                  <a:schemeClr val="tx1">
                    <a:lumMod val="95000"/>
                    <a:lumOff val="5000"/>
                  </a:schemeClr>
                </a:solidFill>
              </a:rPr>
              <a:t>, R. J., </a:t>
            </a:r>
            <a:r>
              <a:rPr lang="tr-TR" sz="1400" dirty="0" err="1">
                <a:solidFill>
                  <a:schemeClr val="tx1">
                    <a:lumMod val="95000"/>
                    <a:lumOff val="5000"/>
                  </a:schemeClr>
                </a:solidFill>
              </a:rPr>
              <a:t>Lipton</a:t>
            </a:r>
            <a:r>
              <a:rPr lang="tr-TR" sz="1400" dirty="0">
                <a:solidFill>
                  <a:schemeClr val="tx1">
                    <a:lumMod val="95000"/>
                    <a:lumOff val="5000"/>
                  </a:schemeClr>
                </a:solidFill>
              </a:rPr>
              <a:t>, K.L., </a:t>
            </a:r>
            <a:r>
              <a:rPr lang="tr-TR" sz="1400" dirty="0" err="1">
                <a:solidFill>
                  <a:schemeClr val="tx1">
                    <a:lumMod val="95000"/>
                    <a:lumOff val="5000"/>
                  </a:schemeClr>
                </a:solidFill>
              </a:rPr>
              <a:t>Clayton</a:t>
            </a:r>
            <a:r>
              <a:rPr lang="tr-TR" sz="1400" dirty="0">
                <a:solidFill>
                  <a:schemeClr val="tx1">
                    <a:lumMod val="95000"/>
                    <a:lumOff val="5000"/>
                  </a:schemeClr>
                </a:solidFill>
              </a:rPr>
              <a:t>, K.C.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O'Connor</a:t>
            </a:r>
            <a:r>
              <a:rPr lang="tr-TR" sz="1400" dirty="0">
                <a:solidFill>
                  <a:schemeClr val="tx1">
                    <a:lumMod val="95000"/>
                    <a:lumOff val="5000"/>
                  </a:schemeClr>
                </a:solidFill>
              </a:rPr>
              <a:t>, C.C. (</a:t>
            </a:r>
            <a:r>
              <a:rPr lang="tr-TR" sz="1400" dirty="0" err="1">
                <a:solidFill>
                  <a:schemeClr val="tx1">
                    <a:lumMod val="95000"/>
                    <a:lumOff val="5000"/>
                  </a:schemeClr>
                </a:solidFill>
              </a:rPr>
              <a:t>Eds</a:t>
            </a:r>
            <a:r>
              <a:rPr lang="tr-TR" sz="1400" dirty="0">
                <a:solidFill>
                  <a:schemeClr val="tx1">
                    <a:lumMod val="95000"/>
                    <a:lumOff val="5000"/>
                  </a:schemeClr>
                </a:solidFill>
              </a:rPr>
              <a:t>), 1988.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a:t>
            </a:r>
            <a:r>
              <a:rPr lang="tr-TR" sz="1400" dirty="0" err="1">
                <a:solidFill>
                  <a:schemeClr val="tx1">
                    <a:lumMod val="95000"/>
                    <a:lumOff val="5000"/>
                  </a:schemeClr>
                </a:solidFill>
              </a:rPr>
              <a:t>Approaching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Twenty-first</a:t>
            </a:r>
            <a:r>
              <a:rPr lang="tr-TR" sz="1400" dirty="0">
                <a:solidFill>
                  <a:schemeClr val="tx1">
                    <a:lumMod val="95000"/>
                    <a:lumOff val="5000"/>
                  </a:schemeClr>
                </a:solidFill>
              </a:rPr>
              <a:t> Century,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University</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a:solidFill>
                  <a:schemeClr val="tx1">
                    <a:lumMod val="95000"/>
                    <a:lumOff val="5000"/>
                  </a:schemeClr>
                </a:solidFill>
              </a:rPr>
              <a:t>İnan, İ.H., 1998. Tarım Ekonomisi ve İşletmeciliği, 5. Baskı, Tekirdağ.</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Jensen</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Johnson, G.L. (</a:t>
            </a:r>
            <a:r>
              <a:rPr lang="tr-TR" sz="1400" dirty="0" err="1">
                <a:solidFill>
                  <a:schemeClr val="tx1">
                    <a:lumMod val="95000"/>
                    <a:lumOff val="5000"/>
                  </a:schemeClr>
                </a:solidFill>
              </a:rPr>
              <a:t>Eds</a:t>
            </a:r>
            <a:r>
              <a:rPr lang="tr-TR" sz="1400" dirty="0">
                <a:solidFill>
                  <a:schemeClr val="tx1">
                    <a:lumMod val="95000"/>
                    <a:lumOff val="5000"/>
                  </a:schemeClr>
                </a:solidFill>
              </a:rPr>
              <a:t>), 2004.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Adjustment</a:t>
            </a:r>
            <a:r>
              <a:rPr lang="tr-TR" sz="1400" dirty="0">
                <a:solidFill>
                  <a:schemeClr val="tx1">
                    <a:lumMod val="95000"/>
                    <a:lumOff val="5000"/>
                  </a:schemeClr>
                </a:solidFill>
              </a:rPr>
              <a:t> </a:t>
            </a:r>
            <a:r>
              <a:rPr lang="tr-TR" sz="1400" dirty="0" err="1">
                <a:solidFill>
                  <a:schemeClr val="tx1">
                    <a:lumMod val="95000"/>
                    <a:lumOff val="5000"/>
                  </a:schemeClr>
                </a:solidFill>
              </a:rPr>
              <a:t>Problems</a:t>
            </a:r>
            <a:r>
              <a:rPr lang="tr-TR" sz="1400" dirty="0">
                <a:solidFill>
                  <a:schemeClr val="tx1">
                    <a:lumMod val="95000"/>
                    <a:lumOff val="5000"/>
                  </a:schemeClr>
                </a:solidFill>
              </a:rPr>
              <a:t> in a </a:t>
            </a:r>
            <a:r>
              <a:rPr lang="tr-TR" sz="1400" dirty="0" err="1">
                <a:solidFill>
                  <a:schemeClr val="tx1">
                    <a:lumMod val="95000"/>
                    <a:lumOff val="5000"/>
                  </a:schemeClr>
                </a:solidFill>
              </a:rPr>
              <a:t>Growing</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College</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Johnston</a:t>
            </a:r>
            <a:r>
              <a:rPr lang="tr-TR" sz="1400" dirty="0">
                <a:solidFill>
                  <a:schemeClr val="tx1">
                    <a:lumMod val="95000"/>
                    <a:lumOff val="5000"/>
                  </a:schemeClr>
                </a:solidFill>
              </a:rPr>
              <a:t>, R.J.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Swallow</a:t>
            </a:r>
            <a:r>
              <a:rPr lang="tr-TR" sz="1400" dirty="0">
                <a:solidFill>
                  <a:schemeClr val="tx1">
                    <a:lumMod val="95000"/>
                    <a:lumOff val="5000"/>
                  </a:schemeClr>
                </a:solidFill>
              </a:rPr>
              <a:t>, S.K. (</a:t>
            </a:r>
            <a:r>
              <a:rPr lang="tr-TR" sz="1400" dirty="0" err="1">
                <a:solidFill>
                  <a:schemeClr val="tx1">
                    <a:lumMod val="95000"/>
                    <a:lumOff val="5000"/>
                  </a:schemeClr>
                </a:solidFill>
              </a:rPr>
              <a:t>Eds</a:t>
            </a:r>
            <a:r>
              <a:rPr lang="tr-TR" sz="1400" dirty="0">
                <a:solidFill>
                  <a:schemeClr val="tx1">
                    <a:lumMod val="95000"/>
                    <a:lumOff val="5000"/>
                  </a:schemeClr>
                </a:solidFill>
              </a:rPr>
              <a:t>), 2006.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Contemporary</a:t>
            </a:r>
            <a:r>
              <a:rPr lang="tr-TR" sz="1400" dirty="0">
                <a:solidFill>
                  <a:schemeClr val="tx1">
                    <a:lumMod val="95000"/>
                    <a:lumOff val="5000"/>
                  </a:schemeClr>
                </a:solidFill>
              </a:rPr>
              <a:t> Land </a:t>
            </a:r>
            <a:r>
              <a:rPr lang="tr-TR" sz="1400" dirty="0" err="1">
                <a:solidFill>
                  <a:schemeClr val="tx1">
                    <a:lumMod val="95000"/>
                    <a:lumOff val="5000"/>
                  </a:schemeClr>
                </a:solidFill>
              </a:rPr>
              <a:t>Use</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Development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Conservation</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Fringe</a:t>
            </a:r>
            <a:r>
              <a:rPr lang="tr-TR" sz="1400" dirty="0">
                <a:solidFill>
                  <a:schemeClr val="tx1">
                    <a:lumMod val="95000"/>
                    <a:lumOff val="5000"/>
                  </a:schemeClr>
                </a:solidFill>
              </a:rPr>
              <a:t>, </a:t>
            </a:r>
            <a:r>
              <a:rPr lang="tr-TR" sz="1400" dirty="0" err="1">
                <a:solidFill>
                  <a:schemeClr val="tx1">
                    <a:lumMod val="95000"/>
                    <a:lumOff val="5000"/>
                  </a:schemeClr>
                </a:solidFill>
              </a:rPr>
              <a:t>Jhons</a:t>
            </a:r>
            <a:r>
              <a:rPr lang="tr-TR" sz="1400" dirty="0">
                <a:solidFill>
                  <a:schemeClr val="tx1">
                    <a:lumMod val="95000"/>
                    <a:lumOff val="5000"/>
                  </a:schemeClr>
                </a:solidFill>
              </a:rPr>
              <a:t>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Pres, Baltimore, USA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067292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12445</TotalTime>
  <Words>1600</Words>
  <Application>Microsoft Office PowerPoint</Application>
  <PresentationFormat>Ekran Gösterisi (4:3)</PresentationFormat>
  <Paragraphs>76</Paragraphs>
  <Slides>12</Slides>
  <Notes>1</Notes>
  <HiddenSlides>0</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12</vt:i4>
      </vt:variant>
    </vt:vector>
  </HeadingPairs>
  <TitlesOfParts>
    <vt:vector size="23" baseType="lpstr">
      <vt:lpstr>ＭＳ Ｐゴシック</vt:lpstr>
      <vt:lpstr>Arial</vt:lpstr>
      <vt:lpstr>Arial-BoldMT</vt:lpstr>
      <vt:lpstr>ArialMT</vt:lpstr>
      <vt:lpstr>Calibri</vt:lpstr>
      <vt:lpstr>Century Gothic</vt:lpstr>
      <vt:lpstr>Wingdings</vt:lpstr>
      <vt:lpstr>Wingdings-Regular</vt:lpstr>
      <vt:lpstr>ekonomi</vt:lpstr>
      <vt:lpstr>1_Rics</vt:lpstr>
      <vt:lpstr>h.t.</vt:lpstr>
      <vt:lpstr>PowerPoint Sunusu</vt:lpstr>
      <vt:lpstr>ARAZİ MÜLKİYETİ DÜZENİNİN EVRİMİ  </vt:lpstr>
      <vt:lpstr>ARAZİ MÜLKİYETİ DÜZENİNİN EVRİMİ</vt:lpstr>
      <vt:lpstr>ARAZİ MÜLKİYETİ DÜZENİNİN EVRİMİ</vt:lpstr>
      <vt:lpstr>ARAZİ MÜLKİYETİ DÜZENİNİN EVRİMİ</vt:lpstr>
      <vt:lpstr>ARAZİ MÜLKİYETİ DÜZENİNİN EVRİMİ</vt:lpstr>
      <vt:lpstr>ARAZİ MÜLKİYETİ DÜZENİNİN EVRİMİ</vt:lpstr>
      <vt:lpstr>KAYNAKLAR</vt:lpstr>
      <vt:lpstr>KAYNAKLAR</vt:lpstr>
      <vt:lpstr>KAYNAKLAR</vt:lpstr>
      <vt:lpstr>KAYNAKLAR</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812</cp:revision>
  <cp:lastPrinted>2016-10-24T07:53:35Z</cp:lastPrinted>
  <dcterms:created xsi:type="dcterms:W3CDTF">2016-09-18T09:35:24Z</dcterms:created>
  <dcterms:modified xsi:type="dcterms:W3CDTF">2020-02-24T12:10:37Z</dcterms:modified>
</cp:coreProperties>
</file>