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73AEF583-842C-4D2C-9066-6BA6DBC7ACD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3AEF583-842C-4D2C-9066-6BA6DBC7ACD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3AEF583-842C-4D2C-9066-6BA6DBC7ACD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3AEF583-842C-4D2C-9066-6BA6DBC7ACD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AEF583-842C-4D2C-9066-6BA6DBC7ACD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73AEF583-842C-4D2C-9066-6BA6DBC7ACD4}"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73AEF583-842C-4D2C-9066-6BA6DBC7ACD4}"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73AEF583-842C-4D2C-9066-6BA6DBC7ACD4}"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AEF583-842C-4D2C-9066-6BA6DBC7ACD4}"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AEF583-842C-4D2C-9066-6BA6DBC7ACD4}"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AEF583-842C-4D2C-9066-6BA6DBC7ACD4}"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397C8F2-854D-4E5C-88F0-52CB05CAA40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AEF583-842C-4D2C-9066-6BA6DBC7ACD4}" type="datetimeFigureOut">
              <a:rPr lang="tr-TR" smtClean="0"/>
              <a:t>04.05.2020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97C8F2-854D-4E5C-88F0-52CB05CAA40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2</a:t>
            </a:r>
            <a:endParaRPr lang="tr-TR" dirty="0"/>
          </a:p>
        </p:txBody>
      </p:sp>
      <p:sp>
        <p:nvSpPr>
          <p:cNvPr id="3" name="Subtitle 2"/>
          <p:cNvSpPr>
            <a:spLocks noGrp="1"/>
          </p:cNvSpPr>
          <p:nvPr>
            <p:ph type="subTitle" idx="1"/>
          </p:nvPr>
        </p:nvSpPr>
        <p:spPr/>
        <p:txBody>
          <a:bodyPr/>
          <a:lstStyle/>
          <a:p>
            <a:r>
              <a:rPr lang="tr-TR" dirty="0" smtClean="0"/>
              <a:t>12. HAFTA </a:t>
            </a:r>
          </a:p>
          <a:p>
            <a:r>
              <a:rPr lang="tr-TR" dirty="0" smtClean="0"/>
              <a:t>ÖRNEK OLAY</a:t>
            </a:r>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 </a:t>
            </a:r>
            <a:endParaRPr lang="tr-TR" dirty="0"/>
          </a:p>
        </p:txBody>
      </p:sp>
      <p:sp>
        <p:nvSpPr>
          <p:cNvPr id="3" name="Content Placeholder 2"/>
          <p:cNvSpPr>
            <a:spLocks noGrp="1"/>
          </p:cNvSpPr>
          <p:nvPr>
            <p:ph idx="1"/>
          </p:nvPr>
        </p:nvSpPr>
        <p:spPr/>
        <p:txBody>
          <a:bodyPr/>
          <a:lstStyle/>
          <a:p>
            <a:pPr>
              <a:buNone/>
            </a:pPr>
            <a:r>
              <a:rPr lang="tr-TR" dirty="0" smtClean="0"/>
              <a:t>A Firması, Z Bankasının Ankara İlindeki bir şubesinin tadilatı işini almıştır.</a:t>
            </a:r>
          </a:p>
          <a:p>
            <a:pPr>
              <a:buNone/>
            </a:pPr>
            <a:r>
              <a:rPr lang="tr-TR" dirty="0" smtClean="0"/>
              <a:t>Tadilat işi altı ay sürecektir.</a:t>
            </a:r>
          </a:p>
          <a:p>
            <a:pPr>
              <a:buNone/>
            </a:pPr>
            <a:r>
              <a:rPr lang="tr-TR" dirty="0" smtClean="0"/>
              <a:t>Dönem için belirlenen metrekare fiyatı 1200 TL’dir.</a:t>
            </a:r>
          </a:p>
          <a:p>
            <a:pPr>
              <a:buNone/>
            </a:pPr>
            <a:r>
              <a:rPr lang="tr-TR" dirty="0" smtClean="0"/>
              <a:t>Toplam alan 1000 metrekaredir.</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 </a:t>
            </a:r>
            <a:endParaRPr lang="tr-TR" dirty="0"/>
          </a:p>
        </p:txBody>
      </p:sp>
      <p:sp>
        <p:nvSpPr>
          <p:cNvPr id="3" name="Content Placeholder 2"/>
          <p:cNvSpPr>
            <a:spLocks noGrp="1"/>
          </p:cNvSpPr>
          <p:nvPr>
            <p:ph idx="1"/>
          </p:nvPr>
        </p:nvSpPr>
        <p:spPr/>
        <p:txBody>
          <a:bodyPr/>
          <a:lstStyle/>
          <a:p>
            <a:r>
              <a:rPr lang="tr-TR" dirty="0" smtClean="0"/>
              <a:t>B firması 56000 TL SGK primi ödemiştir.</a:t>
            </a:r>
          </a:p>
          <a:p>
            <a:r>
              <a:rPr lang="tr-TR" dirty="0" smtClean="0"/>
              <a:t>SGK eksik prim ödendiğini gerekçe göstererek alacak davası açmıştır.</a:t>
            </a:r>
          </a:p>
          <a:p>
            <a:r>
              <a:rPr lang="tr-TR" dirty="0" smtClean="0"/>
              <a:t>Bu durumu sosyal güvenlik hukuku açısından değerlendiriniz.</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 </a:t>
            </a:r>
            <a:endParaRPr lang="tr-TR" dirty="0"/>
          </a:p>
        </p:txBody>
      </p:sp>
      <p:sp>
        <p:nvSpPr>
          <p:cNvPr id="3" name="Content Placeholder 2"/>
          <p:cNvSpPr>
            <a:spLocks noGrp="1"/>
          </p:cNvSpPr>
          <p:nvPr>
            <p:ph idx="1"/>
          </p:nvPr>
        </p:nvSpPr>
        <p:spPr/>
        <p:txBody>
          <a:bodyPr/>
          <a:lstStyle/>
          <a:p>
            <a:r>
              <a:rPr lang="tr-TR" dirty="0" smtClean="0"/>
              <a:t>Asgari işçilik uygulaması; bir işin yürütümü için gerekli olan en az sigortalı sayısına, sigorta primine esas kazanç tutarına ve çalışma süresine uygun olarak işverence Kuruma yeterli işçilik bildirilip bildirilmediğinin tespitine yönelik bir uygulama olup, kayıt dışı istihdamın önlenmesini ve Kurum gelirlerinin artırılmasını amaçlamaktadır.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 </a:t>
            </a:r>
            <a:endParaRPr lang="tr-TR" dirty="0"/>
          </a:p>
        </p:txBody>
      </p:sp>
      <p:sp>
        <p:nvSpPr>
          <p:cNvPr id="3" name="Content Placeholder 2"/>
          <p:cNvSpPr>
            <a:spLocks noGrp="1"/>
          </p:cNvSpPr>
          <p:nvPr>
            <p:ph idx="1"/>
          </p:nvPr>
        </p:nvSpPr>
        <p:spPr/>
        <p:txBody>
          <a:bodyPr>
            <a:normAutofit/>
          </a:bodyPr>
          <a:lstStyle/>
          <a:p>
            <a:r>
              <a:rPr lang="tr-TR" dirty="0" smtClean="0"/>
              <a:t>İşverenin, işin emsaline, niteliğine, kapsam ve kapasitesine göre işin yürütümü açısından gerekli olan sigortalı sayısının, çalışma süresinin veya prime esas kazanç tutarının altında bildirimde bulunduğunun tespiti halinde,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 </a:t>
            </a:r>
            <a:endParaRPr lang="tr-TR" dirty="0"/>
          </a:p>
        </p:txBody>
      </p:sp>
      <p:sp>
        <p:nvSpPr>
          <p:cNvPr id="3" name="Content Placeholder 2"/>
          <p:cNvSpPr>
            <a:spLocks noGrp="1"/>
          </p:cNvSpPr>
          <p:nvPr>
            <p:ph idx="1"/>
          </p:nvPr>
        </p:nvSpPr>
        <p:spPr/>
        <p:txBody>
          <a:bodyPr/>
          <a:lstStyle/>
          <a:p>
            <a:pPr algn="just"/>
            <a:r>
              <a:rPr lang="tr-TR" dirty="0" smtClean="0"/>
              <a:t>işin yürütümü açısından gerekli olan asgarî işçilik tutarı; </a:t>
            </a:r>
            <a:r>
              <a:rPr lang="tr-TR" dirty="0" smtClean="0">
                <a:solidFill>
                  <a:srgbClr val="00B050"/>
                </a:solidFill>
              </a:rPr>
              <a:t>yapılan işin niteliği</a:t>
            </a:r>
            <a:r>
              <a:rPr lang="tr-TR" dirty="0" smtClean="0"/>
              <a:t>, </a:t>
            </a:r>
            <a:r>
              <a:rPr lang="tr-TR" dirty="0" smtClean="0">
                <a:solidFill>
                  <a:srgbClr val="00B050"/>
                </a:solidFill>
              </a:rPr>
              <a:t>kullanılan teknoloji, işyerinin büyüklüğü, benzer işletmelerde çalıştırılan sigortalı sayısı, ilgili meslek veya kamu kuruluşlarının görüşü</a:t>
            </a:r>
            <a:r>
              <a:rPr lang="tr-TR" dirty="0" smtClean="0"/>
              <a:t> gibi unsurlar dikkate alınarak tespit edilir. Söz konusu tespitler, Kurumun denetim ve kontrolle görevlendirilmiş memurları tarafından yapılır.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 </a:t>
            </a:r>
            <a:endParaRPr lang="tr-TR" dirty="0"/>
          </a:p>
        </p:txBody>
      </p:sp>
      <p:sp>
        <p:nvSpPr>
          <p:cNvPr id="3" name="Content Placeholder 2"/>
          <p:cNvSpPr>
            <a:spLocks noGrp="1"/>
          </p:cNvSpPr>
          <p:nvPr>
            <p:ph idx="1"/>
          </p:nvPr>
        </p:nvSpPr>
        <p:spPr/>
        <p:txBody>
          <a:bodyPr/>
          <a:lstStyle/>
          <a:p>
            <a:r>
              <a:rPr lang="tr-TR" dirty="0" smtClean="0"/>
              <a:t>Gerçek veya tüzel kişiler ile tüzel kişiliği haiz olmayan kurum ve kuruluşlar tarafından yapılan özel nitelikteki inşaat işyerleri hakkında ünitece yapılacak araştırma; inşaat maliyetine Kurumca yayımlanan tebliğ ile belirlenen asgari işçilik oranının %25 eksiği uygulanmak suretiyle yapılır.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 </a:t>
            </a:r>
            <a:endParaRPr lang="tr-TR" dirty="0"/>
          </a:p>
        </p:txBody>
      </p:sp>
      <p:sp>
        <p:nvSpPr>
          <p:cNvPr id="3" name="Content Placeholder 2"/>
          <p:cNvSpPr>
            <a:spLocks noGrp="1"/>
          </p:cNvSpPr>
          <p:nvPr>
            <p:ph idx="1"/>
          </p:nvPr>
        </p:nvSpPr>
        <p:spPr/>
        <p:txBody>
          <a:bodyPr/>
          <a:lstStyle/>
          <a:p>
            <a:r>
              <a:rPr lang="tr-TR" dirty="0" smtClean="0"/>
              <a:t>Bina maliyeti, belediyeler, valilikler ve ruhsat vermeye yetkili diğer makamların vermiş olduğu inşaatın ruhsatnamesinde yazılı bulunan, ruhsatnamesi yoksa ünitece tespit edilecek yüzölçümü ile birim maliyet bedelinin çarpımı suretiyle bulunacak tutar üzerinden hesaplanır.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 </a:t>
            </a:r>
            <a:endParaRPr lang="tr-TR" dirty="0"/>
          </a:p>
        </p:txBody>
      </p:sp>
      <p:sp>
        <p:nvSpPr>
          <p:cNvPr id="3" name="Content Placeholder 2"/>
          <p:cNvSpPr>
            <a:spLocks noGrp="1"/>
          </p:cNvSpPr>
          <p:nvPr>
            <p:ph idx="1"/>
          </p:nvPr>
        </p:nvSpPr>
        <p:spPr/>
        <p:txBody>
          <a:bodyPr/>
          <a:lstStyle/>
          <a:p>
            <a:pPr algn="just"/>
            <a:r>
              <a:rPr lang="tr-TR" dirty="0" smtClean="0"/>
              <a:t>Asgari işçilik araştırması sonucunda yeterli işçiliğin bildirilmemiş olduğu anlaşılırsa, eksik bildirilen işçilik tutarı üzerinden hesaplanan prim tutarı, aksine bir tespit olmaması halinde, faaliyet süresinin son ayına mal edilerek tahakkuk ettirilmek suretiyle gecikme cezası ve gecikme zammı ile birlikte bir ay içinde ödenmek üzere işverene tebliğ edilir.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339</Words>
  <Application>Microsoft Office PowerPoint</Application>
  <PresentationFormat>On-screen Show (4:3)</PresentationFormat>
  <Paragraphs>24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GÜVENLİK HUKUKU 2</vt:lpstr>
      <vt:lpstr>ÖRNEK OLAY </vt:lpstr>
      <vt:lpstr>ÖRNEK OLAY </vt:lpstr>
      <vt:lpstr>ÖRNEK OLAY </vt:lpstr>
      <vt:lpstr>ÖRNEK OLAY </vt:lpstr>
      <vt:lpstr>ÖRNEK OLAY </vt:lpstr>
      <vt:lpstr>ÖRNEK OLAY </vt:lpstr>
      <vt:lpstr>ÖRNEK OLAY </vt:lpstr>
      <vt:lpstr>ÖRNEK OLAY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2</dc:title>
  <dc:creator>Tuğba&amp;Cihan</dc:creator>
  <cp:lastModifiedBy>Tuğba&amp;Cihan</cp:lastModifiedBy>
  <cp:revision>1</cp:revision>
  <dcterms:created xsi:type="dcterms:W3CDTF">2020-05-04T09:31:04Z</dcterms:created>
  <dcterms:modified xsi:type="dcterms:W3CDTF">2020-05-04T11:55:32Z</dcterms:modified>
</cp:coreProperties>
</file>