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599"/>
  </p:normalViewPr>
  <p:slideViewPr>
    <p:cSldViewPr snapToGrid="0" snapToObjects="1">
      <p:cViewPr varScale="1">
        <p:scale>
          <a:sx n="49" d="100"/>
          <a:sy n="49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1A950-6ABC-CC47-A90A-811614EE2A3F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4E00F-CFF6-6446-8CC2-BBF548BA6F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39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13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457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20F1386-5550-4820-AAD5-91EAF094E6B4}" type="slidenum">
              <a:rPr lang="tr-TR" altLang="tr-TR" smtClean="0"/>
              <a:pPr eaLnBrk="1" hangingPunct="1"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124156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0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49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F6D1F3A-1FF6-4E41-98C0-E9E882EE9086}" type="slidenum">
              <a:rPr lang="tr-TR" altLang="tr-TR" smtClean="0"/>
              <a:pPr eaLnBrk="1" hangingPunct="1"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02554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1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60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8197F9D-915B-48B6-B040-D670F0F420E0}" type="slidenum">
              <a:rPr lang="tr-TR" altLang="tr-TR" smtClean="0"/>
              <a:pPr eaLnBrk="1" hangingPunct="1"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23354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26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70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C5941C7-D4BE-46A6-A2D8-6B720C0A7D6C}" type="slidenum">
              <a:rPr lang="tr-TR" altLang="tr-TR" smtClean="0"/>
              <a:pPr eaLnBrk="1" hangingPunct="1"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58912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36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80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FA3A3FB-6A31-45FC-B7FD-1416C423E162}" type="slidenum">
              <a:rPr lang="tr-TR" altLang="tr-TR" smtClean="0"/>
              <a:pPr eaLnBrk="1" hangingPunct="1"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563376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46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90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7F30450-77F6-4526-B115-7CF2F717A91C}" type="slidenum">
              <a:rPr lang="tr-TR" altLang="tr-TR" smtClean="0"/>
              <a:pPr eaLnBrk="1" hangingPunct="1"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807294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56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01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1240AC2-8C42-43CB-BC5B-DB4A478AF478}" type="slidenum">
              <a:rPr lang="tr-TR" altLang="tr-TR" smtClean="0"/>
              <a:pPr eaLnBrk="1" hangingPunct="1"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10675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2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112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489208C-9C82-4CCB-9794-02CADFC9CB78}" type="slidenum">
              <a:rPr lang="tr-TR" altLang="tr-TR" smtClean="0"/>
              <a:pPr eaLnBrk="1" hangingPunct="1"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654303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77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21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F9B0D96-BCA1-4189-B2B1-2EC561C49354}" type="slidenum">
              <a:rPr lang="tr-TR" altLang="tr-TR" smtClean="0"/>
              <a:pPr eaLnBrk="1" hangingPunct="1"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9686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87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631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AC53B81B-3284-4A25-AC13-3815B4EFF976}" type="slidenum">
              <a:rPr lang="tr-TR" altLang="tr-TR" smtClean="0"/>
              <a:pPr eaLnBrk="1" hangingPunct="1"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72979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467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5C08EC2-33A0-457F-9A5B-07E84CFF80FC}" type="slidenum">
              <a:rPr lang="tr-TR" altLang="tr-TR" smtClean="0"/>
              <a:pPr eaLnBrk="1" hangingPunct="1"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60236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34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478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D4B1C77-77EF-4E19-A5BB-B216EBE442DA}" type="slidenum">
              <a:rPr lang="tr-TR" altLang="tr-TR" smtClean="0"/>
              <a:pPr eaLnBrk="1" hangingPunct="1"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8103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44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488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3533397-55AB-4340-A1AF-B28E38BAC8F4}" type="slidenum">
              <a:rPr lang="tr-TR" altLang="tr-TR" smtClean="0"/>
              <a:pPr eaLnBrk="1" hangingPunct="1"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96044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5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498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249E5940-7531-432C-A9F7-79E1DC787686}" type="slidenum">
              <a:rPr lang="tr-TR" altLang="tr-TR" smtClean="0"/>
              <a:pPr eaLnBrk="1" hangingPunct="1"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7970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08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2201D8D-293E-4D4B-BF3E-48C78192D78D}" type="slidenum">
              <a:rPr lang="tr-TR" altLang="tr-TR" smtClean="0"/>
              <a:pPr eaLnBrk="1" hangingPunct="1"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4059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19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F6360B0-BAA8-4633-9C48-E81E016AEA14}" type="slidenum">
              <a:rPr lang="tr-TR" altLang="tr-TR" smtClean="0"/>
              <a:pPr eaLnBrk="1" hangingPunct="1"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413283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29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43D42E3-4B7C-470F-B5B3-FD554E26BC4A}" type="slidenum">
              <a:rPr lang="tr-TR" altLang="tr-TR" smtClean="0"/>
              <a:pPr eaLnBrk="1" hangingPunct="1"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8008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95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2539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FDAC4E98-E858-488E-8EA3-EACB615FB37F}" type="slidenum">
              <a:rPr lang="tr-TR" altLang="tr-TR" smtClean="0"/>
              <a:pPr eaLnBrk="1" hangingPunct="1"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540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C7A20C4-C121-0342-B45B-8D0CAD7E9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0F0269A-C355-334A-B68E-915C2CE58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C1BDCD-98AD-CB49-970D-08D3399DC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47C82D-2C9C-484F-900F-56563191E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86B4D9-026C-C244-B401-7A77E9952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9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71B5C7-82DB-3947-9BD9-0FF0C171D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071DE29-4ABB-6043-97F5-50612FD5DF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F21DA5-8CBE-0247-9772-95278A42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C70A31-7282-BE4D-8ED5-D6460691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5CEC86-3F13-434E-90AF-3F7277C21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58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84653D7-082E-154D-82D4-EB354B91A1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CC33D58-F9F2-7A40-A2AF-81FFE109D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51F921-61D0-3646-82B6-C14D165F2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CB7BB0-A276-334E-A70C-CA615E2A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47D794-A0A6-4247-900C-D11D9BAC6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6789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AA0FAD7-D3D6-9B49-96A6-6965A368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13E592-B354-8C41-924A-192F57E28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5ED764-D98C-284F-8466-EC58696C8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FB82F4-E48A-294A-894E-6B2D8B50F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86F9A0-005C-8549-B14B-061DDEE4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33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FC390E-4814-9F42-BC5A-E3541E5F0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661D0F2-BE92-184F-9D2A-16D5270AB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DCB0E8-A875-C54A-9394-2695BFBF6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EA9489-F793-1646-BCD3-E192C5FFE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43E8A5-FE90-F949-8F51-1D19668DB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53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19FFA9-2D97-9B45-8F08-0253B2143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7F5277-EE35-ED4F-86C9-B688933B5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36D5BF9-BB2D-C647-8748-585C1DDC1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4298296-9D90-EE4D-81E2-34F9C35E2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33162A0-23FB-E141-9B43-F106ED3E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62C9AF2-1E7F-764E-B9C0-45358F43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550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5A31E8-B173-9041-BEB0-4AC5D4EA8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0B81DD-C80C-B34C-8C17-1383A74A1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DAE9916-39A7-864C-A180-3B3359201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E8A914A-C43D-1349-9A18-5A43A2FA7C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2A904E-B39D-E449-B9C2-DFE35503D3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E503EF9-832B-5A49-A590-248D02D3B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8A866D6-78B7-C44E-B266-BA319E7A9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35E8236-7392-F34A-87F3-AF2525289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77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12AF66-1ED3-C84D-A30E-516442835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194163B-FE8A-7548-8671-43F4E9F36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77DFEAF-81F7-7247-AD1E-556148D66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5F30CBB-7123-624E-84F6-7ABCDEC80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36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536FE2A-A0D7-2349-8FDE-6730A97E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AE96E43-347A-0F47-B350-4CE776BF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D55A56D-A8A7-6245-A878-0B4613DB2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039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E00C78-7BC1-5E4D-A90A-E35F70F35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40051E-5428-C043-81AC-E155BEC39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968A62-93E2-2249-B70D-856A4376E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7C69F94-5CD9-4944-A19A-12C62861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C61560-027C-D04E-83B6-FB90CD516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8B0ADA3-178F-5147-9850-052AFA228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01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B9777F-AAB2-EA4A-89D0-38040C44D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44B6A3F-8DA2-3447-9204-8D95A505E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D40C19C-967C-C640-82D8-E67214C55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89AB95-8A4E-444B-9EDE-FD3D7A475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599EE90-954D-5049-B4C1-19B09216D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E6C1ABE-7D66-CA43-8894-FF615B8A4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78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E5B75DD-FC81-CE49-8105-D0FAC242F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26F6017-DB2F-204F-A542-ABEB21E9F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D3724A-05EB-DE43-A1DD-5A19F172B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36D33-95F5-8C46-8D91-FA320215542C}" type="datetimeFigureOut">
              <a:rPr lang="tr-TR" smtClean="0"/>
              <a:t>10.11.2022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82BC77-5576-E240-A6E1-7ED23FB75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7221D3-39B6-C54B-AC56-43EB3E006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2BE42-658B-6B4A-81EB-9ACA51B622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235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i.ankara.edu.tr/download/logo/webrenkli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FED987-B324-DF4F-B088-3CBC7CA1EC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EB6CF4-BB95-A94A-911B-12FF4657F1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270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3. Sütün Asitliği</a:t>
            </a:r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>
          <a:xfrm>
            <a:off x="1981200" y="1935164"/>
            <a:ext cx="8362950" cy="43894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Süt sağıldığı zaman hafif asidik bir reaksiyon gösterir.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Buna sütün </a:t>
            </a:r>
            <a:r>
              <a:rPr lang="tr-TR" altLang="tr-TR" b="1">
                <a:solidFill>
                  <a:srgbClr val="FF0000"/>
                </a:solidFill>
              </a:rPr>
              <a:t>doğal asitliği </a:t>
            </a:r>
            <a:r>
              <a:rPr lang="tr-TR" altLang="tr-TR"/>
              <a:t>denir. Sütün doğal asitliği; 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I. derecede = </a:t>
            </a:r>
            <a:r>
              <a:rPr lang="tr-TR" altLang="tr-TR" b="1">
                <a:solidFill>
                  <a:srgbClr val="00B0F0"/>
                </a:solidFill>
              </a:rPr>
              <a:t>kazein, fosfat ve sitratlardan</a:t>
            </a:r>
            <a:r>
              <a:rPr lang="tr-TR" altLang="tr-TR" b="1"/>
              <a:t>,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II. derecede= </a:t>
            </a:r>
            <a:r>
              <a:rPr lang="tr-TR" altLang="tr-TR" b="1">
                <a:solidFill>
                  <a:srgbClr val="00B0F0"/>
                </a:solidFill>
              </a:rPr>
              <a:t>albumin, globulin ve CO2</a:t>
            </a:r>
            <a:r>
              <a:rPr lang="tr-TR" altLang="tr-TR">
                <a:solidFill>
                  <a:srgbClr val="00B0F0"/>
                </a:solidFill>
              </a:rPr>
              <a:t>’</a:t>
            </a:r>
            <a:r>
              <a:rPr lang="tr-TR" altLang="tr-TR"/>
              <a:t> den ileri gelir.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Farklı tür sütlerin doğal asitliği de bileşime bağlı faklıdır. 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</p:txBody>
      </p:sp>
      <p:pic>
        <p:nvPicPr>
          <p:cNvPr id="33796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1798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851" y="1052514"/>
            <a:ext cx="8424863" cy="4968875"/>
          </a:xfrm>
        </p:spPr>
        <p:txBody>
          <a:bodyPr>
            <a:normAutofit lnSpcReduction="100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   Laktik asit bakterileri süt şekerini laktik aside parçalayarak asitliğin artmasına neden olurlar. Buna </a:t>
            </a:r>
            <a:r>
              <a:rPr lang="tr-TR" b="1" dirty="0">
                <a:solidFill>
                  <a:srgbClr val="FF0000"/>
                </a:solidFill>
              </a:rPr>
              <a:t>gelişen asitlik</a:t>
            </a:r>
            <a:r>
              <a:rPr lang="tr-TR" b="1" dirty="0"/>
              <a:t> </a:t>
            </a:r>
            <a:r>
              <a:rPr lang="tr-TR" dirty="0"/>
              <a:t>yada </a:t>
            </a:r>
            <a:r>
              <a:rPr lang="tr-TR" b="1" dirty="0">
                <a:solidFill>
                  <a:srgbClr val="FF0000"/>
                </a:solidFill>
              </a:rPr>
              <a:t>sonradan meydana gelen asitlik </a:t>
            </a:r>
            <a:r>
              <a:rPr lang="tr-TR" dirty="0"/>
              <a:t>denir.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/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C12H22O11 + H2O                     4CH3 CHOHCOOH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  (</a:t>
            </a:r>
            <a:r>
              <a:rPr lang="tr-TR" dirty="0">
                <a:solidFill>
                  <a:srgbClr val="00B0F0"/>
                </a:solidFill>
              </a:rPr>
              <a:t>laktoz</a:t>
            </a:r>
            <a:r>
              <a:rPr lang="tr-TR" dirty="0"/>
              <a:t>)                                            (</a:t>
            </a:r>
            <a:r>
              <a:rPr lang="tr-TR" dirty="0">
                <a:solidFill>
                  <a:srgbClr val="00B0F0"/>
                </a:solidFill>
              </a:rPr>
              <a:t>laktik asit</a:t>
            </a:r>
            <a:r>
              <a:rPr lang="tr-TR" dirty="0"/>
              <a:t>)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/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</a:rPr>
              <a:t>Toplam asitlik = Sütün doğal asitliği + Gelişen asitlik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</a:rPr>
              <a:t>(</a:t>
            </a:r>
            <a:r>
              <a:rPr lang="tr-TR" b="1" dirty="0" err="1">
                <a:solidFill>
                  <a:srgbClr val="FF0000"/>
                </a:solidFill>
              </a:rPr>
              <a:t>titrasyon</a:t>
            </a:r>
            <a:r>
              <a:rPr lang="tr-TR" b="1" dirty="0">
                <a:solidFill>
                  <a:srgbClr val="FF0000"/>
                </a:solidFill>
              </a:rPr>
              <a:t> asitliği,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</a:rPr>
              <a:t>potansiyel asitlik)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4583113" y="3284539"/>
            <a:ext cx="14414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820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801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2 İçerik Yer Tutucusu"/>
          <p:cNvSpPr>
            <a:spLocks noGrp="1"/>
          </p:cNvSpPr>
          <p:nvPr>
            <p:ph idx="1"/>
          </p:nvPr>
        </p:nvSpPr>
        <p:spPr>
          <a:xfrm>
            <a:off x="1981200" y="908050"/>
            <a:ext cx="8229600" cy="54165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</a:rPr>
              <a:t>Soxhelet-Henkel Derecesi, </a:t>
            </a:r>
            <a:r>
              <a:rPr lang="tr-TR" altLang="tr-TR"/>
              <a:t>fenolfitalein indikatörü damlatılmış </a:t>
            </a:r>
            <a:r>
              <a:rPr lang="tr-TR" altLang="tr-TR" sz="3200"/>
              <a:t>100 mL </a:t>
            </a:r>
            <a:r>
              <a:rPr lang="tr-TR" altLang="tr-TR"/>
              <a:t>sütün asitliğini nötürlemek için harcanan N/4 lük NaOH ‘in mL cinsinden ifadesidir.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Yeni sağılmış sağlıklı bir inek sütünün titrasyon asitliği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6.4-7.0  °SH </a:t>
            </a:r>
            <a:r>
              <a:rPr lang="tr-TR" altLang="tr-TR">
                <a:cs typeface="Arial" charset="0"/>
              </a:rPr>
              <a:t>derecesi arasındadır</a:t>
            </a:r>
            <a:r>
              <a:rPr lang="tr-TR" altLang="tr-TR">
                <a:latin typeface="Arial" charset="0"/>
                <a:cs typeface="Arial" charset="0"/>
              </a:rPr>
              <a:t>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SH derecesi;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5&lt;          </a:t>
            </a:r>
            <a:r>
              <a:rPr lang="tr-TR" altLang="tr-TR">
                <a:cs typeface="Arial" charset="0"/>
              </a:rPr>
              <a:t>meme hastalılarından, yemleme hatası ve negatif mikrobiyel yükten veya nötralize edici madde katımından kaynaklanmaktadır.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8-9  </a:t>
            </a:r>
            <a:r>
              <a:rPr lang="tr-TR" altLang="tr-TR">
                <a:solidFill>
                  <a:srgbClr val="FF0000"/>
                </a:solidFill>
                <a:latin typeface="Arial" charset="0"/>
                <a:cs typeface="Arial" charset="0"/>
              </a:rPr>
              <a:t>       </a:t>
            </a:r>
            <a:r>
              <a:rPr lang="tr-TR" altLang="tr-TR">
                <a:latin typeface="Arial" charset="0"/>
                <a:cs typeface="Arial" charset="0"/>
              </a:rPr>
              <a:t> </a:t>
            </a:r>
            <a:r>
              <a:rPr lang="tr-TR" altLang="tr-TR">
                <a:cs typeface="Arial" charset="0"/>
              </a:rPr>
              <a:t>hızlı asitlik artışına 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10&gt;</a:t>
            </a:r>
            <a:r>
              <a:rPr lang="tr-TR" altLang="tr-TR">
                <a:latin typeface="Arial" charset="0"/>
                <a:cs typeface="Arial" charset="0"/>
              </a:rPr>
              <a:t>         </a:t>
            </a:r>
            <a:r>
              <a:rPr lang="tr-TR" altLang="tr-TR">
                <a:cs typeface="Arial" charset="0"/>
              </a:rPr>
              <a:t>ısıtıldığında  pıhtılaşma olacağını gösterir.</a:t>
            </a:r>
          </a:p>
        </p:txBody>
      </p:sp>
      <p:cxnSp>
        <p:nvCxnSpPr>
          <p:cNvPr id="5" name="4 Düz Ok Bağlayıcısı"/>
          <p:cNvCxnSpPr/>
          <p:nvPr/>
        </p:nvCxnSpPr>
        <p:spPr>
          <a:xfrm>
            <a:off x="2640013" y="4365625"/>
            <a:ext cx="6477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2711450" y="5661025"/>
            <a:ext cx="6477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2711450" y="6092825"/>
            <a:ext cx="6477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369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2313" y="908050"/>
            <a:ext cx="8229600" cy="5473700"/>
          </a:xfrm>
        </p:spPr>
        <p:txBody>
          <a:bodyPr>
            <a:normAutofit fontScale="92500" lnSpcReduction="200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/>
              <a:t>         Sütün türü     :  Sütün asitliği,  °SH 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tr-TR" dirty="0"/>
              <a:t>                                   </a:t>
            </a:r>
            <a:r>
              <a:rPr lang="tr-TR" sz="2400" dirty="0"/>
              <a:t>(değişim genişliği)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        İnek sütü        :  </a:t>
            </a:r>
            <a:r>
              <a:rPr lang="tr-TR" dirty="0">
                <a:latin typeface="Arial" pitchFamily="34" charset="0"/>
                <a:cs typeface="Arial" pitchFamily="34" charset="0"/>
              </a:rPr>
              <a:t>6.2-  8.9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solidFill>
                  <a:srgbClr val="00B0F0"/>
                </a:solidFill>
              </a:rPr>
              <a:t>        Koyun sütü     : </a:t>
            </a:r>
            <a:r>
              <a:rPr lang="tr-TR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8.0- 12.0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        Keçi sütü        : </a:t>
            </a:r>
            <a:r>
              <a:rPr lang="tr-TR" dirty="0">
                <a:latin typeface="Arial" pitchFamily="34" charset="0"/>
                <a:cs typeface="Arial" pitchFamily="34" charset="0"/>
              </a:rPr>
              <a:t>6.4- 10.0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solidFill>
                  <a:srgbClr val="00B0F0"/>
                </a:solidFill>
              </a:rPr>
              <a:t>        Manda sütü    : </a:t>
            </a:r>
            <a:r>
              <a:rPr lang="tr-TR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6.7-10.0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Sütün asitliği bazı ülkelerde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Thörner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yöntemi </a:t>
            </a:r>
            <a:r>
              <a:rPr lang="tr-TR" dirty="0">
                <a:latin typeface="Arial" pitchFamily="34" charset="0"/>
                <a:cs typeface="Arial" pitchFamily="34" charset="0"/>
              </a:rPr>
              <a:t>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titrasyonda</a:t>
            </a:r>
            <a:r>
              <a:rPr lang="tr-TR" dirty="0">
                <a:latin typeface="Arial" pitchFamily="34" charset="0"/>
                <a:cs typeface="Arial" pitchFamily="34" charset="0"/>
              </a:rPr>
              <a:t> 0.1 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NaOH</a:t>
            </a:r>
            <a:r>
              <a:rPr lang="tr-TR" dirty="0">
                <a:latin typeface="Arial" pitchFamily="34" charset="0"/>
                <a:cs typeface="Arial" pitchFamily="34" charset="0"/>
              </a:rPr>
              <a:t> kullanılır), bazılarında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Dornic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yöntemi </a:t>
            </a:r>
            <a:r>
              <a:rPr lang="tr-TR" dirty="0">
                <a:latin typeface="Arial" pitchFamily="34" charset="0"/>
                <a:cs typeface="Arial" pitchFamily="34" charset="0"/>
              </a:rPr>
              <a:t>ile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titrasyonda</a:t>
            </a:r>
            <a:r>
              <a:rPr lang="tr-TR" dirty="0">
                <a:latin typeface="Arial" pitchFamily="34" charset="0"/>
                <a:cs typeface="Arial" pitchFamily="34" charset="0"/>
              </a:rPr>
              <a:t> N/9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NaOH</a:t>
            </a:r>
            <a:r>
              <a:rPr lang="tr-TR" dirty="0">
                <a:latin typeface="Arial" pitchFamily="34" charset="0"/>
                <a:cs typeface="Arial" pitchFamily="34" charset="0"/>
              </a:rPr>
              <a:t> kullanılır) tespit edilir. Buna göre;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°SH derecesi = 2.5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Thörner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derecesi= 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2.25 </a:t>
            </a:r>
            <a:r>
              <a:rPr lang="tr-TR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Dornic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derecesi= 0.0225 süt asidi (%)</a:t>
            </a:r>
          </a:p>
        </p:txBody>
      </p:sp>
      <p:pic>
        <p:nvPicPr>
          <p:cNvPr id="36867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847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08050"/>
            <a:ext cx="8229600" cy="5416550"/>
          </a:xfrm>
        </p:spPr>
        <p:txBody>
          <a:bodyPr>
            <a:normAutofit lnSpcReduction="100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değeri; </a:t>
            </a:r>
            <a:r>
              <a:rPr lang="tr-TR" dirty="0">
                <a:latin typeface="Arial" pitchFamily="34" charset="0"/>
                <a:cs typeface="Arial" pitchFamily="34" charset="0"/>
              </a:rPr>
              <a:t>dissosiye olan kısım hakkında bilgi verir. pH ölçümü ile ortamdaki serbest hidrojen iyonlarının miktarı ve aktivitesidir ve bu asitliğe 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gerçek asitlik </a:t>
            </a:r>
            <a:r>
              <a:rPr lang="tr-TR" dirty="0">
                <a:latin typeface="Arial" pitchFamily="34" charset="0"/>
                <a:cs typeface="Arial" pitchFamily="34" charset="0"/>
              </a:rPr>
              <a:t>denir.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İnek sütün,pH değeri 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6.6-6.8</a:t>
            </a:r>
            <a:r>
              <a:rPr lang="tr-TR" dirty="0">
                <a:latin typeface="Arial" pitchFamily="34" charset="0"/>
                <a:cs typeface="Arial" pitchFamily="34" charset="0"/>
              </a:rPr>
              <a:t>  arasındadır.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6.8 &gt; </a:t>
            </a:r>
            <a:r>
              <a:rPr lang="tr-TR" dirty="0">
                <a:latin typeface="Arial" pitchFamily="34" charset="0"/>
                <a:cs typeface="Arial" pitchFamily="34" charset="0"/>
              </a:rPr>
              <a:t>mastitis hastalığından veya nötralize edici madde katıldığı şüphe edilir.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6.5 &lt; </a:t>
            </a:r>
            <a:r>
              <a:rPr lang="tr-TR" dirty="0">
                <a:latin typeface="Arial" pitchFamily="34" charset="0"/>
                <a:cs typeface="Arial" pitchFamily="34" charset="0"/>
              </a:rPr>
              <a:t>ağız sütü (kolostrum) olduğu veya aşırı derecede asitlik artışı olmuştur 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 ile SH derecesi </a:t>
            </a:r>
            <a:r>
              <a:rPr lang="tr-TR" dirty="0">
                <a:latin typeface="Arial" pitchFamily="34" charset="0"/>
                <a:cs typeface="Arial" pitchFamily="34" charset="0"/>
              </a:rPr>
              <a:t>arasında matematiksel bir bağıntı yoktur.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91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1917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65175"/>
            <a:ext cx="8229600" cy="5759450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pH değerine bağlı olan hususlar;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 proteinlerinin kolloidal yapıları ve dolayısıyla sütün polidispers stabilitesi,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Olgunlaşma döneminde etkili olan yararlı ve zararlı mikroorganizmaların yaşam koşulları,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Çeşitli süt mamüllerinin tipik aroma maddelerinin oluşmaları,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Proteinli maddelerin ısıya karşı stabilitelerini sağlayan iyonize ve kolloidal kalsiyum fosfat arasındaki dengenin sağlanması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Süt orijinli ve mikrobiyal enzimlerin etkinlikleri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Temizlik ve dezenfeksiyon maddelerinin etkinliklerinin sağlanması,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Temzilik  çözeltilerinin ve salamuranın korozif etkisinin azaltılması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pic>
        <p:nvPicPr>
          <p:cNvPr id="38915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65550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4. Sütün Yoğunluğu</a:t>
            </a:r>
            <a:endParaRPr lang="en-US" altLang="tr-TR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1981200" y="1935163"/>
            <a:ext cx="8362950" cy="3725862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Yoğunluk,</a:t>
            </a:r>
            <a:r>
              <a:rPr lang="tr-TR" altLang="tr-TR">
                <a:latin typeface="Arial" charset="0"/>
                <a:cs typeface="Arial" charset="0"/>
              </a:rPr>
              <a:t> belirli bir hacmin ağırlık olarak ifadesidir. Değişik maddelerin karıştırılması veya herhangi maddede farklı koşullarda meydana gelen değişikliği belirtmek amacıyla kullanılır. 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b="1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Özgül ağırlık, </a:t>
            </a:r>
            <a:r>
              <a:rPr lang="tr-TR" altLang="tr-TR">
                <a:latin typeface="Arial" charset="0"/>
                <a:cs typeface="Arial" charset="0"/>
              </a:rPr>
              <a:t>maddenin “T” ⁰C derecedeki ağırlığının aynı hacimdeki ve “T” ⁰C derecedeki suyun ağırlığına oranıdır. 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tr-TR"/>
          </a:p>
        </p:txBody>
      </p:sp>
      <p:pic>
        <p:nvPicPr>
          <p:cNvPr id="39940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88407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1981200" y="981076"/>
            <a:ext cx="8229600" cy="5343525"/>
          </a:xfrm>
        </p:spPr>
        <p:txBody>
          <a:bodyPr/>
          <a:lstStyle/>
          <a:p>
            <a:pPr algn="just" eaLnBrk="1" hangingPunct="1"/>
            <a:r>
              <a:rPr lang="tr-TR" altLang="tr-TR"/>
              <a:t>Sütün yoğunluğu bileşiminde yer alan tüm maddelerin etkisi ile değişiklik gösterir. Sütün yoğunluğu bileşimine bağlı olarak </a:t>
            </a:r>
            <a:r>
              <a:rPr lang="tr-TR" altLang="tr-TR">
                <a:latin typeface="Arial" charset="0"/>
                <a:cs typeface="Arial" charset="0"/>
              </a:rPr>
              <a:t>20</a:t>
            </a:r>
            <a:r>
              <a:rPr lang="tr-TR" altLang="tr-TR">
                <a:cs typeface="Arial" charset="0"/>
              </a:rPr>
              <a:t>⁰ C’ de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1.027-1.035 g/mL’dir.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Yağ miktarının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artması</a:t>
            </a:r>
            <a:r>
              <a:rPr lang="tr-TR" altLang="tr-TR">
                <a:latin typeface="Arial" charset="0"/>
                <a:cs typeface="Arial" charset="0"/>
              </a:rPr>
              <a:t> ile yoğunluk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düşer</a:t>
            </a:r>
            <a:r>
              <a:rPr lang="tr-TR" altLang="tr-TR">
                <a:latin typeface="Arial" charset="0"/>
                <a:cs typeface="Arial" charset="0"/>
              </a:rPr>
              <a:t>, azalması ile yükselir.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Sütte protein,laktoz ve mineral madde miktarının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artması</a:t>
            </a:r>
            <a:r>
              <a:rPr lang="tr-TR" altLang="tr-TR">
                <a:latin typeface="Arial" charset="0"/>
                <a:cs typeface="Arial" charset="0"/>
              </a:rPr>
              <a:t> ile yoğunluk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artar.</a:t>
            </a:r>
          </a:p>
          <a:p>
            <a:pPr algn="just" eaLnBrk="1" hangingPunct="1"/>
            <a:r>
              <a:rPr lang="tr-TR" altLang="tr-TR">
                <a:latin typeface="Arial" charset="0"/>
                <a:cs typeface="Arial" charset="0"/>
              </a:rPr>
              <a:t>Sıcaklık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artışı</a:t>
            </a:r>
            <a:r>
              <a:rPr lang="tr-TR" altLang="tr-TR">
                <a:latin typeface="Arial" charset="0"/>
                <a:cs typeface="Arial" charset="0"/>
              </a:rPr>
              <a:t> da yoğunluğun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düşmesine</a:t>
            </a:r>
            <a:r>
              <a:rPr lang="tr-TR" altLang="tr-TR">
                <a:latin typeface="Arial" charset="0"/>
                <a:cs typeface="Arial" charset="0"/>
              </a:rPr>
              <a:t> neden olur. </a:t>
            </a:r>
            <a:endParaRPr lang="tr-TR" altLang="tr-TR"/>
          </a:p>
          <a:p>
            <a:pPr eaLnBrk="1" hangingPunct="1"/>
            <a:endParaRPr lang="en-US" altLang="tr-TR"/>
          </a:p>
        </p:txBody>
      </p:sp>
      <p:pic>
        <p:nvPicPr>
          <p:cNvPr id="4096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7706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1981200" y="836614"/>
            <a:ext cx="8229600" cy="1011237"/>
          </a:xfrm>
        </p:spPr>
        <p:txBody>
          <a:bodyPr/>
          <a:lstStyle/>
          <a:p>
            <a:pPr eaLnBrk="1" hangingPunct="1"/>
            <a:r>
              <a:rPr lang="tr-TR" altLang="tr-TR"/>
              <a:t>5. Donma ve Kaynama Noktası</a:t>
            </a:r>
            <a:endParaRPr lang="en-US" altLang="tr-TR"/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Donma ve kaynama noktası sütün en sabit fiziko kimyasal özelliklerindendir. Süt içerisinde gerçek çözelti olan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laktoz ve süt tuzları </a:t>
            </a:r>
            <a:r>
              <a:rPr lang="tr-TR" altLang="tr-TR">
                <a:latin typeface="Arial" charset="0"/>
                <a:cs typeface="Arial" charset="0"/>
              </a:rPr>
              <a:t>etkilidir.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altLang="tr-TR">
                <a:latin typeface="Arial" charset="0"/>
                <a:cs typeface="Arial" charset="0"/>
              </a:rPr>
              <a:t>Normal inek sütünün </a:t>
            </a:r>
            <a:r>
              <a:rPr lang="tr-TR" altLang="tr-TR" b="1">
                <a:solidFill>
                  <a:srgbClr val="FF0000"/>
                </a:solidFill>
                <a:latin typeface="Arial" charset="0"/>
                <a:cs typeface="Arial" charset="0"/>
              </a:rPr>
              <a:t>donma noktası  0.540 ⁰C</a:t>
            </a:r>
            <a:r>
              <a:rPr lang="tr-TR" altLang="tr-TR">
                <a:latin typeface="Arial" charset="0"/>
                <a:cs typeface="Arial" charset="0"/>
              </a:rPr>
              <a:t>, </a:t>
            </a:r>
            <a:r>
              <a:rPr lang="tr-TR" altLang="tr-TR" b="1">
                <a:solidFill>
                  <a:srgbClr val="0070C0"/>
                </a:solidFill>
                <a:latin typeface="Arial" charset="0"/>
                <a:cs typeface="Arial" charset="0"/>
              </a:rPr>
              <a:t>kaynama noktası  </a:t>
            </a:r>
            <a:r>
              <a:rPr lang="tr-TR" altLang="tr-TR">
                <a:latin typeface="Arial" charset="0"/>
                <a:cs typeface="Arial" charset="0"/>
              </a:rPr>
              <a:t>suyun 100 ⁰C’ de kaynadığı yerlerde </a:t>
            </a:r>
            <a:r>
              <a:rPr lang="tr-TR" altLang="tr-TR" b="1">
                <a:solidFill>
                  <a:srgbClr val="0070C0"/>
                </a:solidFill>
                <a:latin typeface="Arial" charset="0"/>
                <a:cs typeface="Arial" charset="0"/>
              </a:rPr>
              <a:t>100.16 ⁰C’</a:t>
            </a:r>
            <a:r>
              <a:rPr lang="tr-TR" altLang="tr-TR">
                <a:latin typeface="Arial" charset="0"/>
                <a:cs typeface="Arial" charset="0"/>
              </a:rPr>
              <a:t> dir. </a:t>
            </a:r>
            <a:endParaRPr lang="en-US" altLang="tr-TR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41988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6627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1981200" y="1196976"/>
            <a:ext cx="8229600" cy="35274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sz="3000">
                <a:solidFill>
                  <a:srgbClr val="0070C0"/>
                </a:solidFill>
                <a:latin typeface="Arial" charset="0"/>
                <a:cs typeface="Arial" charset="0"/>
              </a:rPr>
              <a:t>Laktoz ve süt tuzları konsantrasyonu;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>
              <a:latin typeface="Arial" charset="0"/>
              <a:cs typeface="Arial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altLang="tr-TR">
                <a:latin typeface="Arial" charset="0"/>
                <a:cs typeface="Arial" charset="0"/>
              </a:rPr>
              <a:t>Süte su katıldığı zaman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altLang="tr-TR">
                <a:latin typeface="Arial" charset="0"/>
                <a:cs typeface="Arial" charset="0"/>
              </a:rPr>
              <a:t>Süte nötralize edici maddeler ilave edildiğinde,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altLang="tr-TR">
                <a:latin typeface="Arial" charset="0"/>
                <a:cs typeface="Arial" charset="0"/>
              </a:rPr>
              <a:t>Biyokimyasal yollarla laktozun parçalanması durumunda  değişir.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altLang="tr-TR">
              <a:latin typeface="Arial" charset="0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tr-TR"/>
          </a:p>
        </p:txBody>
      </p:sp>
      <p:pic>
        <p:nvPicPr>
          <p:cNvPr id="43011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0137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/>
          <p:cNvSpPr>
            <a:spLocks noGrp="1"/>
          </p:cNvSpPr>
          <p:nvPr>
            <p:ph type="title"/>
          </p:nvPr>
        </p:nvSpPr>
        <p:spPr>
          <a:xfrm>
            <a:off x="2238348" y="27264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b="1" i="1" dirty="0"/>
              <a:t/>
            </a:r>
            <a:br>
              <a:rPr lang="tr-TR" altLang="tr-TR" b="1" i="1" dirty="0"/>
            </a:br>
            <a:r>
              <a:rPr lang="tr-TR" altLang="tr-TR" b="1" i="1" dirty="0"/>
              <a:t> </a:t>
            </a:r>
            <a:r>
              <a:rPr lang="tr-TR" altLang="tr-TR" sz="4900" b="1" i="1" dirty="0"/>
              <a:t>Sütün Fiziksel Nitelikleri</a:t>
            </a:r>
            <a:br>
              <a:rPr lang="tr-TR" altLang="tr-TR" sz="4900" b="1" i="1" dirty="0"/>
            </a:br>
            <a:r>
              <a:rPr lang="tr-TR" altLang="tr-TR" sz="4900" b="1" i="1" dirty="0"/>
              <a:t/>
            </a:r>
            <a:br>
              <a:rPr lang="tr-TR" altLang="tr-TR" sz="4900" b="1" i="1" dirty="0"/>
            </a:br>
            <a:r>
              <a:rPr lang="tr-TR" altLang="tr-TR" b="1" i="1" dirty="0"/>
              <a:t/>
            </a:r>
            <a:br>
              <a:rPr lang="tr-TR" altLang="tr-TR" b="1" i="1" dirty="0"/>
            </a:br>
            <a:r>
              <a:rPr lang="tr-TR" altLang="tr-TR" sz="4000" b="1" i="1" dirty="0"/>
              <a:t>Prof. Dr. Ebru </a:t>
            </a:r>
            <a:r>
              <a:rPr lang="tr-TR" altLang="tr-TR" sz="4000" b="1" i="1" dirty="0" smtClean="0"/>
              <a:t>ŞENEL ÖZKAN </a:t>
            </a:r>
            <a:r>
              <a:rPr lang="tr-TR" altLang="tr-TR" b="1" i="1" dirty="0"/>
              <a:t/>
            </a:r>
            <a:br>
              <a:rPr lang="tr-TR" altLang="tr-TR" b="1" i="1" dirty="0"/>
            </a:br>
            <a:r>
              <a:rPr lang="tr-TR" altLang="tr-TR" sz="3100" b="1" dirty="0"/>
              <a:t>Ankara Üniversitesi Ziraat Fakültesi Süt Teknolojisi Bölümü</a:t>
            </a:r>
          </a:p>
        </p:txBody>
      </p:sp>
      <p:pic>
        <p:nvPicPr>
          <p:cNvPr id="25603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0603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Donma noktası ile katılan su miktarı arasındaki ilişki  </a:t>
            </a:r>
            <a:endParaRPr lang="en-US" altLang="tr-TR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11450" y="2636839"/>
          <a:ext cx="6096000" cy="2382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89">
                <a:tc>
                  <a:txBody>
                    <a:bodyPr/>
                    <a:lstStyle/>
                    <a:p>
                      <a:r>
                        <a:rPr lang="tr-TR" sz="1800" dirty="0"/>
                        <a:t>Donma noktası (</a:t>
                      </a:r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⁰C</a:t>
                      </a:r>
                      <a:r>
                        <a:rPr lang="tr-TR" sz="1800" dirty="0"/>
                        <a:t>)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İlave edilen su</a:t>
                      </a:r>
                      <a:r>
                        <a:rPr lang="tr-TR" sz="1800" baseline="0" dirty="0"/>
                        <a:t> miktarı (%)</a:t>
                      </a:r>
                      <a:endParaRPr lang="en-US" sz="1800" dirty="0"/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948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-0.54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-0.53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-0.52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-0.51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-0.50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-0.49</a:t>
                      </a:r>
                    </a:p>
                    <a:p>
                      <a:pPr algn="ctr"/>
                      <a:r>
                        <a:rPr lang="tr-TR" sz="1800">
                          <a:latin typeface="Arial" pitchFamily="34" charset="0"/>
                          <a:cs typeface="Arial" pitchFamily="34" charset="0"/>
                        </a:rPr>
                        <a:t>-0.48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0.00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3.63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5.54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7.27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9.09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10.90</a:t>
                      </a:r>
                    </a:p>
                    <a:p>
                      <a:pPr algn="ctr"/>
                      <a:r>
                        <a:rPr lang="tr-TR" sz="1800" dirty="0">
                          <a:latin typeface="Arial" pitchFamily="34" charset="0"/>
                          <a:cs typeface="Arial" pitchFamily="34" charset="0"/>
                        </a:rPr>
                        <a:t>12.72</a:t>
                      </a:r>
                      <a:endParaRPr lang="en-US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4046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2614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>
          <a:xfrm>
            <a:off x="1919288" y="765175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/>
              <a:t>1. Sütün Rengi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Işığı geçirmeyen  </a:t>
            </a:r>
            <a:r>
              <a:rPr lang="tr-TR" altLang="tr-TR" b="1">
                <a:solidFill>
                  <a:srgbClr val="FF0000"/>
                </a:solidFill>
              </a:rPr>
              <a:t>kalsiyum kazeinat  </a:t>
            </a:r>
            <a:r>
              <a:rPr lang="tr-TR" altLang="tr-TR"/>
              <a:t>ve </a:t>
            </a:r>
          </a:p>
          <a:p>
            <a:pPr eaLnBrk="1" hangingPunct="1"/>
            <a:r>
              <a:rPr lang="tr-TR" altLang="tr-TR"/>
              <a:t>Işığı yansıtan      </a:t>
            </a:r>
            <a:r>
              <a:rPr lang="tr-TR" altLang="tr-TR" b="1">
                <a:solidFill>
                  <a:srgbClr val="FF0000"/>
                </a:solidFill>
              </a:rPr>
              <a:t>süt yağının </a:t>
            </a:r>
            <a:r>
              <a:rPr lang="tr-TR" altLang="tr-TR"/>
              <a:t>, etkisi ile 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b="1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tr-TR" altLang="tr-TR" sz="3200" b="1" i="1">
                <a:solidFill>
                  <a:srgbClr val="FF0000"/>
                </a:solidFill>
              </a:rPr>
              <a:t>Porselen beyazı </a:t>
            </a:r>
            <a:r>
              <a:rPr lang="tr-TR" altLang="tr-TR"/>
              <a:t>renginde algılanır.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i="1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Bunların dışında yeşilimsi sarı pigmentleri içeren ;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altLang="tr-TR" b="1" i="1">
                <a:solidFill>
                  <a:srgbClr val="FF0000"/>
                </a:solidFill>
              </a:rPr>
              <a:t>Karoten  ve Riboflavin  </a:t>
            </a:r>
            <a:r>
              <a:rPr lang="tr-TR" altLang="tr-TR"/>
              <a:t>de</a:t>
            </a:r>
            <a:r>
              <a:rPr lang="tr-TR" altLang="tr-TR" b="1" i="1">
                <a:solidFill>
                  <a:srgbClr val="FF0000"/>
                </a:solidFill>
              </a:rPr>
              <a:t> </a:t>
            </a:r>
            <a:r>
              <a:rPr lang="tr-TR" altLang="tr-TR"/>
              <a:t>renk üzerine etkilidir.</a:t>
            </a:r>
          </a:p>
        </p:txBody>
      </p:sp>
      <p:pic>
        <p:nvPicPr>
          <p:cNvPr id="26628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378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2 İçerik Yer Tutucusu"/>
          <p:cNvSpPr>
            <a:spLocks noGrp="1"/>
          </p:cNvSpPr>
          <p:nvPr>
            <p:ph idx="1"/>
          </p:nvPr>
        </p:nvSpPr>
        <p:spPr>
          <a:xfrm>
            <a:off x="1919288" y="1196976"/>
            <a:ext cx="8229600" cy="5256213"/>
          </a:xfrm>
        </p:spPr>
        <p:txBody>
          <a:bodyPr/>
          <a:lstStyle/>
          <a:p>
            <a:pPr algn="just" eaLnBrk="1" hangingPunct="1"/>
            <a:r>
              <a:rPr lang="tr-TR" altLang="tr-TR"/>
              <a:t>Fazla yeşil yemle beslenen hayvanların sütü sarımsı olmaktadır. </a:t>
            </a:r>
          </a:p>
          <a:p>
            <a:pPr algn="just" eaLnBrk="1" hangingPunct="1"/>
            <a:r>
              <a:rPr lang="tr-TR" altLang="tr-TR"/>
              <a:t>Süt hayvanının türü, ırkı  ve yediği yem sütün rengini etkilemektedir.</a:t>
            </a:r>
          </a:p>
          <a:p>
            <a:pPr algn="just" eaLnBrk="1" hangingPunct="1"/>
            <a:r>
              <a:rPr lang="tr-TR" altLang="tr-TR"/>
              <a:t>Yemdeki </a:t>
            </a:r>
            <a:r>
              <a:rPr lang="tr-TR" altLang="tr-TR">
                <a:solidFill>
                  <a:srgbClr val="FF0000"/>
                </a:solidFill>
              </a:rPr>
              <a:t>karoten</a:t>
            </a:r>
            <a:r>
              <a:rPr lang="tr-TR" altLang="tr-TR"/>
              <a:t> miktarını fazla oranda süte geçiren ineklerin sütü daha </a:t>
            </a:r>
            <a:r>
              <a:rPr lang="tr-TR" altLang="tr-TR" b="1">
                <a:solidFill>
                  <a:srgbClr val="FF0000"/>
                </a:solidFill>
              </a:rPr>
              <a:t>sarı,</a:t>
            </a:r>
            <a:r>
              <a:rPr lang="tr-TR" altLang="tr-TR" b="1">
                <a:solidFill>
                  <a:srgbClr val="FFCC00"/>
                </a:solidFill>
              </a:rPr>
              <a:t> </a:t>
            </a:r>
            <a:r>
              <a:rPr lang="tr-TR" altLang="tr-TR"/>
              <a:t>karoten değişikliğe uğrayarak A vitaminine dönüştüktükten sonra süte geçen Manda sütleri daha </a:t>
            </a:r>
            <a:r>
              <a:rPr lang="tr-TR" altLang="tr-TR" b="1">
                <a:solidFill>
                  <a:srgbClr val="FF0000"/>
                </a:solidFill>
              </a:rPr>
              <a:t>beyazdır.</a:t>
            </a:r>
          </a:p>
          <a:p>
            <a:pPr eaLnBrk="1" hangingPunct="1"/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</p:txBody>
      </p:sp>
      <p:pic>
        <p:nvPicPr>
          <p:cNvPr id="27651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3567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altLang="tr-TR"/>
              <a:t>Yağı alınmış ve kurumaddesi az olan sütlerin rengi </a:t>
            </a:r>
            <a:r>
              <a:rPr lang="tr-TR" altLang="tr-TR" b="1">
                <a:solidFill>
                  <a:srgbClr val="FF0000"/>
                </a:solidFill>
              </a:rPr>
              <a:t>mavimsidir.</a:t>
            </a:r>
          </a:p>
          <a:p>
            <a:pPr algn="just" eaLnBrk="1" hangingPunct="1"/>
            <a:r>
              <a:rPr lang="tr-TR" altLang="tr-TR"/>
              <a:t>Bazı hastalıklar  (sarılık, mastitis, şap, ve antraks vb.)sütün renginin çok fazla </a:t>
            </a:r>
            <a:r>
              <a:rPr lang="tr-TR" altLang="tr-TR" b="1">
                <a:solidFill>
                  <a:srgbClr val="FF0000"/>
                </a:solidFill>
              </a:rPr>
              <a:t>sarı </a:t>
            </a:r>
            <a:r>
              <a:rPr lang="tr-TR" altLang="tr-TR"/>
              <a:t>olmasına</a:t>
            </a:r>
            <a:r>
              <a:rPr lang="tr-TR" altLang="tr-TR" b="1">
                <a:solidFill>
                  <a:srgbClr val="FF0000"/>
                </a:solidFill>
              </a:rPr>
              <a:t> </a:t>
            </a:r>
            <a:r>
              <a:rPr lang="tr-TR" altLang="tr-TR"/>
              <a:t>nedenken; meme kanamaları ve enfeksiyonları sonucu </a:t>
            </a:r>
            <a:r>
              <a:rPr lang="tr-TR" altLang="tr-TR" b="1">
                <a:solidFill>
                  <a:srgbClr val="FF0000"/>
                </a:solidFill>
              </a:rPr>
              <a:t>kırmızımsı, mavimsi veya kahverengi </a:t>
            </a:r>
            <a:r>
              <a:rPr lang="tr-TR" altLang="tr-TR"/>
              <a:t>gibi anormal renkler görülebilir. Bu tür sütler kullanılmaz.</a:t>
            </a:r>
          </a:p>
          <a:p>
            <a:pPr eaLnBrk="1" hangingPunct="1"/>
            <a:endParaRPr lang="tr-TR" altLang="tr-TR"/>
          </a:p>
        </p:txBody>
      </p:sp>
      <p:pic>
        <p:nvPicPr>
          <p:cNvPr id="28675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6285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2. Sütün Tat ve Kokusu</a:t>
            </a:r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Normal bileşimli süt  hafif tatlımsı hoş bir tada sahiptir.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Bu tadın üzerine;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- </a:t>
            </a:r>
            <a:r>
              <a:rPr lang="tr-TR" altLang="tr-TR">
                <a:solidFill>
                  <a:srgbClr val="FF0000"/>
                </a:solidFill>
              </a:rPr>
              <a:t>Süt şekeri, 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- </a:t>
            </a:r>
            <a:r>
              <a:rPr lang="tr-TR" altLang="tr-TR">
                <a:solidFill>
                  <a:srgbClr val="FF0000"/>
                </a:solidFill>
              </a:rPr>
              <a:t>Süt yağı ,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- </a:t>
            </a:r>
            <a:r>
              <a:rPr lang="tr-TR" altLang="tr-TR">
                <a:solidFill>
                  <a:srgbClr val="FF0000"/>
                </a:solidFill>
              </a:rPr>
              <a:t>Mineral maddeler   </a:t>
            </a:r>
            <a:r>
              <a:rPr lang="tr-TR" altLang="tr-TR"/>
              <a:t>arasındaki denge etkilidir.</a:t>
            </a:r>
          </a:p>
        </p:txBody>
      </p:sp>
      <p:pic>
        <p:nvPicPr>
          <p:cNvPr id="29700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248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92313" y="1196976"/>
            <a:ext cx="8362950" cy="5040313"/>
          </a:xfrm>
        </p:spPr>
        <p:txBody>
          <a:bodyPr>
            <a:normAutofit/>
          </a:bodyPr>
          <a:lstStyle/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Sütteki karakteristik tat ve koku, bazı aroma maddelerinin etkisi ile açığa çıkar. Bunlar; eser miktarda </a:t>
            </a:r>
            <a:r>
              <a:rPr lang="tr-TR" b="1" dirty="0">
                <a:solidFill>
                  <a:srgbClr val="FF0000"/>
                </a:solidFill>
              </a:rPr>
              <a:t>aseton, </a:t>
            </a:r>
            <a:r>
              <a:rPr lang="tr-TR" b="1" dirty="0" err="1">
                <a:solidFill>
                  <a:srgbClr val="FF0000"/>
                </a:solidFill>
              </a:rPr>
              <a:t>asetaldehit</a:t>
            </a:r>
            <a:r>
              <a:rPr lang="tr-TR" b="1" dirty="0">
                <a:solidFill>
                  <a:srgbClr val="FF0000"/>
                </a:solidFill>
              </a:rPr>
              <a:t>, </a:t>
            </a:r>
            <a:r>
              <a:rPr lang="tr-TR" b="1" dirty="0" err="1">
                <a:solidFill>
                  <a:srgbClr val="FF0000"/>
                </a:solidFill>
              </a:rPr>
              <a:t>bütirik</a:t>
            </a:r>
            <a:r>
              <a:rPr lang="tr-TR" b="1" dirty="0">
                <a:solidFill>
                  <a:srgbClr val="FF0000"/>
                </a:solidFill>
              </a:rPr>
              <a:t> asit ve diğer serbest yağ asitleridir.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Ayrıca uçucu </a:t>
            </a:r>
            <a:r>
              <a:rPr lang="tr-TR" b="1" dirty="0" err="1">
                <a:solidFill>
                  <a:srgbClr val="FF0000"/>
                </a:solidFill>
              </a:rPr>
              <a:t>dimetilsülfür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dirty="0"/>
              <a:t>((CH3)2S) bulunmaktadır.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Sütün tat ve kokusu;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dirty="0"/>
              <a:t>    - </a:t>
            </a:r>
            <a:r>
              <a:rPr lang="tr-TR" b="1" dirty="0">
                <a:solidFill>
                  <a:srgbClr val="FF0000"/>
                </a:solidFill>
              </a:rPr>
              <a:t>hayvanın yediği yemlerden,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</a:rPr>
              <a:t>    - ilaçlardan ,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</a:rPr>
              <a:t>    - mikroorganizma ve enzim faaliyetleri ile ,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r>
              <a:rPr lang="tr-TR" b="1" dirty="0">
                <a:solidFill>
                  <a:srgbClr val="FF0000"/>
                </a:solidFill>
              </a:rPr>
              <a:t>    - çevre koşullarından </a:t>
            </a:r>
            <a:r>
              <a:rPr lang="tr-TR" dirty="0"/>
              <a:t>etkilenmektedir. </a:t>
            </a:r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/>
          </a:p>
          <a:p>
            <a:pPr marL="274320" indent="-274320" algn="just">
              <a:buClr>
                <a:schemeClr val="accent3"/>
              </a:buClr>
              <a:buNone/>
              <a:defRPr/>
            </a:pPr>
            <a:endParaRPr lang="tr-TR" dirty="0"/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tr-TR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  <p:pic>
        <p:nvPicPr>
          <p:cNvPr id="30723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0980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İçerik Yer Tutucusu"/>
          <p:cNvSpPr>
            <a:spLocks noGrp="1"/>
          </p:cNvSpPr>
          <p:nvPr>
            <p:ph idx="1"/>
          </p:nvPr>
        </p:nvSpPr>
        <p:spPr>
          <a:xfrm>
            <a:off x="1981200" y="765176"/>
            <a:ext cx="8229600" cy="5559425"/>
          </a:xfrm>
        </p:spPr>
        <p:txBody>
          <a:bodyPr/>
          <a:lstStyle/>
          <a:p>
            <a:pPr algn="just" eaLnBrk="1" hangingPunct="1"/>
            <a:r>
              <a:rPr lang="tr-TR" altLang="tr-TR"/>
              <a:t>Bazen sütün tadı hafif </a:t>
            </a:r>
            <a:r>
              <a:rPr lang="tr-TR" altLang="tr-TR" b="1">
                <a:solidFill>
                  <a:srgbClr val="FF0000"/>
                </a:solidFill>
              </a:rPr>
              <a:t>tuzlumsu </a:t>
            </a:r>
            <a:r>
              <a:rPr lang="tr-TR" altLang="tr-TR"/>
              <a:t>olabilir. Bunun sebebi; </a:t>
            </a:r>
            <a:r>
              <a:rPr lang="tr-TR" altLang="tr-TR" b="1">
                <a:solidFill>
                  <a:srgbClr val="FF0000"/>
                </a:solidFill>
              </a:rPr>
              <a:t>laktoz ve klorür</a:t>
            </a:r>
            <a:r>
              <a:rPr lang="tr-TR" altLang="tr-TR" b="1"/>
              <a:t> </a:t>
            </a:r>
            <a:r>
              <a:rPr lang="tr-TR" altLang="tr-TR"/>
              <a:t>miktarları arasındaki dengenin bozukluğudur. </a:t>
            </a:r>
          </a:p>
          <a:p>
            <a:pPr algn="just" eaLnBrk="1" hangingPunct="1"/>
            <a:r>
              <a:rPr lang="tr-TR" altLang="tr-TR"/>
              <a:t>Klorür miktarı laktasyon sonlarına doğru ve özellikle meme enfeksiyonunda (mastitis) artış gösterir.</a:t>
            </a:r>
          </a:p>
          <a:p>
            <a:pPr algn="just" eaLnBrk="1" hangingPunct="1"/>
            <a:r>
              <a:rPr lang="tr-TR" altLang="tr-TR"/>
              <a:t>Işık, oksijen ve bazı ağır metallerin katalitik etkisi sonucu sütün tadı bozulmaktadır. Doymamış yağ asitlerinin oksidasyonu </a:t>
            </a:r>
            <a:r>
              <a:rPr lang="tr-TR" altLang="tr-TR" b="1">
                <a:solidFill>
                  <a:srgbClr val="FF0000"/>
                </a:solidFill>
              </a:rPr>
              <a:t>oksidatif </a:t>
            </a:r>
            <a:r>
              <a:rPr lang="tr-TR" altLang="tr-TR"/>
              <a:t>tada</a:t>
            </a:r>
            <a:r>
              <a:rPr lang="tr-TR" altLang="tr-TR" b="1">
                <a:solidFill>
                  <a:srgbClr val="FF0000"/>
                </a:solidFill>
              </a:rPr>
              <a:t> neden olmaktadır. </a:t>
            </a:r>
          </a:p>
          <a:p>
            <a:pPr algn="just" eaLnBrk="1" hangingPunct="1"/>
            <a:r>
              <a:rPr lang="tr-TR" altLang="tr-TR" b="1">
                <a:solidFill>
                  <a:srgbClr val="FF0000"/>
                </a:solidFill>
              </a:rPr>
              <a:t>Homojenizasyon, ısıl işlem </a:t>
            </a:r>
            <a:r>
              <a:rPr lang="tr-TR" altLang="tr-TR"/>
              <a:t>gibi bazı teknolojik işlemler  de sütün tat ve kokusunu etkilemektedir. Homojenizasyon ile sütün tadı daha lezzetli algılanırken, ısıl işlem pişmiş tada neden olmaktadır.</a:t>
            </a:r>
          </a:p>
          <a:p>
            <a:pPr algn="just" eaLnBrk="1" hangingPunct="1"/>
            <a:endParaRPr lang="tr-TR" altLang="tr-TR" b="1">
              <a:solidFill>
                <a:srgbClr val="FF0000"/>
              </a:solidFill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5656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2 İçerik Yer Tutucusu"/>
          <p:cNvSpPr>
            <a:spLocks noGrp="1"/>
          </p:cNvSpPr>
          <p:nvPr>
            <p:ph idx="1"/>
          </p:nvPr>
        </p:nvSpPr>
        <p:spPr>
          <a:xfrm>
            <a:off x="1981201" y="908050"/>
            <a:ext cx="8435975" cy="541655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/>
              <a:t>Sütte biyokimyasal reaksiyonlar sonucu istenmeyen bazı tatlar oluşmaktadır. 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Laktozun                laktik asit=süt asidi (</a:t>
            </a:r>
            <a:r>
              <a:rPr lang="tr-TR" altLang="tr-TR">
                <a:solidFill>
                  <a:srgbClr val="FF0000"/>
                </a:solidFill>
              </a:rPr>
              <a:t>ekşimsi tat</a:t>
            </a:r>
            <a:r>
              <a:rPr lang="tr-TR" altLang="tr-TR"/>
              <a:t>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Proteinler                peptitler (</a:t>
            </a:r>
            <a:r>
              <a:rPr lang="tr-TR" altLang="tr-TR">
                <a:solidFill>
                  <a:srgbClr val="FF0000"/>
                </a:solidFill>
              </a:rPr>
              <a:t>acımsı tat)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r>
              <a:rPr lang="tr-TR" altLang="tr-TR"/>
              <a:t>Lipidler                   serbest yağ asitleri (</a:t>
            </a:r>
            <a:r>
              <a:rPr lang="tr-TR" altLang="tr-TR">
                <a:solidFill>
                  <a:srgbClr val="FF0000"/>
                </a:solidFill>
              </a:rPr>
              <a:t>ransit,acımsı tat</a:t>
            </a:r>
            <a:r>
              <a:rPr lang="tr-TR" altLang="tr-TR"/>
              <a:t>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  <a:p>
            <a:pPr eaLnBrk="1" hangingPunct="1">
              <a:buFont typeface="Wingdings 2" pitchFamily="18" charset="2"/>
              <a:buNone/>
            </a:pPr>
            <a:endParaRPr lang="tr-TR" altLang="tr-TR"/>
          </a:p>
        </p:txBody>
      </p:sp>
      <p:cxnSp>
        <p:nvCxnSpPr>
          <p:cNvPr id="5" name="4 Düz Ok Bağlayıcısı"/>
          <p:cNvCxnSpPr/>
          <p:nvPr/>
        </p:nvCxnSpPr>
        <p:spPr>
          <a:xfrm>
            <a:off x="3648075" y="2565400"/>
            <a:ext cx="86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Ok Bağlayıcısı"/>
          <p:cNvCxnSpPr/>
          <p:nvPr/>
        </p:nvCxnSpPr>
        <p:spPr>
          <a:xfrm>
            <a:off x="3719513" y="3500439"/>
            <a:ext cx="8636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3719513" y="4508500"/>
            <a:ext cx="86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774" name="Picture 7" descr="http://www.agri.ankara.edu.tr/download/logo/renkli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15476" y="5705476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899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1018</Words>
  <Application>Microsoft Office PowerPoint</Application>
  <PresentationFormat>Geniş ekran</PresentationFormat>
  <Paragraphs>141</Paragraphs>
  <Slides>20</Slides>
  <Notes>18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Wingdings 2</vt:lpstr>
      <vt:lpstr>Office Teması</vt:lpstr>
      <vt:lpstr>PowerPoint Sunusu</vt:lpstr>
      <vt:lpstr>  Sütün Fiziksel Nitelikleri   Prof. Dr. Ebru ŞENEL ÖZKAN  Ankara Üniversitesi Ziraat Fakültesi Süt Teknolojisi Bölümü</vt:lpstr>
      <vt:lpstr>1. Sütün Rengi</vt:lpstr>
      <vt:lpstr>PowerPoint Sunusu</vt:lpstr>
      <vt:lpstr>PowerPoint Sunusu</vt:lpstr>
      <vt:lpstr>2. Sütün Tat ve Kokusu</vt:lpstr>
      <vt:lpstr>PowerPoint Sunusu</vt:lpstr>
      <vt:lpstr>PowerPoint Sunusu</vt:lpstr>
      <vt:lpstr>PowerPoint Sunusu</vt:lpstr>
      <vt:lpstr>3. Sütün Asitliği</vt:lpstr>
      <vt:lpstr>PowerPoint Sunusu</vt:lpstr>
      <vt:lpstr>PowerPoint Sunusu</vt:lpstr>
      <vt:lpstr>PowerPoint Sunusu</vt:lpstr>
      <vt:lpstr>PowerPoint Sunusu</vt:lpstr>
      <vt:lpstr>PowerPoint Sunusu</vt:lpstr>
      <vt:lpstr>4. Sütün Yoğunluğu</vt:lpstr>
      <vt:lpstr>PowerPoint Sunusu</vt:lpstr>
      <vt:lpstr>5. Donma ve Kaynama Noktası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seneleb@yahoo.com</dc:creator>
  <cp:lastModifiedBy>Ebru</cp:lastModifiedBy>
  <cp:revision>3</cp:revision>
  <dcterms:created xsi:type="dcterms:W3CDTF">2020-12-29T08:27:19Z</dcterms:created>
  <dcterms:modified xsi:type="dcterms:W3CDTF">2022-11-10T08:12:26Z</dcterms:modified>
</cp:coreProperties>
</file>