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6" r:id="rId3"/>
    <p:sldId id="277" r:id="rId4"/>
    <p:sldId id="279" r:id="rId5"/>
    <p:sldId id="280" r:id="rId6"/>
    <p:sldId id="281" r:id="rId7"/>
    <p:sldId id="282" r:id="rId8"/>
    <p:sldId id="283" r:id="rId9"/>
    <p:sldId id="278"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Lst>
  <p:sldSz cx="9144000" cy="6858000" type="screen4x3"/>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57" autoAdjust="0"/>
    <p:restoredTop sz="94660"/>
  </p:normalViewPr>
  <p:slideViewPr>
    <p:cSldViewPr>
      <p:cViewPr varScale="1">
        <p:scale>
          <a:sx n="86" d="100"/>
          <a:sy n="86" d="100"/>
        </p:scale>
        <p:origin x="130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23720DD-5B6D-40BF-8493-A6B52D484E6B}" type="datetimeFigureOut">
              <a:rPr lang="tr-TR" smtClean="0"/>
              <a:t>15.11.2017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23720DD-5B6D-40BF-8493-A6B52D484E6B}" type="datetimeFigureOut">
              <a:rPr lang="tr-TR" smtClean="0"/>
              <a:t>15.11.2017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23720DD-5B6D-40BF-8493-A6B52D484E6B}" type="datetimeFigureOut">
              <a:rPr lang="tr-TR" smtClean="0"/>
              <a:t>15.11.2017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23720DD-5B6D-40BF-8493-A6B52D484E6B}" type="datetimeFigureOut">
              <a:rPr lang="tr-TR" smtClean="0"/>
              <a:t>15.11.2017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02176B-0E47-46AC-8F43-DAB4B8A37D06}"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İNSAN HAKLARI</a:t>
            </a:r>
            <a:endParaRPr lang="tr-TR" dirty="0"/>
          </a:p>
        </p:txBody>
      </p:sp>
      <p:sp>
        <p:nvSpPr>
          <p:cNvPr id="3" name="Alt Başlık 2"/>
          <p:cNvSpPr>
            <a:spLocks noGrp="1"/>
          </p:cNvSpPr>
          <p:nvPr>
            <p:ph type="subTitle" idx="1"/>
          </p:nvPr>
        </p:nvSpPr>
        <p:spPr/>
        <p:txBody>
          <a:bodyPr/>
          <a:lstStyle/>
          <a:p>
            <a:r>
              <a:rPr lang="tr-TR" dirty="0" smtClean="0"/>
              <a:t>KONU IV</a:t>
            </a:r>
          </a:p>
          <a:p>
            <a:r>
              <a:rPr lang="tr-TR" sz="2400" dirty="0"/>
              <a:t>HAK VE ÖZGÜRLÜKLERİN GELİŞİM SÜRECİ-</a:t>
            </a:r>
          </a:p>
          <a:p>
            <a:r>
              <a:rPr lang="tr-TR" sz="2400" dirty="0"/>
              <a:t>ANTİKÇAĞ</a:t>
            </a:r>
          </a:p>
          <a:p>
            <a:endParaRPr lang="tr-TR" dirty="0"/>
          </a:p>
        </p:txBody>
      </p:sp>
    </p:spTree>
    <p:extLst>
      <p:ext uri="{BB962C8B-B14F-4D97-AF65-F5344CB8AC3E}">
        <p14:creationId xmlns:p14="http://schemas.microsoft.com/office/powerpoint/2010/main" val="1739934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Platon</a:t>
            </a:r>
            <a:endParaRPr lang="tr-TR" dirty="0"/>
          </a:p>
        </p:txBody>
      </p:sp>
      <p:sp>
        <p:nvSpPr>
          <p:cNvPr id="3" name="İçerik Yer Tutucusu 2"/>
          <p:cNvSpPr>
            <a:spLocks noGrp="1"/>
          </p:cNvSpPr>
          <p:nvPr>
            <p:ph idx="1"/>
          </p:nvPr>
        </p:nvSpPr>
        <p:spPr/>
        <p:txBody>
          <a:bodyPr/>
          <a:lstStyle/>
          <a:p>
            <a:r>
              <a:rPr lang="tr-TR" dirty="0" smtClean="0"/>
              <a:t>En </a:t>
            </a:r>
            <a:r>
              <a:rPr lang="tr-TR" dirty="0"/>
              <a:t>temel iki </a:t>
            </a:r>
            <a:r>
              <a:rPr lang="tr-TR" dirty="0" smtClean="0"/>
              <a:t>eseri, </a:t>
            </a:r>
            <a:r>
              <a:rPr lang="tr-TR" dirty="0"/>
              <a:t>“Devlet” ve “Yasalar” </a:t>
            </a:r>
            <a:r>
              <a:rPr lang="tr-TR" dirty="0" smtClean="0"/>
              <a:t>adlı kitaplardır.</a:t>
            </a:r>
          </a:p>
          <a:p>
            <a:pPr lvl="1"/>
            <a:r>
              <a:rPr lang="tr-TR" dirty="0" smtClean="0"/>
              <a:t>«Devlet» </a:t>
            </a:r>
            <a:r>
              <a:rPr lang="tr-TR" dirty="0"/>
              <a:t>adlı eseri incelendiğinde kendisinin asıl önem verdiği şeyin Polis olduğu açıkça görülür. </a:t>
            </a:r>
            <a:endParaRPr lang="tr-TR" dirty="0" smtClean="0"/>
          </a:p>
          <a:p>
            <a:pPr lvl="1"/>
            <a:r>
              <a:rPr lang="tr-TR" dirty="0" smtClean="0"/>
              <a:t>Onun </a:t>
            </a:r>
            <a:r>
              <a:rPr lang="tr-TR" dirty="0"/>
              <a:t>asıl amacı, ideal polisi ortaya koymak idi. </a:t>
            </a:r>
            <a:endParaRPr lang="tr-TR" dirty="0" smtClean="0"/>
          </a:p>
          <a:p>
            <a:pPr lvl="1"/>
            <a:r>
              <a:rPr lang="tr-TR" dirty="0" smtClean="0"/>
              <a:t>Platon’a </a:t>
            </a:r>
            <a:r>
              <a:rPr lang="tr-TR" dirty="0"/>
              <a:t>göre, polis karşısında bireyin en küçük bir önemi bile bulunmamaktadır. </a:t>
            </a:r>
            <a:endParaRPr lang="tr-TR" dirty="0" smtClean="0"/>
          </a:p>
          <a:p>
            <a:pPr lvl="1"/>
            <a:r>
              <a:rPr lang="tr-TR" dirty="0" smtClean="0"/>
              <a:t>Kişinin </a:t>
            </a:r>
            <a:r>
              <a:rPr lang="tr-TR" dirty="0"/>
              <a:t>değeri, ancak polise katkısı ölçüsündedir. </a:t>
            </a:r>
            <a:endParaRPr lang="tr-TR" dirty="0" smtClean="0"/>
          </a:p>
          <a:p>
            <a:pPr lvl="1"/>
            <a:r>
              <a:rPr lang="tr-TR" dirty="0" smtClean="0"/>
              <a:t>Kişiler</a:t>
            </a:r>
            <a:r>
              <a:rPr lang="tr-TR" dirty="0"/>
              <a:t>, kendilerini polise adamalıdırlar</a:t>
            </a:r>
          </a:p>
          <a:p>
            <a:endParaRPr lang="tr-TR" dirty="0"/>
          </a:p>
        </p:txBody>
      </p:sp>
    </p:spTree>
    <p:extLst>
      <p:ext uri="{BB962C8B-B14F-4D97-AF65-F5344CB8AC3E}">
        <p14:creationId xmlns:p14="http://schemas.microsoft.com/office/powerpoint/2010/main" val="24213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Platon</a:t>
            </a:r>
            <a:endParaRPr lang="tr-TR" dirty="0"/>
          </a:p>
        </p:txBody>
      </p:sp>
      <p:sp>
        <p:nvSpPr>
          <p:cNvPr id="3" name="İçerik Yer Tutucusu 2"/>
          <p:cNvSpPr>
            <a:spLocks noGrp="1"/>
          </p:cNvSpPr>
          <p:nvPr>
            <p:ph idx="1"/>
          </p:nvPr>
        </p:nvSpPr>
        <p:spPr/>
        <p:txBody>
          <a:bodyPr>
            <a:normAutofit lnSpcReduction="10000"/>
          </a:bodyPr>
          <a:lstStyle/>
          <a:p>
            <a:r>
              <a:rPr lang="tr-TR" dirty="0" smtClean="0"/>
              <a:t>Polise çok geniş yetkiler tanınmasını savunmuştur.</a:t>
            </a:r>
          </a:p>
          <a:p>
            <a:pPr lvl="1"/>
            <a:r>
              <a:rPr lang="tr-TR" dirty="0" smtClean="0"/>
              <a:t>Erkek </a:t>
            </a:r>
            <a:r>
              <a:rPr lang="tr-TR" dirty="0"/>
              <a:t>çocuklar küçük yaşta ailelerinden alınır ve polisin çıkarları doğrultusunda eğitilir. </a:t>
            </a:r>
            <a:endParaRPr lang="tr-TR" dirty="0" smtClean="0"/>
          </a:p>
          <a:p>
            <a:pPr lvl="1"/>
            <a:r>
              <a:rPr lang="tr-TR" dirty="0" smtClean="0"/>
              <a:t>Bu </a:t>
            </a:r>
            <a:r>
              <a:rPr lang="tr-TR" dirty="0"/>
              <a:t>çocukların kiminle, ne zaman evleneceğine karar verme yetkisi de polisindir. </a:t>
            </a:r>
            <a:endParaRPr lang="tr-TR" dirty="0" smtClean="0"/>
          </a:p>
          <a:p>
            <a:pPr lvl="1"/>
            <a:r>
              <a:rPr lang="tr-TR" dirty="0"/>
              <a:t>Platon, ortaya koyduğu görüşleriyle, polis karşısında bireyi önemsizleştiren, tümüyle siteyi ve sitenin menfaatlerini ön plana çıkaran görüşleriyle hiç de özgürlükçü bir düşünür olmadığını ortaya koymuştur. </a:t>
            </a:r>
            <a:endParaRPr lang="tr-TR" dirty="0" smtClean="0"/>
          </a:p>
          <a:p>
            <a:pPr lvl="1"/>
            <a:r>
              <a:rPr lang="tr-TR" dirty="0" smtClean="0"/>
              <a:t>Bu </a:t>
            </a:r>
            <a:r>
              <a:rPr lang="tr-TR" dirty="0"/>
              <a:t>görüşler, modern zamanlarda devleti toplum karşısında üstün gören yaklaşımlara da ilham kaynağı olmuştur. </a:t>
            </a:r>
          </a:p>
        </p:txBody>
      </p:sp>
    </p:spTree>
    <p:extLst>
      <p:ext uri="{BB962C8B-B14F-4D97-AF65-F5344CB8AC3E}">
        <p14:creationId xmlns:p14="http://schemas.microsoft.com/office/powerpoint/2010/main" val="4046611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 (Aristo)</a:t>
            </a:r>
            <a:endParaRPr lang="tr-TR" dirty="0"/>
          </a:p>
        </p:txBody>
      </p:sp>
      <p:sp>
        <p:nvSpPr>
          <p:cNvPr id="3" name="İçerik Yer Tutucusu 2"/>
          <p:cNvSpPr>
            <a:spLocks noGrp="1"/>
          </p:cNvSpPr>
          <p:nvPr>
            <p:ph idx="1"/>
          </p:nvPr>
        </p:nvSpPr>
        <p:spPr/>
        <p:txBody>
          <a:bodyPr/>
          <a:lstStyle/>
          <a:p>
            <a:r>
              <a:rPr lang="tr-TR" dirty="0"/>
              <a:t>Platon’un </a:t>
            </a:r>
            <a:r>
              <a:rPr lang="tr-TR" dirty="0" smtClean="0"/>
              <a:t>öğrencisidir</a:t>
            </a:r>
          </a:p>
          <a:p>
            <a:r>
              <a:rPr lang="tr-TR" dirty="0" smtClean="0"/>
              <a:t>En </a:t>
            </a:r>
            <a:r>
              <a:rPr lang="tr-TR" dirty="0"/>
              <a:t>önemli eseri “Politika” adını taşıyan kitabıdır. </a:t>
            </a:r>
            <a:endParaRPr lang="tr-TR" dirty="0" smtClean="0"/>
          </a:p>
          <a:p>
            <a:r>
              <a:rPr lang="tr-TR" dirty="0" smtClean="0"/>
              <a:t>Hocasıyla </a:t>
            </a:r>
            <a:r>
              <a:rPr lang="tr-TR" dirty="0"/>
              <a:t>ortak görüşleri bulunmakla birlikte Polisi farklı biçimde ele almıştır. </a:t>
            </a:r>
            <a:endParaRPr lang="tr-TR" dirty="0" smtClean="0"/>
          </a:p>
          <a:p>
            <a:pPr lvl="1"/>
            <a:r>
              <a:rPr lang="tr-TR" dirty="0" smtClean="0"/>
              <a:t>Ancak </a:t>
            </a:r>
            <a:r>
              <a:rPr lang="tr-TR" dirty="0"/>
              <a:t>her iki düşünürde de ortak olan yön, her ikisinin de bireye değer vermeyip, asıl önemli olanın polis olduğunu vurgulamalarıdır. </a:t>
            </a:r>
          </a:p>
        </p:txBody>
      </p:sp>
    </p:spTree>
    <p:extLst>
      <p:ext uri="{BB962C8B-B14F-4D97-AF65-F5344CB8AC3E}">
        <p14:creationId xmlns:p14="http://schemas.microsoft.com/office/powerpoint/2010/main" val="1002939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a:t>
            </a:r>
            <a:endParaRPr lang="tr-TR" dirty="0"/>
          </a:p>
        </p:txBody>
      </p:sp>
      <p:sp>
        <p:nvSpPr>
          <p:cNvPr id="3" name="İçerik Yer Tutucusu 2"/>
          <p:cNvSpPr>
            <a:spLocks noGrp="1"/>
          </p:cNvSpPr>
          <p:nvPr>
            <p:ph idx="1"/>
          </p:nvPr>
        </p:nvSpPr>
        <p:spPr/>
        <p:txBody>
          <a:bodyPr>
            <a:normAutofit/>
          </a:bodyPr>
          <a:lstStyle/>
          <a:p>
            <a:r>
              <a:rPr lang="tr-TR" dirty="0" smtClean="0"/>
              <a:t>Ona göre polis</a:t>
            </a:r>
            <a:r>
              <a:rPr lang="tr-TR" dirty="0"/>
              <a:t>, doğal bir evrimin sonucudur. </a:t>
            </a:r>
            <a:endParaRPr lang="tr-TR" dirty="0" smtClean="0"/>
          </a:p>
          <a:p>
            <a:pPr lvl="1"/>
            <a:r>
              <a:rPr lang="tr-TR" dirty="0" smtClean="0"/>
              <a:t>İnsanlar </a:t>
            </a:r>
            <a:r>
              <a:rPr lang="tr-TR" dirty="0"/>
              <a:t>tek başlarına yaşayamaz ve bir aile kurar</a:t>
            </a:r>
            <a:r>
              <a:rPr lang="tr-TR" dirty="0" smtClean="0"/>
              <a:t>.</a:t>
            </a:r>
          </a:p>
          <a:p>
            <a:pPr lvl="1"/>
            <a:r>
              <a:rPr lang="tr-TR" dirty="0" smtClean="0"/>
              <a:t> Ancak</a:t>
            </a:r>
            <a:r>
              <a:rPr lang="tr-TR" dirty="0"/>
              <a:t>, aile de kendi kendine yeterlilik bakımından tatmin edici değildir. Aileler bir araya gelerek köyleri oluştururlar. </a:t>
            </a:r>
            <a:endParaRPr lang="tr-TR" dirty="0" smtClean="0"/>
          </a:p>
          <a:p>
            <a:pPr lvl="1"/>
            <a:r>
              <a:rPr lang="tr-TR" dirty="0" smtClean="0"/>
              <a:t>Ancak </a:t>
            </a:r>
            <a:r>
              <a:rPr lang="tr-TR" dirty="0"/>
              <a:t>köy de kendi kendine yeterliliği sağlayamayacağından, polisler meydana gelir. </a:t>
            </a:r>
            <a:endParaRPr lang="tr-TR" dirty="0" smtClean="0"/>
          </a:p>
          <a:p>
            <a:r>
              <a:rPr lang="tr-TR" dirty="0" smtClean="0"/>
              <a:t>Sonuç </a:t>
            </a:r>
            <a:r>
              <a:rPr lang="tr-TR" dirty="0"/>
              <a:t>olarak polis, insanlığın ulaştığı son noktadır ve aileden başlayarak ve giderek karmaşıklaşan toplumsal dönüşümün ulaştığı son aşamadır.</a:t>
            </a:r>
          </a:p>
        </p:txBody>
      </p:sp>
    </p:spTree>
    <p:extLst>
      <p:ext uri="{BB962C8B-B14F-4D97-AF65-F5344CB8AC3E}">
        <p14:creationId xmlns:p14="http://schemas.microsoft.com/office/powerpoint/2010/main" val="2125000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a:t>
            </a:r>
            <a:endParaRPr lang="tr-TR" dirty="0"/>
          </a:p>
        </p:txBody>
      </p:sp>
      <p:sp>
        <p:nvSpPr>
          <p:cNvPr id="3" name="İçerik Yer Tutucusu 2"/>
          <p:cNvSpPr>
            <a:spLocks noGrp="1"/>
          </p:cNvSpPr>
          <p:nvPr>
            <p:ph idx="1"/>
          </p:nvPr>
        </p:nvSpPr>
        <p:spPr/>
        <p:txBody>
          <a:bodyPr>
            <a:normAutofit fontScale="92500" lnSpcReduction="20000"/>
          </a:bodyPr>
          <a:lstStyle/>
          <a:p>
            <a:r>
              <a:rPr lang="tr-TR" dirty="0"/>
              <a:t>Aristo’ya göre polisin ilk amacı, kendi kendine yeterliliktir (otarşi</a:t>
            </a:r>
            <a:r>
              <a:rPr lang="tr-TR" dirty="0" smtClean="0"/>
              <a:t>)</a:t>
            </a:r>
          </a:p>
          <a:p>
            <a:r>
              <a:rPr lang="tr-TR" dirty="0"/>
              <a:t>Düşünüre göre sitenin iki unsuru, insan ve ülke unsurudur. İnsan unsurundan asıl olarak anlaşılması gereken, </a:t>
            </a:r>
            <a:r>
              <a:rPr lang="tr-TR" dirty="0" smtClean="0"/>
              <a:t>yurttaşlardır.</a:t>
            </a:r>
          </a:p>
          <a:p>
            <a:r>
              <a:rPr lang="tr-TR" dirty="0"/>
              <a:t>Aristoteles, toplumdaki eşitsizlikçi düzeni meşru görür, daha doğrusu bunu doğal sayar. </a:t>
            </a:r>
            <a:endParaRPr lang="tr-TR" dirty="0" smtClean="0"/>
          </a:p>
          <a:p>
            <a:r>
              <a:rPr lang="tr-TR" dirty="0"/>
              <a:t>Ona göre üç tür doğru yönetimden söz edilebilir ki bunlar monarşi (krallık), aristokrasi ve cumhuriyettir. Ancak bunların, yöneticilerin toplum çıkarını gözetmemesi sonucu yozlaşması durumu ortaya çıkar ve monarşi tiranlığa, aristokrasi oligarşiye, cumhuriyet de demokrasiye dönüşür.</a:t>
            </a:r>
          </a:p>
        </p:txBody>
      </p:sp>
    </p:spTree>
    <p:extLst>
      <p:ext uri="{BB962C8B-B14F-4D97-AF65-F5344CB8AC3E}">
        <p14:creationId xmlns:p14="http://schemas.microsoft.com/office/powerpoint/2010/main" val="4237435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Aristoteles</a:t>
            </a:r>
            <a:endParaRPr lang="tr-TR" dirty="0"/>
          </a:p>
        </p:txBody>
      </p:sp>
      <p:sp>
        <p:nvSpPr>
          <p:cNvPr id="3" name="İçerik Yer Tutucusu 2"/>
          <p:cNvSpPr>
            <a:spLocks noGrp="1"/>
          </p:cNvSpPr>
          <p:nvPr>
            <p:ph idx="1"/>
          </p:nvPr>
        </p:nvSpPr>
        <p:spPr/>
        <p:txBody>
          <a:bodyPr>
            <a:normAutofit lnSpcReduction="10000"/>
          </a:bodyPr>
          <a:lstStyle/>
          <a:p>
            <a:r>
              <a:rPr lang="tr-TR" dirty="0"/>
              <a:t>Ona göre insan, siyasal bir hayvandır (</a:t>
            </a:r>
            <a:r>
              <a:rPr lang="tr-TR" dirty="0" err="1"/>
              <a:t>zoon</a:t>
            </a:r>
            <a:r>
              <a:rPr lang="tr-TR" dirty="0"/>
              <a:t> </a:t>
            </a:r>
            <a:r>
              <a:rPr lang="tr-TR" dirty="0" err="1"/>
              <a:t>politikon</a:t>
            </a:r>
            <a:r>
              <a:rPr lang="tr-TR" dirty="0"/>
              <a:t>). Yani insan, toplum içinde yaşamak zorundadır; yaratılışı gereği polis dışında varlığını </a:t>
            </a:r>
            <a:r>
              <a:rPr lang="tr-TR" dirty="0" smtClean="0"/>
              <a:t>sürdüremez.</a:t>
            </a:r>
          </a:p>
          <a:p>
            <a:r>
              <a:rPr lang="tr-TR" dirty="0" smtClean="0"/>
              <a:t>İnsanlar </a:t>
            </a:r>
            <a:r>
              <a:rPr lang="tr-TR" dirty="0"/>
              <a:t>arasındaki farklılığın doğal olduğunu, bu nedenle köleliğin normal karşılanması gerektiğini de ileri sürmüştür. </a:t>
            </a:r>
            <a:endParaRPr lang="tr-TR" dirty="0" smtClean="0"/>
          </a:p>
          <a:p>
            <a:r>
              <a:rPr lang="tr-TR" dirty="0" smtClean="0"/>
              <a:t>Cinsiyete </a:t>
            </a:r>
            <a:r>
              <a:rPr lang="tr-TR" dirty="0"/>
              <a:t>dayalı üstünlük de ona göre normaldir; kadın, erkeğe tabidir, ondan daha </a:t>
            </a:r>
            <a:r>
              <a:rPr lang="tr-TR" dirty="0" smtClean="0"/>
              <a:t>aşağıdır.</a:t>
            </a:r>
          </a:p>
          <a:p>
            <a:r>
              <a:rPr lang="tr-TR" dirty="0"/>
              <a:t>Yaşamak için Polise bağımlı olan kişinin, Polis dışında herhangi bir varlığından ve değerinden de söz </a:t>
            </a:r>
            <a:r>
              <a:rPr lang="tr-TR" dirty="0" smtClean="0"/>
              <a:t>edilemez.</a:t>
            </a:r>
            <a:endParaRPr lang="tr-TR" dirty="0"/>
          </a:p>
        </p:txBody>
      </p:sp>
    </p:spTree>
    <p:extLst>
      <p:ext uri="{BB962C8B-B14F-4D97-AF65-F5344CB8AC3E}">
        <p14:creationId xmlns:p14="http://schemas.microsoft.com/office/powerpoint/2010/main" val="1077494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Antik Çağın Sona Ermesi ve </a:t>
            </a:r>
            <a:r>
              <a:rPr lang="tr-TR" dirty="0" err="1"/>
              <a:t>Stoacılık</a:t>
            </a:r>
            <a:endParaRPr lang="tr-TR" dirty="0"/>
          </a:p>
        </p:txBody>
      </p:sp>
      <p:sp>
        <p:nvSpPr>
          <p:cNvPr id="3" name="İçerik Yer Tutucusu 2"/>
          <p:cNvSpPr>
            <a:spLocks noGrp="1"/>
          </p:cNvSpPr>
          <p:nvPr>
            <p:ph idx="1"/>
          </p:nvPr>
        </p:nvSpPr>
        <p:spPr/>
        <p:txBody>
          <a:bodyPr/>
          <a:lstStyle/>
          <a:p>
            <a:r>
              <a:rPr lang="tr-TR" dirty="0"/>
              <a:t>Makedon İmparatoru Büyük İskender’in yayılmacı politikaları sonucu tüm polislere son vermesi, polislerin ve antik çağın sonunu getirmiştir. </a:t>
            </a:r>
            <a:endParaRPr lang="tr-TR" dirty="0" smtClean="0"/>
          </a:p>
          <a:p>
            <a:r>
              <a:rPr lang="tr-TR" dirty="0" smtClean="0"/>
              <a:t>Bu </a:t>
            </a:r>
            <a:r>
              <a:rPr lang="tr-TR" dirty="0"/>
              <a:t>gelişme, polis düşüncesinin de kökünden değişmesi sonucunu doğurmuştur. </a:t>
            </a:r>
            <a:endParaRPr lang="tr-TR" dirty="0" smtClean="0"/>
          </a:p>
          <a:p>
            <a:r>
              <a:rPr lang="tr-TR" dirty="0" smtClean="0"/>
              <a:t>Polis </a:t>
            </a:r>
            <a:r>
              <a:rPr lang="tr-TR" dirty="0"/>
              <a:t>eksenli düşünme biçimini ortadan kaldıran görüş, </a:t>
            </a:r>
            <a:r>
              <a:rPr lang="tr-TR" dirty="0" err="1"/>
              <a:t>Stoacılıktır</a:t>
            </a:r>
            <a:r>
              <a:rPr lang="tr-TR" dirty="0"/>
              <a:t>. </a:t>
            </a:r>
            <a:endParaRPr lang="tr-TR" dirty="0" smtClean="0"/>
          </a:p>
          <a:p>
            <a:pPr algn="just"/>
            <a:r>
              <a:rPr lang="tr-TR" dirty="0" err="1" smtClean="0"/>
              <a:t>Stoacılığın</a:t>
            </a:r>
            <a:r>
              <a:rPr lang="tr-TR" dirty="0" smtClean="0"/>
              <a:t> </a:t>
            </a:r>
            <a:r>
              <a:rPr lang="tr-TR" dirty="0"/>
              <a:t>kurucusu, Atina’da yaşamış olan </a:t>
            </a:r>
            <a:r>
              <a:rPr lang="tr-TR" b="1" dirty="0"/>
              <a:t>Kıbrıslı </a:t>
            </a:r>
            <a:r>
              <a:rPr lang="tr-TR" b="1" dirty="0" err="1"/>
              <a:t>Zenon</a:t>
            </a:r>
            <a:r>
              <a:rPr lang="tr-TR" dirty="0" err="1"/>
              <a:t>’dur</a:t>
            </a:r>
            <a:r>
              <a:rPr lang="tr-TR" dirty="0"/>
              <a:t>. </a:t>
            </a:r>
          </a:p>
        </p:txBody>
      </p:sp>
    </p:spTree>
    <p:extLst>
      <p:ext uri="{BB962C8B-B14F-4D97-AF65-F5344CB8AC3E}">
        <p14:creationId xmlns:p14="http://schemas.microsoft.com/office/powerpoint/2010/main" val="2103533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Antik Çağın Sona Ermesi ve </a:t>
            </a:r>
            <a:r>
              <a:rPr lang="tr-TR" dirty="0" err="1"/>
              <a:t>Stoacılık</a:t>
            </a:r>
            <a:endParaRPr lang="tr-TR" dirty="0"/>
          </a:p>
        </p:txBody>
      </p:sp>
      <p:sp>
        <p:nvSpPr>
          <p:cNvPr id="3" name="İçerik Yer Tutucusu 2"/>
          <p:cNvSpPr>
            <a:spLocks noGrp="1"/>
          </p:cNvSpPr>
          <p:nvPr>
            <p:ph idx="1"/>
          </p:nvPr>
        </p:nvSpPr>
        <p:spPr/>
        <p:txBody>
          <a:bodyPr/>
          <a:lstStyle/>
          <a:p>
            <a:r>
              <a:rPr lang="tr-TR" dirty="0" err="1"/>
              <a:t>Stoacılık</a:t>
            </a:r>
            <a:r>
              <a:rPr lang="tr-TR" dirty="0"/>
              <a:t>, başlıca üç evreye ayrılır: </a:t>
            </a:r>
            <a:endParaRPr lang="tr-TR" dirty="0" smtClean="0"/>
          </a:p>
          <a:p>
            <a:r>
              <a:rPr lang="tr-TR" dirty="0" smtClean="0"/>
              <a:t>(</a:t>
            </a:r>
            <a:r>
              <a:rPr lang="tr-TR" dirty="0"/>
              <a:t>i) Erken stoa: Polislerin yıkılmasından Hz. İsa’nın doğumuna kadar geçen süre (M.Ö. 338-Milat) </a:t>
            </a:r>
            <a:endParaRPr lang="tr-TR" dirty="0" smtClean="0"/>
          </a:p>
          <a:p>
            <a:r>
              <a:rPr lang="tr-TR" dirty="0" smtClean="0"/>
              <a:t>(</a:t>
            </a:r>
            <a:r>
              <a:rPr lang="tr-TR" dirty="0"/>
              <a:t>ii) Orta stoa: Hz. İsa’nın doğumundan M.S. 300 yılına kadar geçen süre (Milat-300) </a:t>
            </a:r>
            <a:endParaRPr lang="tr-TR" dirty="0" smtClean="0"/>
          </a:p>
          <a:p>
            <a:r>
              <a:rPr lang="tr-TR" dirty="0" smtClean="0"/>
              <a:t>(</a:t>
            </a:r>
            <a:r>
              <a:rPr lang="tr-TR" dirty="0"/>
              <a:t>iii) Geç stoa: M.S. 300 yılından Batı Roma İmparatorluğu’nun yıkılışına kadar geçen süre (M.S. 476)</a:t>
            </a:r>
          </a:p>
        </p:txBody>
      </p:sp>
    </p:spTree>
    <p:extLst>
      <p:ext uri="{BB962C8B-B14F-4D97-AF65-F5344CB8AC3E}">
        <p14:creationId xmlns:p14="http://schemas.microsoft.com/office/powerpoint/2010/main" val="2725123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Antik Çağın Sona Ermesi ve </a:t>
            </a:r>
            <a:r>
              <a:rPr lang="tr-TR" dirty="0" err="1"/>
              <a:t>Stoacılık</a:t>
            </a:r>
            <a:endParaRPr lang="tr-TR" dirty="0"/>
          </a:p>
        </p:txBody>
      </p:sp>
      <p:sp>
        <p:nvSpPr>
          <p:cNvPr id="3" name="İçerik Yer Tutucusu 2"/>
          <p:cNvSpPr>
            <a:spLocks noGrp="1"/>
          </p:cNvSpPr>
          <p:nvPr>
            <p:ph idx="1"/>
          </p:nvPr>
        </p:nvSpPr>
        <p:spPr/>
        <p:txBody>
          <a:bodyPr>
            <a:normAutofit fontScale="92500" lnSpcReduction="10000"/>
          </a:bodyPr>
          <a:lstStyle/>
          <a:p>
            <a:r>
              <a:rPr lang="tr-TR" dirty="0"/>
              <a:t>Stoacıların hareket noktası, bütün insanların ortak bir paydada birleşmesidir. </a:t>
            </a:r>
            <a:endParaRPr lang="tr-TR" dirty="0" smtClean="0"/>
          </a:p>
          <a:p>
            <a:pPr lvl="1"/>
            <a:r>
              <a:rPr lang="tr-TR" dirty="0" smtClean="0"/>
              <a:t>Polis </a:t>
            </a:r>
            <a:r>
              <a:rPr lang="tr-TR" dirty="0"/>
              <a:t>düşüncesine göre </a:t>
            </a:r>
            <a:r>
              <a:rPr lang="tr-TR" dirty="0" smtClean="0"/>
              <a:t>ise her </a:t>
            </a:r>
            <a:r>
              <a:rPr lang="tr-TR" dirty="0"/>
              <a:t>polis bağımsızdır ve diğer polislerden ve diğer tüm toplumlardan farklıdır. </a:t>
            </a:r>
            <a:r>
              <a:rPr lang="tr-TR" dirty="0" err="1"/>
              <a:t>Partikülarizm</a:t>
            </a:r>
            <a:r>
              <a:rPr lang="tr-TR" dirty="0"/>
              <a:t> görüşünün sonucu olan bu anlayış, imparatorluk içinde yaşayanlar açısından ise geçerliliğini yitirmiştir. </a:t>
            </a:r>
            <a:endParaRPr lang="tr-TR" dirty="0" smtClean="0"/>
          </a:p>
          <a:p>
            <a:r>
              <a:rPr lang="tr-TR" dirty="0" smtClean="0"/>
              <a:t>Stoacı anlayış, </a:t>
            </a:r>
            <a:r>
              <a:rPr lang="tr-TR" dirty="0"/>
              <a:t>bu gerçekten hareketle, tüm </a:t>
            </a:r>
            <a:r>
              <a:rPr lang="tr-TR" dirty="0" smtClean="0"/>
              <a:t>insanların </a:t>
            </a:r>
            <a:r>
              <a:rPr lang="tr-TR" dirty="0"/>
              <a:t>eşit doğdukları ve ister özgür, ister köle olsunlar, birbirlerinin kardeşleri olduklarını savunmuş ve ilan etmiştir</a:t>
            </a:r>
            <a:r>
              <a:rPr lang="tr-TR" dirty="0" smtClean="0"/>
              <a:t>.</a:t>
            </a:r>
          </a:p>
          <a:p>
            <a:pPr lvl="1"/>
            <a:r>
              <a:rPr lang="tr-TR" dirty="0" err="1" smtClean="0"/>
              <a:t>Stoacılık</a:t>
            </a:r>
            <a:r>
              <a:rPr lang="tr-TR" dirty="0"/>
              <a:t>, polis döneminde geçerli olan ve polisi (yani devleti) her şeyin üstünde gören anlayışa kesin olarak karşı çıkmış, bireyi ön plana çıkarmıştır.</a:t>
            </a:r>
          </a:p>
        </p:txBody>
      </p:sp>
    </p:spTree>
    <p:extLst>
      <p:ext uri="{BB962C8B-B14F-4D97-AF65-F5344CB8AC3E}">
        <p14:creationId xmlns:p14="http://schemas.microsoft.com/office/powerpoint/2010/main" val="2151733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Stoacı özgürlük anlayışı</a:t>
            </a:r>
            <a:endParaRPr lang="tr-TR" dirty="0"/>
          </a:p>
        </p:txBody>
      </p:sp>
      <p:sp>
        <p:nvSpPr>
          <p:cNvPr id="3" name="İçerik Yer Tutucusu 2"/>
          <p:cNvSpPr>
            <a:spLocks noGrp="1"/>
          </p:cNvSpPr>
          <p:nvPr>
            <p:ph idx="1"/>
          </p:nvPr>
        </p:nvSpPr>
        <p:spPr/>
        <p:txBody>
          <a:bodyPr/>
          <a:lstStyle/>
          <a:p>
            <a:r>
              <a:rPr lang="tr-TR" dirty="0"/>
              <a:t>Onlara göre özgürlük, içsel bir kavramdır. </a:t>
            </a:r>
            <a:endParaRPr lang="tr-TR" dirty="0" smtClean="0"/>
          </a:p>
          <a:p>
            <a:r>
              <a:rPr lang="tr-TR" dirty="0" smtClean="0"/>
              <a:t>İnsanın </a:t>
            </a:r>
            <a:r>
              <a:rPr lang="tr-TR" dirty="0"/>
              <a:t>özgür olup olmaması, maddi koşullarına göre değil, içsel durumuna göre belirlenir. </a:t>
            </a:r>
            <a:endParaRPr lang="tr-TR" dirty="0" smtClean="0"/>
          </a:p>
          <a:p>
            <a:pPr lvl="1"/>
            <a:r>
              <a:rPr lang="tr-TR" dirty="0" smtClean="0"/>
              <a:t>Buna </a:t>
            </a:r>
            <a:r>
              <a:rPr lang="tr-TR" dirty="0"/>
              <a:t>göre, bir insan kendini dünya nimetlerinden ya da zenginliklerinden arındırarak erdemli bir yaşam sürdürebiliyorsa, köle bile olsa aslında özgürdür. </a:t>
            </a:r>
            <a:endParaRPr lang="tr-TR" dirty="0" smtClean="0"/>
          </a:p>
          <a:p>
            <a:pPr lvl="1"/>
            <a:r>
              <a:rPr lang="tr-TR" dirty="0" smtClean="0"/>
              <a:t>Bunu </a:t>
            </a:r>
            <a:r>
              <a:rPr lang="tr-TR" dirty="0"/>
              <a:t>yapamayan, bu zenginliklere kendini kaptıran, erdemli bir yaşam sürdüremeyenler ise, zengin de olsalar aslında özgür </a:t>
            </a:r>
            <a:r>
              <a:rPr lang="tr-TR" dirty="0" smtClean="0"/>
              <a:t>değillerdir.</a:t>
            </a:r>
            <a:endParaRPr lang="tr-TR" dirty="0"/>
          </a:p>
        </p:txBody>
      </p:sp>
    </p:spTree>
    <p:extLst>
      <p:ext uri="{BB962C8B-B14F-4D97-AF65-F5344CB8AC3E}">
        <p14:creationId xmlns:p14="http://schemas.microsoft.com/office/powerpoint/2010/main" val="3361877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 </a:t>
            </a:r>
            <a:endParaRPr lang="tr-TR" dirty="0"/>
          </a:p>
        </p:txBody>
      </p:sp>
      <p:sp>
        <p:nvSpPr>
          <p:cNvPr id="3" name="İçerik Yer Tutucusu 2"/>
          <p:cNvSpPr>
            <a:spLocks noGrp="1"/>
          </p:cNvSpPr>
          <p:nvPr>
            <p:ph idx="1"/>
          </p:nvPr>
        </p:nvSpPr>
        <p:spPr/>
        <p:txBody>
          <a:bodyPr/>
          <a:lstStyle/>
          <a:p>
            <a:r>
              <a:rPr lang="tr-TR" dirty="0"/>
              <a:t>İnsan haklarının sistemli bir biçimde ortaya çıkışının tarihçesini çok eski zamanlarda aramak gerekmez. Bu, aslında oldukça yakın zamanlarda gerçekleşmiştir. Ancak, çok eski devirlerden beri hak ve özgürlüklere ilişkin birtakım izler bulmak mümkündür</a:t>
            </a:r>
            <a:r>
              <a:rPr lang="tr-TR" dirty="0" smtClean="0"/>
              <a:t>.</a:t>
            </a:r>
          </a:p>
          <a:p>
            <a:r>
              <a:rPr lang="tr-TR" dirty="0" smtClean="0"/>
              <a:t>İlk </a:t>
            </a:r>
            <a:r>
              <a:rPr lang="tr-TR" dirty="0"/>
              <a:t>uygarlıkların ortaya çıktığı devirlerde, köleci toplum yapısı karşımıza çıkar. </a:t>
            </a:r>
            <a:endParaRPr lang="tr-TR" dirty="0" smtClean="0"/>
          </a:p>
          <a:p>
            <a:r>
              <a:rPr lang="tr-TR" dirty="0" smtClean="0"/>
              <a:t>Bu dönem, </a:t>
            </a:r>
            <a:r>
              <a:rPr lang="tr-TR" dirty="0"/>
              <a:t>birey kavramının ortaya çıkmadığı, insan olmanın “kişi” olmak için yeterli olmadığı bir </a:t>
            </a:r>
            <a:r>
              <a:rPr lang="tr-TR" dirty="0" smtClean="0"/>
              <a:t>dönemdir.</a:t>
            </a:r>
            <a:endParaRPr lang="tr-TR" dirty="0"/>
          </a:p>
        </p:txBody>
      </p:sp>
    </p:spTree>
    <p:extLst>
      <p:ext uri="{BB962C8B-B14F-4D97-AF65-F5344CB8AC3E}">
        <p14:creationId xmlns:p14="http://schemas.microsoft.com/office/powerpoint/2010/main" val="2804497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Stoacı Yurttaşlık Anlayışı</a:t>
            </a:r>
            <a:endParaRPr lang="tr-TR" dirty="0"/>
          </a:p>
        </p:txBody>
      </p:sp>
      <p:sp>
        <p:nvSpPr>
          <p:cNvPr id="3" name="İçerik Yer Tutucusu 2"/>
          <p:cNvSpPr>
            <a:spLocks noGrp="1"/>
          </p:cNvSpPr>
          <p:nvPr>
            <p:ph idx="1"/>
          </p:nvPr>
        </p:nvSpPr>
        <p:spPr/>
        <p:txBody>
          <a:bodyPr/>
          <a:lstStyle/>
          <a:p>
            <a:r>
              <a:rPr lang="tr-TR" dirty="0"/>
              <a:t>İ</a:t>
            </a:r>
            <a:r>
              <a:rPr lang="tr-TR" dirty="0" smtClean="0"/>
              <a:t>ki </a:t>
            </a:r>
            <a:r>
              <a:rPr lang="tr-TR" dirty="0"/>
              <a:t>tür yurttaşlık vardır. </a:t>
            </a:r>
            <a:endParaRPr lang="tr-TR" dirty="0" smtClean="0"/>
          </a:p>
          <a:p>
            <a:pPr lvl="1"/>
            <a:r>
              <a:rPr lang="tr-TR" dirty="0" smtClean="0"/>
              <a:t>İnsanlar </a:t>
            </a:r>
            <a:r>
              <a:rPr lang="tr-TR" dirty="0"/>
              <a:t>öncelikle kendi yaşadıkları sitenin yurttaşlarıdır. </a:t>
            </a:r>
            <a:endParaRPr lang="tr-TR" dirty="0" smtClean="0"/>
          </a:p>
          <a:p>
            <a:pPr lvl="1"/>
            <a:r>
              <a:rPr lang="tr-TR" dirty="0" smtClean="0"/>
              <a:t>İnsanlar</a:t>
            </a:r>
            <a:r>
              <a:rPr lang="tr-TR" dirty="0"/>
              <a:t>, aynı zamanda dünyanın vatandaşıdırlar. </a:t>
            </a:r>
            <a:endParaRPr lang="tr-TR" dirty="0" smtClean="0"/>
          </a:p>
          <a:p>
            <a:r>
              <a:rPr lang="tr-TR" dirty="0" smtClean="0"/>
              <a:t>Onlara </a:t>
            </a:r>
            <a:r>
              <a:rPr lang="tr-TR" dirty="0"/>
              <a:t>göre doğa, tüm insanlara aynı yasayı, aynı hakları verir; bu da tüm insanların eşit olduğu bir dünya yurttaşlığına (</a:t>
            </a:r>
            <a:r>
              <a:rPr lang="tr-TR" dirty="0" err="1"/>
              <a:t>cosmopolitismus</a:t>
            </a:r>
            <a:r>
              <a:rPr lang="tr-TR" dirty="0"/>
              <a:t>) sahip olduğu sonucuna götürür. </a:t>
            </a:r>
          </a:p>
        </p:txBody>
      </p:sp>
    </p:spTree>
    <p:extLst>
      <p:ext uri="{BB962C8B-B14F-4D97-AF65-F5344CB8AC3E}">
        <p14:creationId xmlns:p14="http://schemas.microsoft.com/office/powerpoint/2010/main" val="2918511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Stoacı hukuk anlayışı</a:t>
            </a:r>
            <a:endParaRPr lang="tr-TR" dirty="0"/>
          </a:p>
        </p:txBody>
      </p:sp>
      <p:sp>
        <p:nvSpPr>
          <p:cNvPr id="3" name="İçerik Yer Tutucusu 2"/>
          <p:cNvSpPr>
            <a:spLocks noGrp="1"/>
          </p:cNvSpPr>
          <p:nvPr>
            <p:ph idx="1"/>
          </p:nvPr>
        </p:nvSpPr>
        <p:spPr/>
        <p:txBody>
          <a:bodyPr/>
          <a:lstStyle/>
          <a:p>
            <a:r>
              <a:rPr lang="tr-TR" dirty="0" smtClean="0"/>
              <a:t>İnsanlar</a:t>
            </a:r>
            <a:r>
              <a:rPr lang="tr-TR" dirty="0"/>
              <a:t>, hem yaşadıkları kentin hukukuna, hem de dünyanın her yerinde geçerli olan </a:t>
            </a:r>
            <a:r>
              <a:rPr lang="tr-TR" b="1" dirty="0"/>
              <a:t>doğal hukuka </a:t>
            </a:r>
            <a:r>
              <a:rPr lang="tr-TR" dirty="0"/>
              <a:t>tabidirler</a:t>
            </a:r>
            <a:r>
              <a:rPr lang="tr-TR" dirty="0" smtClean="0"/>
              <a:t>.</a:t>
            </a:r>
          </a:p>
          <a:p>
            <a:r>
              <a:rPr lang="tr-TR" dirty="0" smtClean="0"/>
              <a:t>Doğal hukuku ileri sürmeleri insan hakları kuramı açısından çok çok önemlidir.</a:t>
            </a:r>
            <a:endParaRPr lang="tr-TR" dirty="0"/>
          </a:p>
        </p:txBody>
      </p:sp>
    </p:spTree>
    <p:extLst>
      <p:ext uri="{BB962C8B-B14F-4D97-AF65-F5344CB8AC3E}">
        <p14:creationId xmlns:p14="http://schemas.microsoft.com/office/powerpoint/2010/main" val="3779452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Stoacı hukuk anlayışı</a:t>
            </a:r>
          </a:p>
        </p:txBody>
      </p:sp>
      <p:sp>
        <p:nvSpPr>
          <p:cNvPr id="3" name="İçerik Yer Tutucusu 2"/>
          <p:cNvSpPr>
            <a:spLocks noGrp="1"/>
          </p:cNvSpPr>
          <p:nvPr>
            <p:ph idx="1"/>
          </p:nvPr>
        </p:nvSpPr>
        <p:spPr/>
        <p:txBody>
          <a:bodyPr>
            <a:normAutofit fontScale="92500"/>
          </a:bodyPr>
          <a:lstStyle/>
          <a:p>
            <a:r>
              <a:rPr lang="tr-TR" dirty="0"/>
              <a:t>doğal hukuk başlıca üç aşamadan geçmiştir: </a:t>
            </a:r>
            <a:endParaRPr lang="tr-TR" dirty="0" smtClean="0"/>
          </a:p>
          <a:p>
            <a:pPr lvl="1"/>
            <a:r>
              <a:rPr lang="tr-TR" dirty="0" smtClean="0"/>
              <a:t>(</a:t>
            </a:r>
            <a:r>
              <a:rPr lang="tr-TR" dirty="0"/>
              <a:t>i) Doğadan kaynaklanan doğal hukuk (stoacılar ileri sürmüştür): Evrensel, genel geçer bir hukuk vardır ve bu hukuk doğada saklıdır. </a:t>
            </a:r>
            <a:endParaRPr lang="tr-TR" dirty="0" smtClean="0"/>
          </a:p>
          <a:p>
            <a:pPr lvl="1"/>
            <a:r>
              <a:rPr lang="tr-TR" dirty="0" smtClean="0"/>
              <a:t>(</a:t>
            </a:r>
            <a:r>
              <a:rPr lang="tr-TR" dirty="0"/>
              <a:t>ii) Tanrı iradesinden kaynaklanan doğal hukuk (Ortaçağ’da geçerli olacaktır): Evrensel, genel geçer hukukun kaynağı ilahidir; doğal hukuk tanrı buyruğudur. </a:t>
            </a:r>
            <a:endParaRPr lang="tr-TR" dirty="0" smtClean="0"/>
          </a:p>
          <a:p>
            <a:pPr lvl="1"/>
            <a:r>
              <a:rPr lang="tr-TR" dirty="0" smtClean="0"/>
              <a:t>(</a:t>
            </a:r>
            <a:r>
              <a:rPr lang="tr-TR" dirty="0"/>
              <a:t>iii) Kaynağını akıldan alan doğal hukuk (Aydınlanma ile birlikte geçerli olan doğal hukuk anlayışıdır): Bu anlayışta doğal hukukun kaynağı semavi değil; laiktir. Doğal hukuk yine vardır ve bu hukuka akıl yoluyla ulaşılabilir.</a:t>
            </a:r>
          </a:p>
        </p:txBody>
      </p:sp>
    </p:spTree>
    <p:extLst>
      <p:ext uri="{BB962C8B-B14F-4D97-AF65-F5344CB8AC3E}">
        <p14:creationId xmlns:p14="http://schemas.microsoft.com/office/powerpoint/2010/main" val="2566829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Stoacılık</a:t>
            </a:r>
            <a:r>
              <a:rPr lang="tr-TR" dirty="0" smtClean="0"/>
              <a:t> ve birey</a:t>
            </a:r>
            <a:endParaRPr lang="tr-TR" dirty="0"/>
          </a:p>
        </p:txBody>
      </p:sp>
      <p:sp>
        <p:nvSpPr>
          <p:cNvPr id="3" name="İçerik Yer Tutucusu 2"/>
          <p:cNvSpPr>
            <a:spLocks noGrp="1"/>
          </p:cNvSpPr>
          <p:nvPr>
            <p:ph idx="1"/>
          </p:nvPr>
        </p:nvSpPr>
        <p:spPr/>
        <p:txBody>
          <a:bodyPr/>
          <a:lstStyle/>
          <a:p>
            <a:r>
              <a:rPr lang="tr-TR" dirty="0" smtClean="0"/>
              <a:t>Poliste hiçbir anlamı olmayan, hatta </a:t>
            </a:r>
            <a:r>
              <a:rPr lang="tr-TR" dirty="0" err="1" smtClean="0"/>
              <a:t>Yunanca’da</a:t>
            </a:r>
            <a:r>
              <a:rPr lang="tr-TR" dirty="0" smtClean="0"/>
              <a:t> karşılığı bile olmayan birey kavramı </a:t>
            </a:r>
            <a:r>
              <a:rPr lang="tr-TR" dirty="0" err="1" smtClean="0"/>
              <a:t>Stoacılıkta</a:t>
            </a:r>
            <a:r>
              <a:rPr lang="tr-TR" dirty="0" smtClean="0"/>
              <a:t> çok önemli bir konuma sahiptir.</a:t>
            </a:r>
            <a:endParaRPr lang="tr-TR" dirty="0"/>
          </a:p>
        </p:txBody>
      </p:sp>
    </p:spTree>
    <p:extLst>
      <p:ext uri="{BB962C8B-B14F-4D97-AF65-F5344CB8AC3E}">
        <p14:creationId xmlns:p14="http://schemas.microsoft.com/office/powerpoint/2010/main" val="4266823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p:txBody>
          <a:bodyPr>
            <a:normAutofit fontScale="85000" lnSpcReduction="20000"/>
          </a:bodyPr>
          <a:lstStyle/>
          <a:p>
            <a:r>
              <a:rPr lang="tr-TR" dirty="0"/>
              <a:t>Hindistan’da, katı biçimde birbirlerinden ayrılan toplumsal sınıflara dayalı olan “kast” sistemi </a:t>
            </a:r>
            <a:r>
              <a:rPr lang="tr-TR" dirty="0" smtClean="0"/>
              <a:t>geçerliydi.</a:t>
            </a:r>
          </a:p>
          <a:p>
            <a:r>
              <a:rPr lang="tr-TR" dirty="0"/>
              <a:t>Kast sistemindeki sınıflı yapının benzeri, eski Mısır’da da aynı şekilde geçerliydi. </a:t>
            </a:r>
            <a:endParaRPr lang="tr-TR" dirty="0" smtClean="0"/>
          </a:p>
          <a:p>
            <a:r>
              <a:rPr lang="tr-TR" dirty="0" smtClean="0"/>
              <a:t>Eski </a:t>
            </a:r>
            <a:r>
              <a:rPr lang="tr-TR" dirty="0"/>
              <a:t>Çin, </a:t>
            </a:r>
            <a:r>
              <a:rPr lang="tr-TR" dirty="0" smtClean="0"/>
              <a:t>Eti (Hitit), </a:t>
            </a:r>
            <a:r>
              <a:rPr lang="tr-TR" dirty="0"/>
              <a:t>Sümer medeniyetleri hep özgür ve köle ayrımının söz konusu olduğu topluluklardı. </a:t>
            </a:r>
            <a:endParaRPr lang="tr-TR" dirty="0" smtClean="0"/>
          </a:p>
          <a:p>
            <a:r>
              <a:rPr lang="tr-TR" dirty="0"/>
              <a:t>Antik Çağ, her şeyden önce tarihte ilk kez “demokrasi” kavramının ve yönetim biçiminin uygulamaya konulduğu dönemdir. </a:t>
            </a:r>
            <a:endParaRPr lang="tr-TR" dirty="0" smtClean="0"/>
          </a:p>
          <a:p>
            <a:pPr lvl="1"/>
            <a:r>
              <a:rPr lang="tr-TR" dirty="0" smtClean="0"/>
              <a:t>Elbette </a:t>
            </a:r>
            <a:r>
              <a:rPr lang="tr-TR" dirty="0"/>
              <a:t>o dönemdeki anlamıyla demokrasi, modern demokrasilerden çok önemli farklılıklar </a:t>
            </a:r>
            <a:r>
              <a:rPr lang="tr-TR" dirty="0" smtClean="0"/>
              <a:t>göstermektedir.</a:t>
            </a:r>
          </a:p>
          <a:p>
            <a:pPr lvl="1"/>
            <a:r>
              <a:rPr lang="tr-TR" dirty="0" smtClean="0"/>
              <a:t>Bu </a:t>
            </a:r>
            <a:r>
              <a:rPr lang="tr-TR" dirty="0"/>
              <a:t>“</a:t>
            </a:r>
            <a:r>
              <a:rPr lang="tr-TR" dirty="0" err="1"/>
              <a:t>demokrasi”lerde</a:t>
            </a:r>
            <a:r>
              <a:rPr lang="tr-TR" dirty="0"/>
              <a:t>, toplumun tümüne olmasa da, “</a:t>
            </a:r>
            <a:r>
              <a:rPr lang="tr-TR" dirty="0" err="1"/>
              <a:t>yurttaş”lık</a:t>
            </a:r>
            <a:r>
              <a:rPr lang="tr-TR" dirty="0"/>
              <a:t> tanınan sınıfın sahibi olduğu birtakım siyasal haklar da söz </a:t>
            </a:r>
            <a:r>
              <a:rPr lang="tr-TR" dirty="0" smtClean="0"/>
              <a:t>konusudur. </a:t>
            </a:r>
            <a:endParaRPr lang="tr-TR" dirty="0"/>
          </a:p>
        </p:txBody>
      </p:sp>
    </p:spTree>
    <p:extLst>
      <p:ext uri="{BB962C8B-B14F-4D97-AF65-F5344CB8AC3E}">
        <p14:creationId xmlns:p14="http://schemas.microsoft.com/office/powerpoint/2010/main" val="2914846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“Site” ya da “Polis”</a:t>
            </a:r>
          </a:p>
        </p:txBody>
      </p:sp>
      <p:sp>
        <p:nvSpPr>
          <p:cNvPr id="3" name="İçerik Yer Tutucusu 2"/>
          <p:cNvSpPr>
            <a:spLocks noGrp="1"/>
          </p:cNvSpPr>
          <p:nvPr>
            <p:ph idx="1"/>
          </p:nvPr>
        </p:nvSpPr>
        <p:spPr/>
        <p:txBody>
          <a:bodyPr>
            <a:normAutofit fontScale="92500"/>
          </a:bodyPr>
          <a:lstStyle/>
          <a:p>
            <a:r>
              <a:rPr lang="tr-TR" dirty="0"/>
              <a:t>Eski Yunan’da geçerli olan siyasal örgütlenme biçimi, “Polis” adı verilen sitelerdir. </a:t>
            </a:r>
            <a:endParaRPr lang="tr-TR" dirty="0" smtClean="0"/>
          </a:p>
          <a:p>
            <a:r>
              <a:rPr lang="tr-TR" dirty="0" smtClean="0"/>
              <a:t>Polis</a:t>
            </a:r>
            <a:r>
              <a:rPr lang="tr-TR" dirty="0"/>
              <a:t>, kent ve kent etrafındaki kırsal alanı kapsar. </a:t>
            </a:r>
            <a:endParaRPr lang="tr-TR" dirty="0" smtClean="0"/>
          </a:p>
          <a:p>
            <a:r>
              <a:rPr lang="tr-TR" dirty="0" smtClean="0"/>
              <a:t>Polisler</a:t>
            </a:r>
            <a:r>
              <a:rPr lang="tr-TR" dirty="0"/>
              <a:t>, Fransa’nın güneyinden Karadeniz’in kuzeyine kadar yayılmış bir alanda karşımıza çıkmaktaydı ve sayıları 1500’ü </a:t>
            </a:r>
            <a:r>
              <a:rPr lang="tr-TR" dirty="0" smtClean="0"/>
              <a:t>bulmaktaydı.</a:t>
            </a:r>
          </a:p>
          <a:p>
            <a:r>
              <a:rPr lang="tr-TR" dirty="0" smtClean="0"/>
              <a:t>Atina, </a:t>
            </a:r>
            <a:r>
              <a:rPr lang="tr-TR" dirty="0" err="1" smtClean="0"/>
              <a:t>Sparta</a:t>
            </a:r>
            <a:r>
              <a:rPr lang="tr-TR" dirty="0" smtClean="0"/>
              <a:t> büyük polislerdi.</a:t>
            </a:r>
          </a:p>
          <a:p>
            <a:pPr lvl="1"/>
            <a:r>
              <a:rPr lang="tr-TR" dirty="0"/>
              <a:t>Aristoteles’e göre ideal bir polis, ölçülü yaşamak koşuluyla belli sayıda insanı besleyecek büyüklükte </a:t>
            </a:r>
            <a:r>
              <a:rPr lang="tr-TR" dirty="0" smtClean="0"/>
              <a:t>olmalıdır.</a:t>
            </a:r>
          </a:p>
          <a:p>
            <a:pPr lvl="1"/>
            <a:r>
              <a:rPr lang="tr-TR" dirty="0" smtClean="0"/>
              <a:t>Platon’a göre 5040 yurttaş yeterlidir (ekonomik otarşi görüşü).</a:t>
            </a:r>
            <a:endParaRPr lang="tr-TR" dirty="0"/>
          </a:p>
        </p:txBody>
      </p:sp>
    </p:spTree>
    <p:extLst>
      <p:ext uri="{BB962C8B-B14F-4D97-AF65-F5344CB8AC3E}">
        <p14:creationId xmlns:p14="http://schemas.microsoft.com/office/powerpoint/2010/main" val="3277735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“Site” ya da “Polis”</a:t>
            </a:r>
          </a:p>
        </p:txBody>
      </p:sp>
      <p:sp>
        <p:nvSpPr>
          <p:cNvPr id="3" name="İçerik Yer Tutucusu 2"/>
          <p:cNvSpPr>
            <a:spLocks noGrp="1"/>
          </p:cNvSpPr>
          <p:nvPr>
            <p:ph idx="1"/>
          </p:nvPr>
        </p:nvSpPr>
        <p:spPr/>
        <p:txBody>
          <a:bodyPr/>
          <a:lstStyle/>
          <a:p>
            <a:r>
              <a:rPr lang="tr-TR" dirty="0"/>
              <a:t>Site ya da polis, ilk bakışta, kent boyutunda kalan küçük ölçekli devletlere benzetilebilse de, günümüzde geçerli siyasal örgütlenme olan ve içinde yaşadığımız modern devletten önemli farklarla ayrılan, kendine özgü bir yönetim biçimidir. </a:t>
            </a:r>
            <a:endParaRPr lang="tr-TR" dirty="0" smtClean="0"/>
          </a:p>
          <a:p>
            <a:r>
              <a:rPr lang="tr-TR" dirty="0" smtClean="0"/>
              <a:t>Bu </a:t>
            </a:r>
            <a:r>
              <a:rPr lang="tr-TR" dirty="0"/>
              <a:t>özgünlük, yalnızca polisin günümüz devletlerinden daha küçük ölçekte olmasıyla sınırlı da </a:t>
            </a:r>
            <a:r>
              <a:rPr lang="tr-TR" dirty="0" smtClean="0"/>
              <a:t>değildir.</a:t>
            </a:r>
          </a:p>
          <a:p>
            <a:pPr lvl="1"/>
            <a:r>
              <a:rPr lang="tr-TR" dirty="0" smtClean="0"/>
              <a:t>Devletin unsurlarıyla karşılaştırıldığında polisin çok daha farklı bir yapıda olduğu ortaya çıkar.</a:t>
            </a:r>
          </a:p>
          <a:p>
            <a:pPr lvl="1"/>
            <a:r>
              <a:rPr lang="tr-TR" dirty="0" smtClean="0"/>
              <a:t>Poliste asıl olan </a:t>
            </a:r>
            <a:r>
              <a:rPr lang="tr-TR" b="1" dirty="0" smtClean="0"/>
              <a:t>yurttaşlar topluluğudur</a:t>
            </a:r>
            <a:r>
              <a:rPr lang="tr-TR" dirty="0" smtClean="0"/>
              <a:t>.</a:t>
            </a:r>
            <a:endParaRPr lang="tr-TR" dirty="0"/>
          </a:p>
        </p:txBody>
      </p:sp>
    </p:spTree>
    <p:extLst>
      <p:ext uri="{BB962C8B-B14F-4D97-AF65-F5344CB8AC3E}">
        <p14:creationId xmlns:p14="http://schemas.microsoft.com/office/powerpoint/2010/main" val="344279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Polislerin ortak özellikleri</a:t>
            </a:r>
            <a:endParaRPr lang="tr-TR" dirty="0"/>
          </a:p>
        </p:txBody>
      </p:sp>
      <p:sp>
        <p:nvSpPr>
          <p:cNvPr id="3" name="İçerik Yer Tutucusu 2"/>
          <p:cNvSpPr>
            <a:spLocks noGrp="1"/>
          </p:cNvSpPr>
          <p:nvPr>
            <p:ph idx="1"/>
          </p:nvPr>
        </p:nvSpPr>
        <p:spPr/>
        <p:txBody>
          <a:bodyPr/>
          <a:lstStyle/>
          <a:p>
            <a:r>
              <a:rPr lang="tr-TR" dirty="0"/>
              <a:t>Birinci ortak özellik, polislerin bir “yurttaşlar topluluğu” olmasıdır</a:t>
            </a:r>
            <a:r>
              <a:rPr lang="tr-TR" dirty="0" smtClean="0"/>
              <a:t>.</a:t>
            </a:r>
          </a:p>
          <a:p>
            <a:r>
              <a:rPr lang="tr-TR" dirty="0"/>
              <a:t>İkinci ortak özellik, polislerin sınıflı toplum yapısına sahip </a:t>
            </a:r>
            <a:r>
              <a:rPr lang="tr-TR" dirty="0" smtClean="0"/>
              <a:t>olmalarıdır: Köleler, yabancılar ve yurttaşlar.</a:t>
            </a:r>
          </a:p>
          <a:p>
            <a:r>
              <a:rPr lang="tr-TR" dirty="0" smtClean="0"/>
              <a:t>Üçüncü ortak özellik, amaçlarıdır. Tüm </a:t>
            </a:r>
            <a:r>
              <a:rPr lang="tr-TR" dirty="0"/>
              <a:t>polislerin iki temel </a:t>
            </a:r>
            <a:r>
              <a:rPr lang="tr-TR" dirty="0" smtClean="0"/>
              <a:t>amacı vardır:</a:t>
            </a:r>
          </a:p>
          <a:p>
            <a:pPr lvl="1"/>
            <a:r>
              <a:rPr lang="tr-TR" dirty="0" smtClean="0"/>
              <a:t>Bağımsızlıklarını </a:t>
            </a:r>
            <a:r>
              <a:rPr lang="tr-TR" dirty="0"/>
              <a:t>korumak; </a:t>
            </a:r>
            <a:endParaRPr lang="tr-TR" dirty="0" smtClean="0"/>
          </a:p>
          <a:p>
            <a:pPr lvl="1"/>
            <a:r>
              <a:rPr lang="tr-TR" dirty="0" smtClean="0"/>
              <a:t>Kendi </a:t>
            </a:r>
            <a:r>
              <a:rPr lang="tr-TR" dirty="0"/>
              <a:t>kendilerine yeterli </a:t>
            </a:r>
            <a:r>
              <a:rPr lang="tr-TR" dirty="0" smtClean="0"/>
              <a:t>olabilmek (otarşi).</a:t>
            </a:r>
            <a:endParaRPr lang="tr-TR" dirty="0"/>
          </a:p>
          <a:p>
            <a:endParaRPr lang="tr-TR" dirty="0"/>
          </a:p>
        </p:txBody>
      </p:sp>
    </p:spTree>
    <p:extLst>
      <p:ext uri="{BB962C8B-B14F-4D97-AF65-F5344CB8AC3E}">
        <p14:creationId xmlns:p14="http://schemas.microsoft.com/office/powerpoint/2010/main" val="1265313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Özgün Bir Örnek Olarak Atina Polisi </a:t>
            </a:r>
            <a:r>
              <a:rPr lang="tr-TR" dirty="0" smtClean="0"/>
              <a:t>ve Demokrasisi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Köleler </a:t>
            </a:r>
            <a:r>
              <a:rPr lang="tr-TR" dirty="0"/>
              <a:t>ile yabancılar dışında kalan özgür nüfusun yönetimde söz sahibi olduğu bir yönetim anlayışı geçerliydi. </a:t>
            </a:r>
            <a:endParaRPr lang="tr-TR" dirty="0" smtClean="0"/>
          </a:p>
          <a:p>
            <a:r>
              <a:rPr lang="tr-TR" dirty="0"/>
              <a:t>H</a:t>
            </a:r>
            <a:r>
              <a:rPr lang="tr-TR" dirty="0" smtClean="0"/>
              <a:t>er </a:t>
            </a:r>
            <a:r>
              <a:rPr lang="tr-TR" dirty="0"/>
              <a:t>reşit erkek </a:t>
            </a:r>
            <a:r>
              <a:rPr lang="tr-TR" dirty="0" smtClean="0"/>
              <a:t>yurttaş (</a:t>
            </a:r>
            <a:r>
              <a:rPr lang="tr-TR" dirty="0" err="1" smtClean="0"/>
              <a:t>polites</a:t>
            </a:r>
            <a:r>
              <a:rPr lang="tr-TR" dirty="0" smtClean="0"/>
              <a:t>) </a:t>
            </a:r>
            <a:r>
              <a:rPr lang="tr-TR" dirty="0"/>
              <a:t>halk meclisinde oy kullanma hakkına sahipti. </a:t>
            </a:r>
            <a:endParaRPr lang="tr-TR" dirty="0" smtClean="0"/>
          </a:p>
          <a:p>
            <a:r>
              <a:rPr lang="tr-TR" dirty="0" smtClean="0"/>
              <a:t>Yargısal </a:t>
            </a:r>
            <a:r>
              <a:rPr lang="tr-TR" dirty="0"/>
              <a:t>faaliyetlere de katılabilen yurttaşlar, polise ait işleri görmek üzere belli memurluklara da </a:t>
            </a:r>
            <a:r>
              <a:rPr lang="tr-TR" b="1" dirty="0"/>
              <a:t>kurayla atanırlardı</a:t>
            </a:r>
            <a:r>
              <a:rPr lang="tr-TR" dirty="0" smtClean="0"/>
              <a:t>.</a:t>
            </a:r>
          </a:p>
          <a:p>
            <a:pPr lvl="1"/>
            <a:r>
              <a:rPr lang="tr-TR" dirty="0" smtClean="0"/>
              <a:t>Kuranın </a:t>
            </a:r>
            <a:r>
              <a:rPr lang="tr-TR" dirty="0"/>
              <a:t>yaygın bir yöntem olarak kullanılması, tüm yurttaşların eşit görülmesinden ve her yurttaşın bu işleri yapabileceğine inanılmasından dolayı idi. </a:t>
            </a:r>
            <a:endParaRPr lang="tr-TR" dirty="0" smtClean="0"/>
          </a:p>
          <a:p>
            <a:r>
              <a:rPr lang="tr-TR" dirty="0" smtClean="0"/>
              <a:t>Atina </a:t>
            </a:r>
            <a:r>
              <a:rPr lang="tr-TR" dirty="0"/>
              <a:t>demokrasisinde, hiçbir yurttaşın haddinden fazla sivrilerek </a:t>
            </a:r>
            <a:r>
              <a:rPr lang="tr-TR" dirty="0" err="1"/>
              <a:t>tiranlaşmasına</a:t>
            </a:r>
            <a:r>
              <a:rPr lang="tr-TR" dirty="0"/>
              <a:t>, tüm yetkileri elinde toplamasına izin verilmezdi.</a:t>
            </a:r>
          </a:p>
        </p:txBody>
      </p:sp>
    </p:spTree>
    <p:extLst>
      <p:ext uri="{BB962C8B-B14F-4D97-AF65-F5344CB8AC3E}">
        <p14:creationId xmlns:p14="http://schemas.microsoft.com/office/powerpoint/2010/main" val="330305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Özgün Bir Örnek Olarak Atina Polisi ve Demokrasisi</a:t>
            </a:r>
          </a:p>
        </p:txBody>
      </p:sp>
      <p:sp>
        <p:nvSpPr>
          <p:cNvPr id="3" name="İçerik Yer Tutucusu 2"/>
          <p:cNvSpPr>
            <a:spLocks noGrp="1"/>
          </p:cNvSpPr>
          <p:nvPr>
            <p:ph idx="1"/>
          </p:nvPr>
        </p:nvSpPr>
        <p:spPr/>
        <p:txBody>
          <a:bodyPr>
            <a:normAutofit fontScale="85000" lnSpcReduction="20000"/>
          </a:bodyPr>
          <a:lstStyle/>
          <a:p>
            <a:r>
              <a:rPr lang="tr-TR" dirty="0" smtClean="0"/>
              <a:t>Modern demokrasiden farklı olarak Atina’da seçimden çok kura yöntemine başvurulurdu.</a:t>
            </a:r>
          </a:p>
          <a:p>
            <a:pPr algn="just"/>
            <a:r>
              <a:rPr lang="tr-TR" dirty="0" smtClean="0"/>
              <a:t>Atina </a:t>
            </a:r>
            <a:r>
              <a:rPr lang="tr-TR" dirty="0"/>
              <a:t>demokrasisinin modern demokrasilerden ayrıldığı </a:t>
            </a:r>
            <a:r>
              <a:rPr lang="tr-TR" dirty="0" smtClean="0"/>
              <a:t>en </a:t>
            </a:r>
            <a:r>
              <a:rPr lang="tr-TR" dirty="0"/>
              <a:t>temel fark, günümüzde </a:t>
            </a:r>
            <a:r>
              <a:rPr lang="tr-TR" b="1" dirty="0"/>
              <a:t>“temsili demokrasinin</a:t>
            </a:r>
            <a:r>
              <a:rPr lang="tr-TR" dirty="0"/>
              <a:t>” benimsenmesine karşılık Atina’da “</a:t>
            </a:r>
            <a:r>
              <a:rPr lang="tr-TR" b="1" dirty="0"/>
              <a:t>doğrudan demokrasinin</a:t>
            </a:r>
            <a:r>
              <a:rPr lang="tr-TR" dirty="0"/>
              <a:t>” uygulanması idi. </a:t>
            </a:r>
            <a:endParaRPr lang="tr-TR" dirty="0" smtClean="0"/>
          </a:p>
          <a:p>
            <a:pPr algn="just"/>
            <a:r>
              <a:rPr lang="tr-TR" dirty="0" smtClean="0"/>
              <a:t>Antik Yunan’da «birey» kavramı yoktur.</a:t>
            </a:r>
          </a:p>
          <a:p>
            <a:pPr algn="just"/>
            <a:r>
              <a:rPr lang="tr-TR" dirty="0"/>
              <a:t>Atina demokrasisinde yurttaşlardan sitenin işlerine derin ilgi ve yoğun siyasi katılım beklenirdi; </a:t>
            </a:r>
            <a:endParaRPr lang="tr-TR" dirty="0" smtClean="0"/>
          </a:p>
          <a:p>
            <a:pPr lvl="1" algn="just"/>
            <a:r>
              <a:rPr lang="tr-TR" dirty="0" smtClean="0"/>
              <a:t>hatta </a:t>
            </a:r>
            <a:r>
              <a:rPr lang="tr-TR" dirty="0"/>
              <a:t>bunlara ilgisiz kalan yurttaşlara hiç de hoş gözle bakılmazdı</a:t>
            </a:r>
            <a:r>
              <a:rPr lang="tr-TR" dirty="0" smtClean="0"/>
              <a:t>.</a:t>
            </a:r>
          </a:p>
          <a:p>
            <a:pPr lvl="1" algn="just"/>
            <a:r>
              <a:rPr lang="tr-TR" dirty="0" smtClean="0"/>
              <a:t>“</a:t>
            </a:r>
            <a:r>
              <a:rPr lang="tr-TR" dirty="0" err="1"/>
              <a:t>idiotes</a:t>
            </a:r>
            <a:r>
              <a:rPr lang="tr-TR" dirty="0"/>
              <a:t>” kavramı, bu tür ilgisiz kişiler için kullanılırdı. </a:t>
            </a:r>
            <a:endParaRPr lang="tr-TR" dirty="0" smtClean="0"/>
          </a:p>
          <a:p>
            <a:pPr lvl="1" algn="just"/>
            <a:r>
              <a:rPr lang="tr-TR" dirty="0" smtClean="0"/>
              <a:t>Modern </a:t>
            </a:r>
            <a:r>
              <a:rPr lang="tr-TR" dirty="0"/>
              <a:t>demokrasilerde de siyasal katılıma önem verilir; ancak bu bir idealden öteye geçmez, siyasal katılım bir görev olarak görülmez ve katılımcı olmayanların dışlanması söz konusu değildir</a:t>
            </a:r>
          </a:p>
        </p:txBody>
      </p:sp>
    </p:spTree>
    <p:extLst>
      <p:ext uri="{BB962C8B-B14F-4D97-AF65-F5344CB8AC3E}">
        <p14:creationId xmlns:p14="http://schemas.microsoft.com/office/powerpoint/2010/main" val="3031644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Atina Demokrasisinde İnsan Haklarından Söz Edilebilir mi?</a:t>
            </a:r>
          </a:p>
        </p:txBody>
      </p:sp>
      <p:sp>
        <p:nvSpPr>
          <p:cNvPr id="3" name="İçerik Yer Tutucusu 2"/>
          <p:cNvSpPr>
            <a:spLocks noGrp="1"/>
          </p:cNvSpPr>
          <p:nvPr>
            <p:ph idx="1"/>
          </p:nvPr>
        </p:nvSpPr>
        <p:spPr/>
        <p:txBody>
          <a:bodyPr/>
          <a:lstStyle/>
          <a:p>
            <a:r>
              <a:rPr lang="tr-TR" dirty="0" smtClean="0"/>
              <a:t>Birey kavramı yoktur.</a:t>
            </a:r>
          </a:p>
          <a:p>
            <a:r>
              <a:rPr lang="tr-TR" dirty="0" smtClean="0"/>
              <a:t>Polisin iktidarının sınırlandırılması düşüncesi yoktur.</a:t>
            </a:r>
          </a:p>
          <a:p>
            <a:r>
              <a:rPr lang="tr-TR" dirty="0" smtClean="0"/>
              <a:t>Polise karşı bir özgürlük alanı düşünülemez.</a:t>
            </a:r>
          </a:p>
          <a:p>
            <a:r>
              <a:rPr lang="tr-TR" dirty="0" smtClean="0"/>
              <a:t>Polis her şeydir.</a:t>
            </a:r>
          </a:p>
          <a:p>
            <a:r>
              <a:rPr lang="tr-TR" dirty="0" smtClean="0"/>
              <a:t>Siyasal yetkilerin </a:t>
            </a:r>
            <a:r>
              <a:rPr lang="tr-TR" dirty="0" err="1" smtClean="0"/>
              <a:t>politese</a:t>
            </a:r>
            <a:r>
              <a:rPr lang="tr-TR" dirty="0" smtClean="0"/>
              <a:t> tanınmasının nedeni de polisin çıkarlarıdır.</a:t>
            </a:r>
          </a:p>
          <a:p>
            <a:r>
              <a:rPr lang="tr-TR" dirty="0" smtClean="0"/>
              <a:t>Dolayısıyla Antik Yunan’da ö-modern anlamda insan haklarından söz edilemez.</a:t>
            </a:r>
            <a:endParaRPr lang="tr-TR" dirty="0"/>
          </a:p>
        </p:txBody>
      </p:sp>
    </p:spTree>
    <p:extLst>
      <p:ext uri="{BB962C8B-B14F-4D97-AF65-F5344CB8AC3E}">
        <p14:creationId xmlns:p14="http://schemas.microsoft.com/office/powerpoint/2010/main" val="1981209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TotalTime>
  <Words>1601</Words>
  <Application>Microsoft Office PowerPoint</Application>
  <PresentationFormat>Ekran Gösterisi (4:3)</PresentationFormat>
  <Paragraphs>123</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Calibri</vt:lpstr>
      <vt:lpstr>Constantia</vt:lpstr>
      <vt:lpstr>Wingdings 2</vt:lpstr>
      <vt:lpstr>Akış</vt:lpstr>
      <vt:lpstr>İNSAN HAKLARI</vt:lpstr>
      <vt:lpstr>GİRİŞ </vt:lpstr>
      <vt:lpstr>GİRİŞ</vt:lpstr>
      <vt:lpstr>“Site” ya da “Polis”</vt:lpstr>
      <vt:lpstr>“Site” ya da “Polis”</vt:lpstr>
      <vt:lpstr>Polislerin ortak özellikleri</vt:lpstr>
      <vt:lpstr>. Özgün Bir Örnek Olarak Atina Polisi ve Demokrasisi</vt:lpstr>
      <vt:lpstr>. Özgün Bir Örnek Olarak Atina Polisi ve Demokrasisi</vt:lpstr>
      <vt:lpstr>Atina Demokrasisinde İnsan Haklarından Söz Edilebilir mi?</vt:lpstr>
      <vt:lpstr>Platon</vt:lpstr>
      <vt:lpstr>Platon</vt:lpstr>
      <vt:lpstr>Aristoteles (Aristo)</vt:lpstr>
      <vt:lpstr>Aristoteles</vt:lpstr>
      <vt:lpstr>Aristoteles</vt:lpstr>
      <vt:lpstr>Aristoteles</vt:lpstr>
      <vt:lpstr>Antik Çağın Sona Ermesi ve Stoacılık</vt:lpstr>
      <vt:lpstr>Antik Çağın Sona Ermesi ve Stoacılık</vt:lpstr>
      <vt:lpstr>Antik Çağın Sona Ermesi ve Stoacılık</vt:lpstr>
      <vt:lpstr>Stoacı özgürlük anlayışı</vt:lpstr>
      <vt:lpstr>Stoacı Yurttaşlık Anlayışı</vt:lpstr>
      <vt:lpstr>Stoacı hukuk anlayışı</vt:lpstr>
      <vt:lpstr>Stoacı hukuk anlayışı</vt:lpstr>
      <vt:lpstr>Stoacılık ve birey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HUKUKU BİLGİSİ ÜNİTE 2</dc:title>
  <dc:creator>Salim IŞIK</dc:creator>
  <cp:lastModifiedBy>Bülent Algan</cp:lastModifiedBy>
  <cp:revision>25</cp:revision>
  <cp:lastPrinted>2017-11-02T12:01:16Z</cp:lastPrinted>
  <dcterms:created xsi:type="dcterms:W3CDTF">2013-10-29T15:31:54Z</dcterms:created>
  <dcterms:modified xsi:type="dcterms:W3CDTF">2017-11-15T11:39:31Z</dcterms:modified>
</cp:coreProperties>
</file>