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308" r:id="rId5"/>
    <p:sldId id="310" r:id="rId6"/>
    <p:sldId id="261" r:id="rId7"/>
    <p:sldId id="265" r:id="rId8"/>
    <p:sldId id="264" r:id="rId9"/>
    <p:sldId id="263" r:id="rId10"/>
    <p:sldId id="266" r:id="rId11"/>
    <p:sldId id="267" r:id="rId12"/>
    <p:sldId id="268" r:id="rId13"/>
    <p:sldId id="269" r:id="rId14"/>
    <p:sldId id="270" r:id="rId15"/>
    <p:sldId id="271" r:id="rId16"/>
    <p:sldId id="274" r:id="rId17"/>
    <p:sldId id="275" r:id="rId18"/>
    <p:sldId id="276" r:id="rId19"/>
    <p:sldId id="277" r:id="rId20"/>
    <p:sldId id="278" r:id="rId21"/>
    <p:sldId id="279" r:id="rId22"/>
    <p:sldId id="281" r:id="rId23"/>
    <p:sldId id="304" r:id="rId24"/>
    <p:sldId id="326" r:id="rId25"/>
    <p:sldId id="282" r:id="rId26"/>
    <p:sldId id="284" r:id="rId27"/>
    <p:sldId id="285" r:id="rId28"/>
    <p:sldId id="327" r:id="rId29"/>
    <p:sldId id="328" r:id="rId30"/>
    <p:sldId id="329" r:id="rId31"/>
    <p:sldId id="286" r:id="rId32"/>
    <p:sldId id="330" r:id="rId33"/>
    <p:sldId id="331" r:id="rId34"/>
    <p:sldId id="332" r:id="rId35"/>
    <p:sldId id="333" r:id="rId36"/>
    <p:sldId id="334" r:id="rId37"/>
    <p:sldId id="335" r:id="rId38"/>
    <p:sldId id="336" r:id="rId39"/>
    <p:sldId id="337" r:id="rId40"/>
    <p:sldId id="338" r:id="rId41"/>
    <p:sldId id="339" r:id="rId42"/>
    <p:sldId id="340" r:id="rId43"/>
    <p:sldId id="341" r:id="rId44"/>
    <p:sldId id="290" r:id="rId45"/>
    <p:sldId id="342" r:id="rId46"/>
    <p:sldId id="343" r:id="rId47"/>
    <p:sldId id="344" r:id="rId48"/>
    <p:sldId id="345" r:id="rId49"/>
    <p:sldId id="346" r:id="rId50"/>
    <p:sldId id="347" r:id="rId51"/>
    <p:sldId id="349" r:id="rId52"/>
    <p:sldId id="350" r:id="rId53"/>
    <p:sldId id="351" r:id="rId54"/>
    <p:sldId id="352" r:id="rId55"/>
    <p:sldId id="353" r:id="rId56"/>
    <p:sldId id="354" r:id="rId57"/>
    <p:sldId id="355" r:id="rId58"/>
    <p:sldId id="356" r:id="rId59"/>
    <p:sldId id="357" r:id="rId60"/>
    <p:sldId id="314" r:id="rId61"/>
    <p:sldId id="358" r:id="rId62"/>
    <p:sldId id="359" r:id="rId63"/>
    <p:sldId id="360" r:id="rId64"/>
    <p:sldId id="317" r:id="rId65"/>
    <p:sldId id="296" r:id="rId66"/>
    <p:sldId id="318" r:id="rId67"/>
    <p:sldId id="319" r:id="rId68"/>
    <p:sldId id="320" r:id="rId69"/>
    <p:sldId id="321" r:id="rId70"/>
    <p:sldId id="322" r:id="rId71"/>
    <p:sldId id="323" r:id="rId72"/>
    <p:sldId id="297" r:id="rId73"/>
    <p:sldId id="315" r:id="rId74"/>
    <p:sldId id="316" r:id="rId75"/>
    <p:sldId id="324" r:id="rId76"/>
    <p:sldId id="301" r:id="rId77"/>
    <p:sldId id="302" r:id="rId78"/>
    <p:sldId id="303" r:id="rId7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2794537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2258590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982977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4145391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2428006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68182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366877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30298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173476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780097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336D95-ED6A-4A8A-9EA1-F5C1DAE30C5F}"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273308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336D95-ED6A-4A8A-9EA1-F5C1DAE30C5F}" type="datetimeFigureOut">
              <a:rPr lang="tr-TR" smtClean="0"/>
              <a:pPr/>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A8F26-F5C2-45EE-AA40-C1EF4AB9223B}" type="slidenum">
              <a:rPr lang="tr-TR" smtClean="0"/>
              <a:pPr/>
              <a:t>‹#›</a:t>
            </a:fld>
            <a:endParaRPr lang="tr-TR"/>
          </a:p>
        </p:txBody>
      </p:sp>
    </p:spTree>
    <p:extLst>
      <p:ext uri="{BB962C8B-B14F-4D97-AF65-F5344CB8AC3E}">
        <p14:creationId xmlns="" xmlns:p14="http://schemas.microsoft.com/office/powerpoint/2010/main" val="2289149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84812" y="808854"/>
            <a:ext cx="9144000" cy="1594712"/>
          </a:xfrm>
        </p:spPr>
        <p:txBody>
          <a:bodyPr>
            <a:normAutofit/>
          </a:bodyPr>
          <a:lstStyle/>
          <a:p>
            <a:r>
              <a:rPr lang="tr-TR" sz="7200" b="1" dirty="0" smtClean="0"/>
              <a:t>Solunum Gereksinimi</a:t>
            </a:r>
            <a:endParaRPr lang="tr-TR" sz="7200" b="1" dirty="0"/>
          </a:p>
        </p:txBody>
      </p:sp>
      <p:sp>
        <p:nvSpPr>
          <p:cNvPr id="3" name="Alt Başlık 2"/>
          <p:cNvSpPr>
            <a:spLocks noGrp="1"/>
          </p:cNvSpPr>
          <p:nvPr>
            <p:ph type="subTitle" idx="1"/>
          </p:nvPr>
        </p:nvSpPr>
        <p:spPr/>
        <p:txBody>
          <a:bodyPr>
            <a:normAutofit/>
          </a:bodyPr>
          <a:lstStyle/>
          <a:p>
            <a:r>
              <a:rPr lang="tr-TR" sz="4000" dirty="0" smtClean="0"/>
              <a:t>Öğretim Görevlisi</a:t>
            </a:r>
          </a:p>
          <a:p>
            <a:r>
              <a:rPr lang="tr-TR" sz="4000" dirty="0" smtClean="0"/>
              <a:t>Meltem ÖZDUYAN KILIÇ</a:t>
            </a:r>
            <a:endParaRPr lang="tr-TR" sz="4000" dirty="0"/>
          </a:p>
        </p:txBody>
      </p:sp>
    </p:spTree>
    <p:extLst>
      <p:ext uri="{BB962C8B-B14F-4D97-AF65-F5344CB8AC3E}">
        <p14:creationId xmlns="" xmlns:p14="http://schemas.microsoft.com/office/powerpoint/2010/main" val="979983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5620"/>
            <a:ext cx="10515600" cy="1325563"/>
          </a:xfrm>
        </p:spPr>
        <p:txBody>
          <a:bodyPr/>
          <a:lstStyle/>
          <a:p>
            <a:pPr algn="ctr"/>
            <a:r>
              <a:rPr lang="tr-TR" b="1" dirty="0" smtClean="0">
                <a:latin typeface="+mn-lt"/>
              </a:rPr>
              <a:t>Hacimler ve Kapasiteler</a:t>
            </a:r>
            <a:endParaRPr lang="tr-TR" b="1" dirty="0">
              <a:latin typeface="+mn-lt"/>
            </a:endParaRPr>
          </a:p>
        </p:txBody>
      </p:sp>
      <p:sp>
        <p:nvSpPr>
          <p:cNvPr id="3" name="İçerik Yer Tutucusu 2"/>
          <p:cNvSpPr>
            <a:spLocks noGrp="1"/>
          </p:cNvSpPr>
          <p:nvPr>
            <p:ph idx="1"/>
          </p:nvPr>
        </p:nvSpPr>
        <p:spPr>
          <a:xfrm>
            <a:off x="838200" y="1313411"/>
            <a:ext cx="10515600" cy="5145578"/>
          </a:xfrm>
        </p:spPr>
        <p:txBody>
          <a:bodyPr>
            <a:normAutofit/>
          </a:bodyPr>
          <a:lstStyle/>
          <a:p>
            <a:pPr>
              <a:lnSpc>
                <a:spcPct val="150000"/>
              </a:lnSpc>
            </a:pPr>
            <a:r>
              <a:rPr lang="tr-TR" dirty="0" err="1" smtClean="0">
                <a:solidFill>
                  <a:srgbClr val="FF0000"/>
                </a:solidFill>
              </a:rPr>
              <a:t>Tidal</a:t>
            </a:r>
            <a:r>
              <a:rPr lang="tr-TR" dirty="0" smtClean="0">
                <a:solidFill>
                  <a:srgbClr val="FF0000"/>
                </a:solidFill>
              </a:rPr>
              <a:t> volüm</a:t>
            </a:r>
            <a:r>
              <a:rPr lang="tr-TR" dirty="0" smtClean="0"/>
              <a:t>: Bir solunum hareketi ile alınan ya da çıkarılan hava miktarıdır.</a:t>
            </a:r>
          </a:p>
          <a:p>
            <a:pPr>
              <a:lnSpc>
                <a:spcPct val="150000"/>
              </a:lnSpc>
            </a:pPr>
            <a:r>
              <a:rPr lang="tr-TR" dirty="0" smtClean="0">
                <a:solidFill>
                  <a:srgbClr val="FF0000"/>
                </a:solidFill>
              </a:rPr>
              <a:t>İnspirasyon Rezerv Volüm</a:t>
            </a:r>
            <a:r>
              <a:rPr lang="tr-TR" dirty="0" smtClean="0"/>
              <a:t>: İnspirasyondan sonra </a:t>
            </a:r>
            <a:r>
              <a:rPr lang="tr-TR" dirty="0" err="1" smtClean="0"/>
              <a:t>alınabileb</a:t>
            </a:r>
            <a:r>
              <a:rPr lang="tr-TR" dirty="0" smtClean="0"/>
              <a:t> maksimum hava miktarı.</a:t>
            </a:r>
          </a:p>
          <a:p>
            <a:pPr>
              <a:lnSpc>
                <a:spcPct val="150000"/>
              </a:lnSpc>
            </a:pPr>
            <a:r>
              <a:rPr lang="tr-TR" dirty="0" smtClean="0">
                <a:solidFill>
                  <a:srgbClr val="FF0000"/>
                </a:solidFill>
              </a:rPr>
              <a:t>Ekspirasyon Rezerv Volüm</a:t>
            </a:r>
            <a:r>
              <a:rPr lang="tr-TR" dirty="0" smtClean="0"/>
              <a:t>: </a:t>
            </a:r>
            <a:r>
              <a:rPr lang="tr-TR" dirty="0" err="1" smtClean="0"/>
              <a:t>Ekspirasyondan</a:t>
            </a:r>
            <a:r>
              <a:rPr lang="tr-TR" dirty="0" smtClean="0"/>
              <a:t> sonra verilebilen maksimum hava miktarı.</a:t>
            </a:r>
          </a:p>
          <a:p>
            <a:pPr marL="0" indent="0">
              <a:buNone/>
            </a:pPr>
            <a:endParaRPr lang="tr-TR" dirty="0" smtClean="0"/>
          </a:p>
          <a:p>
            <a:endParaRPr lang="tr-TR" dirty="0" smtClean="0"/>
          </a:p>
          <a:p>
            <a:endParaRPr lang="tr-TR" dirty="0"/>
          </a:p>
        </p:txBody>
      </p:sp>
    </p:spTree>
    <p:extLst>
      <p:ext uri="{BB962C8B-B14F-4D97-AF65-F5344CB8AC3E}">
        <p14:creationId xmlns="" xmlns:p14="http://schemas.microsoft.com/office/powerpoint/2010/main" val="709880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5620"/>
            <a:ext cx="10515600" cy="1325563"/>
          </a:xfrm>
        </p:spPr>
        <p:txBody>
          <a:bodyPr/>
          <a:lstStyle/>
          <a:p>
            <a:pPr algn="ctr"/>
            <a:r>
              <a:rPr lang="tr-TR" b="1" dirty="0" smtClean="0">
                <a:latin typeface="+mn-lt"/>
              </a:rPr>
              <a:t>Hacimler ve Kapasiteler</a:t>
            </a:r>
            <a:endParaRPr lang="tr-TR" b="1" dirty="0">
              <a:latin typeface="+mn-lt"/>
            </a:endParaRPr>
          </a:p>
        </p:txBody>
      </p:sp>
      <p:sp>
        <p:nvSpPr>
          <p:cNvPr id="3" name="İçerik Yer Tutucusu 2"/>
          <p:cNvSpPr>
            <a:spLocks noGrp="1"/>
          </p:cNvSpPr>
          <p:nvPr>
            <p:ph idx="1"/>
          </p:nvPr>
        </p:nvSpPr>
        <p:spPr>
          <a:xfrm>
            <a:off x="838200" y="1313411"/>
            <a:ext cx="10515600" cy="5145578"/>
          </a:xfrm>
        </p:spPr>
        <p:txBody>
          <a:bodyPr>
            <a:normAutofit/>
          </a:bodyPr>
          <a:lstStyle/>
          <a:p>
            <a:pPr>
              <a:lnSpc>
                <a:spcPct val="150000"/>
              </a:lnSpc>
            </a:pPr>
            <a:r>
              <a:rPr lang="tr-TR" dirty="0" smtClean="0">
                <a:solidFill>
                  <a:srgbClr val="FF0000"/>
                </a:solidFill>
              </a:rPr>
              <a:t>Dakika Volümü</a:t>
            </a:r>
            <a:r>
              <a:rPr lang="tr-TR" dirty="0" smtClean="0"/>
              <a:t>: Bir dakikada alınan hava miktarıdır. </a:t>
            </a:r>
          </a:p>
          <a:p>
            <a:pPr lvl="1">
              <a:lnSpc>
                <a:spcPct val="150000"/>
              </a:lnSpc>
            </a:pPr>
            <a:r>
              <a:rPr lang="tr-TR" dirty="0" smtClean="0">
                <a:solidFill>
                  <a:srgbClr val="FF0000"/>
                </a:solidFill>
              </a:rPr>
              <a:t>Solunum sayısı X </a:t>
            </a:r>
            <a:r>
              <a:rPr lang="tr-TR" dirty="0" err="1" smtClean="0">
                <a:solidFill>
                  <a:srgbClr val="FF0000"/>
                </a:solidFill>
              </a:rPr>
              <a:t>Tidal</a:t>
            </a:r>
            <a:r>
              <a:rPr lang="tr-TR" dirty="0" smtClean="0">
                <a:solidFill>
                  <a:srgbClr val="FF0000"/>
                </a:solidFill>
              </a:rPr>
              <a:t> volüm = Dakika Volümü</a:t>
            </a:r>
          </a:p>
          <a:p>
            <a:pPr>
              <a:lnSpc>
                <a:spcPct val="150000"/>
              </a:lnSpc>
            </a:pPr>
            <a:r>
              <a:rPr lang="tr-TR" dirty="0" smtClean="0">
                <a:solidFill>
                  <a:srgbClr val="FF0000"/>
                </a:solidFill>
              </a:rPr>
              <a:t>Anatomik Ölü Boşluk: </a:t>
            </a:r>
            <a:r>
              <a:rPr lang="tr-TR" dirty="0"/>
              <a:t>İ</a:t>
            </a:r>
            <a:r>
              <a:rPr lang="tr-TR" dirty="0" smtClean="0"/>
              <a:t>letim bölgesinde gaz değişimi yapılmayan bölüm (Yaklaşık 150 ml). </a:t>
            </a:r>
          </a:p>
          <a:p>
            <a:pPr>
              <a:lnSpc>
                <a:spcPct val="150000"/>
              </a:lnSpc>
            </a:pPr>
            <a:r>
              <a:rPr lang="tr-TR" dirty="0" smtClean="0">
                <a:solidFill>
                  <a:srgbClr val="FF0000"/>
                </a:solidFill>
              </a:rPr>
              <a:t>Alveoler Dakika </a:t>
            </a:r>
            <a:r>
              <a:rPr lang="tr-TR" dirty="0" err="1" smtClean="0">
                <a:solidFill>
                  <a:srgbClr val="FF0000"/>
                </a:solidFill>
              </a:rPr>
              <a:t>Ventilasyonu</a:t>
            </a:r>
            <a:r>
              <a:rPr lang="tr-TR" dirty="0" smtClean="0"/>
              <a:t>: Dakika volümünden anatomik ölü boşluğun çıkarılması ile hesaplanır.</a:t>
            </a:r>
          </a:p>
          <a:p>
            <a:pPr lvl="1">
              <a:lnSpc>
                <a:spcPct val="150000"/>
              </a:lnSpc>
            </a:pPr>
            <a:r>
              <a:rPr lang="tr-TR" dirty="0" smtClean="0">
                <a:solidFill>
                  <a:srgbClr val="FF0000"/>
                </a:solidFill>
              </a:rPr>
              <a:t>(</a:t>
            </a:r>
            <a:r>
              <a:rPr lang="tr-TR" dirty="0" err="1" smtClean="0">
                <a:solidFill>
                  <a:srgbClr val="FF0000"/>
                </a:solidFill>
              </a:rPr>
              <a:t>Tidal</a:t>
            </a:r>
            <a:r>
              <a:rPr lang="tr-TR" dirty="0" smtClean="0">
                <a:solidFill>
                  <a:srgbClr val="FF0000"/>
                </a:solidFill>
              </a:rPr>
              <a:t> Volüm-Anatomik Ölü Boşluk) X Solunum Sayısı = Alveoler Dakika V.</a:t>
            </a:r>
          </a:p>
          <a:p>
            <a:endParaRPr lang="tr-TR" dirty="0" smtClean="0"/>
          </a:p>
          <a:p>
            <a:endParaRPr lang="tr-TR" dirty="0" smtClean="0"/>
          </a:p>
          <a:p>
            <a:endParaRPr lang="tr-TR" dirty="0"/>
          </a:p>
        </p:txBody>
      </p:sp>
    </p:spTree>
    <p:extLst>
      <p:ext uri="{BB962C8B-B14F-4D97-AF65-F5344CB8AC3E}">
        <p14:creationId xmlns="" xmlns:p14="http://schemas.microsoft.com/office/powerpoint/2010/main" val="1221151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Solunumun Kontrolü</a:t>
            </a:r>
            <a:endParaRPr lang="tr-TR" b="1" dirty="0">
              <a:latin typeface="+mn-lt"/>
            </a:endParaRPr>
          </a:p>
        </p:txBody>
      </p:sp>
      <p:sp>
        <p:nvSpPr>
          <p:cNvPr id="3" name="İçerik Yer Tutucusu 2"/>
          <p:cNvSpPr>
            <a:spLocks noGrp="1"/>
          </p:cNvSpPr>
          <p:nvPr>
            <p:ph idx="1"/>
          </p:nvPr>
        </p:nvSpPr>
        <p:spPr/>
        <p:txBody>
          <a:bodyPr/>
          <a:lstStyle/>
          <a:p>
            <a:r>
              <a:rPr lang="tr-TR" dirty="0" smtClean="0"/>
              <a:t>Medulla </a:t>
            </a:r>
            <a:r>
              <a:rPr lang="tr-TR" dirty="0" err="1" smtClean="0"/>
              <a:t>Oblangata</a:t>
            </a:r>
            <a:r>
              <a:rPr lang="tr-TR" dirty="0" smtClean="0"/>
              <a:t> ve </a:t>
            </a:r>
            <a:r>
              <a:rPr lang="tr-TR" dirty="0" err="1" smtClean="0"/>
              <a:t>Pons’taki</a:t>
            </a:r>
            <a:r>
              <a:rPr lang="tr-TR" dirty="0" smtClean="0"/>
              <a:t> solunum merkezi.</a:t>
            </a:r>
            <a:endParaRPr lang="tr-TR" dirty="0"/>
          </a:p>
        </p:txBody>
      </p:sp>
    </p:spTree>
    <p:extLst>
      <p:ext uri="{BB962C8B-B14F-4D97-AF65-F5344CB8AC3E}">
        <p14:creationId xmlns="" xmlns:p14="http://schemas.microsoft.com/office/powerpoint/2010/main" val="2605961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Solunumun Kontrolü</a:t>
            </a:r>
            <a:endParaRPr lang="tr-TR" dirty="0">
              <a:latin typeface="+mn-lt"/>
            </a:endParaRPr>
          </a:p>
        </p:txBody>
      </p:sp>
      <p:sp>
        <p:nvSpPr>
          <p:cNvPr id="3" name="İçerik Yer Tutucusu 2"/>
          <p:cNvSpPr>
            <a:spLocks noGrp="1"/>
          </p:cNvSpPr>
          <p:nvPr>
            <p:ph idx="1"/>
          </p:nvPr>
        </p:nvSpPr>
        <p:spPr/>
        <p:txBody>
          <a:bodyPr/>
          <a:lstStyle/>
          <a:p>
            <a:pPr algn="just">
              <a:lnSpc>
                <a:spcPct val="150000"/>
              </a:lnSpc>
            </a:pPr>
            <a:r>
              <a:rPr lang="tr-TR" dirty="0" smtClean="0">
                <a:solidFill>
                  <a:srgbClr val="FF0000"/>
                </a:solidFill>
              </a:rPr>
              <a:t>Medulla </a:t>
            </a:r>
            <a:r>
              <a:rPr lang="tr-TR" dirty="0" err="1" smtClean="0">
                <a:solidFill>
                  <a:srgbClr val="FF0000"/>
                </a:solidFill>
              </a:rPr>
              <a:t>Oblangata</a:t>
            </a:r>
            <a:r>
              <a:rPr lang="tr-TR" dirty="0" smtClean="0"/>
              <a:t>: İnspiratuvar ve </a:t>
            </a:r>
            <a:r>
              <a:rPr lang="tr-TR" dirty="0" err="1" smtClean="0"/>
              <a:t>ekspratuvar</a:t>
            </a:r>
            <a:r>
              <a:rPr lang="tr-TR" dirty="0" smtClean="0"/>
              <a:t> merkez bulunur.  Solunum hızı </a:t>
            </a:r>
            <a:r>
              <a:rPr lang="tr-TR" dirty="0" err="1" smtClean="0"/>
              <a:t>inspiratuvar</a:t>
            </a:r>
            <a:r>
              <a:rPr lang="tr-TR" dirty="0" smtClean="0"/>
              <a:t> merkez tarafından kontrol edilir. </a:t>
            </a:r>
            <a:r>
              <a:rPr lang="tr-TR" dirty="0" err="1" smtClean="0"/>
              <a:t>Ekspratuvar</a:t>
            </a:r>
            <a:r>
              <a:rPr lang="tr-TR" dirty="0" smtClean="0"/>
              <a:t> merkez, zorlu </a:t>
            </a:r>
            <a:r>
              <a:rPr lang="tr-TR" dirty="0" err="1" smtClean="0"/>
              <a:t>ekspiryumda</a:t>
            </a:r>
            <a:r>
              <a:rPr lang="tr-TR" dirty="0" smtClean="0"/>
              <a:t> etkindir. </a:t>
            </a:r>
          </a:p>
          <a:p>
            <a:pPr algn="just">
              <a:lnSpc>
                <a:spcPct val="150000"/>
              </a:lnSpc>
            </a:pPr>
            <a:r>
              <a:rPr lang="tr-TR" dirty="0" smtClean="0"/>
              <a:t>Medulla </a:t>
            </a:r>
            <a:r>
              <a:rPr lang="tr-TR" dirty="0" err="1" smtClean="0"/>
              <a:t>Oblangata’daki</a:t>
            </a:r>
            <a:r>
              <a:rPr lang="tr-TR" dirty="0" smtClean="0"/>
              <a:t> </a:t>
            </a:r>
            <a:r>
              <a:rPr lang="tr-TR" dirty="0" err="1" smtClean="0"/>
              <a:t>BOS’ta</a:t>
            </a:r>
            <a:r>
              <a:rPr lang="tr-TR" dirty="0" smtClean="0"/>
              <a:t> özelleşmiş olarak bulunan </a:t>
            </a:r>
            <a:r>
              <a:rPr lang="tr-TR" dirty="0" err="1" smtClean="0"/>
              <a:t>kemoreseptörler</a:t>
            </a:r>
            <a:r>
              <a:rPr lang="tr-TR" dirty="0" smtClean="0"/>
              <a:t>, vücutta CO2 arttığında diyafram ve </a:t>
            </a:r>
            <a:r>
              <a:rPr lang="tr-TR" dirty="0" err="1" smtClean="0"/>
              <a:t>interkostal</a:t>
            </a:r>
            <a:r>
              <a:rPr lang="tr-TR" dirty="0" smtClean="0"/>
              <a:t> kasları n. </a:t>
            </a:r>
            <a:r>
              <a:rPr lang="tr-TR" dirty="0" err="1" smtClean="0"/>
              <a:t>Phrenicus</a:t>
            </a:r>
            <a:r>
              <a:rPr lang="tr-TR" dirty="0" smtClean="0"/>
              <a:t> ve n. </a:t>
            </a:r>
            <a:r>
              <a:rPr lang="tr-TR" dirty="0" err="1" smtClean="0"/>
              <a:t>İntercostalis</a:t>
            </a:r>
            <a:r>
              <a:rPr lang="tr-TR" dirty="0" smtClean="0"/>
              <a:t> aracılığı ile uyarmaktadır.  </a:t>
            </a:r>
            <a:endParaRPr lang="tr-TR" dirty="0"/>
          </a:p>
        </p:txBody>
      </p:sp>
    </p:spTree>
    <p:extLst>
      <p:ext uri="{BB962C8B-B14F-4D97-AF65-F5344CB8AC3E}">
        <p14:creationId xmlns="" xmlns:p14="http://schemas.microsoft.com/office/powerpoint/2010/main" val="3816847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Solunumun Kontrolü</a:t>
            </a:r>
            <a:endParaRPr lang="tr-TR" dirty="0">
              <a:latin typeface="+mn-lt"/>
            </a:endParaRPr>
          </a:p>
        </p:txBody>
      </p:sp>
      <p:sp>
        <p:nvSpPr>
          <p:cNvPr id="3" name="İçerik Yer Tutucusu 2"/>
          <p:cNvSpPr>
            <a:spLocks noGrp="1"/>
          </p:cNvSpPr>
          <p:nvPr>
            <p:ph idx="1"/>
          </p:nvPr>
        </p:nvSpPr>
        <p:spPr/>
        <p:txBody>
          <a:bodyPr/>
          <a:lstStyle/>
          <a:p>
            <a:pPr>
              <a:lnSpc>
                <a:spcPct val="150000"/>
              </a:lnSpc>
            </a:pPr>
            <a:r>
              <a:rPr lang="tr-TR" dirty="0" err="1" smtClean="0"/>
              <a:t>Pons’ta</a:t>
            </a:r>
            <a:r>
              <a:rPr lang="tr-TR" dirty="0" smtClean="0"/>
              <a:t> solunum pnömotaksik ve apneustik merkezler aracılığıyla düzenlenir. </a:t>
            </a:r>
          </a:p>
          <a:p>
            <a:pPr>
              <a:lnSpc>
                <a:spcPct val="150000"/>
              </a:lnSpc>
            </a:pPr>
            <a:r>
              <a:rPr lang="tr-TR" dirty="0" smtClean="0"/>
              <a:t>Pnömotaksik merkez solunumu yavaşlatmak için </a:t>
            </a:r>
            <a:r>
              <a:rPr lang="tr-TR" dirty="0" err="1" smtClean="0"/>
              <a:t>medulla</a:t>
            </a:r>
            <a:r>
              <a:rPr lang="tr-TR" dirty="0" smtClean="0"/>
              <a:t> </a:t>
            </a:r>
            <a:r>
              <a:rPr lang="tr-TR" dirty="0" err="1" smtClean="0"/>
              <a:t>oblangataya</a:t>
            </a:r>
            <a:r>
              <a:rPr lang="tr-TR" dirty="0" smtClean="0"/>
              <a:t> uyarı iletir, apneustik merkez </a:t>
            </a:r>
            <a:r>
              <a:rPr lang="tr-TR" dirty="0" err="1" smtClean="0"/>
              <a:t>inspirasyon</a:t>
            </a:r>
            <a:r>
              <a:rPr lang="tr-TR" dirty="0" smtClean="0"/>
              <a:t> merkezini uyarır ve </a:t>
            </a:r>
            <a:r>
              <a:rPr lang="tr-TR" dirty="0" err="1" smtClean="0"/>
              <a:t>inspirasyonu</a:t>
            </a:r>
            <a:r>
              <a:rPr lang="tr-TR" dirty="0" smtClean="0"/>
              <a:t> uzatır. </a:t>
            </a:r>
          </a:p>
          <a:p>
            <a:endParaRPr lang="tr-TR" dirty="0"/>
          </a:p>
        </p:txBody>
      </p:sp>
    </p:spTree>
    <p:extLst>
      <p:ext uri="{BB962C8B-B14F-4D97-AF65-F5344CB8AC3E}">
        <p14:creationId xmlns="" xmlns:p14="http://schemas.microsoft.com/office/powerpoint/2010/main" val="2939242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Fizyolojisi – </a:t>
            </a:r>
            <a:r>
              <a:rPr lang="tr-TR" b="1" dirty="0" err="1" smtClean="0">
                <a:latin typeface="+mn-lt"/>
              </a:rPr>
              <a:t>Eksternal</a:t>
            </a:r>
            <a:r>
              <a:rPr lang="tr-TR" b="1" dirty="0" smtClean="0">
                <a:latin typeface="+mn-lt"/>
              </a:rPr>
              <a:t> Solunum ve Gaz Taşınması </a:t>
            </a:r>
            <a:endParaRPr lang="tr-TR" dirty="0">
              <a:latin typeface="+mn-lt"/>
            </a:endParaRPr>
          </a:p>
        </p:txBody>
      </p:sp>
      <p:sp>
        <p:nvSpPr>
          <p:cNvPr id="3" name="İçerik Yer Tutucusu 2"/>
          <p:cNvSpPr>
            <a:spLocks noGrp="1"/>
          </p:cNvSpPr>
          <p:nvPr>
            <p:ph idx="1"/>
          </p:nvPr>
        </p:nvSpPr>
        <p:spPr>
          <a:xfrm>
            <a:off x="890451" y="2295888"/>
            <a:ext cx="10515600" cy="3582398"/>
          </a:xfrm>
        </p:spPr>
        <p:txBody>
          <a:bodyPr/>
          <a:lstStyle/>
          <a:p>
            <a:pPr>
              <a:lnSpc>
                <a:spcPct val="150000"/>
              </a:lnSpc>
            </a:pPr>
            <a:r>
              <a:rPr lang="tr-TR" dirty="0" smtClean="0"/>
              <a:t>Gaz </a:t>
            </a:r>
            <a:r>
              <a:rPr lang="tr-TR" dirty="0" err="1" smtClean="0"/>
              <a:t>diffüzyonu</a:t>
            </a:r>
            <a:r>
              <a:rPr lang="tr-TR" dirty="0" smtClean="0"/>
              <a:t>. </a:t>
            </a:r>
          </a:p>
          <a:p>
            <a:pPr>
              <a:lnSpc>
                <a:spcPct val="150000"/>
              </a:lnSpc>
            </a:pPr>
            <a:r>
              <a:rPr lang="tr-TR" dirty="0" smtClean="0"/>
              <a:t>Hem O2 hem de CO2 eritrositlerde bulunan hemoglobin ile taşınır. </a:t>
            </a:r>
          </a:p>
          <a:p>
            <a:pPr>
              <a:lnSpc>
                <a:spcPct val="150000"/>
              </a:lnSpc>
            </a:pPr>
            <a:r>
              <a:rPr lang="tr-TR" dirty="0" smtClean="0"/>
              <a:t>Her eritrositte yaklaşık 280 milyon hemoglobin bulunur. </a:t>
            </a:r>
          </a:p>
          <a:p>
            <a:pPr>
              <a:lnSpc>
                <a:spcPct val="150000"/>
              </a:lnSpc>
            </a:pPr>
            <a:r>
              <a:rPr lang="tr-TR" dirty="0" smtClean="0"/>
              <a:t>CO2’nin hemoglobine bağlanma oranı O2’den daha fazladır.</a:t>
            </a:r>
            <a:endParaRPr lang="tr-TR" dirty="0"/>
          </a:p>
        </p:txBody>
      </p:sp>
    </p:spTree>
    <p:extLst>
      <p:ext uri="{BB962C8B-B14F-4D97-AF65-F5344CB8AC3E}">
        <p14:creationId xmlns="" xmlns:p14="http://schemas.microsoft.com/office/powerpoint/2010/main" val="2045273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Gaz Taşınması İle İlgili Terimler</a:t>
            </a:r>
            <a:endParaRPr lang="tr-TR" b="1" dirty="0">
              <a:latin typeface="+mn-lt"/>
            </a:endParaRPr>
          </a:p>
        </p:txBody>
      </p:sp>
      <p:sp>
        <p:nvSpPr>
          <p:cNvPr id="3" name="İçerik Yer Tutucusu 2"/>
          <p:cNvSpPr>
            <a:spLocks noGrp="1"/>
          </p:cNvSpPr>
          <p:nvPr>
            <p:ph idx="1"/>
          </p:nvPr>
        </p:nvSpPr>
        <p:spPr>
          <a:xfrm>
            <a:off x="838200" y="1593670"/>
            <a:ext cx="10515600" cy="4833256"/>
          </a:xfrm>
        </p:spPr>
        <p:txBody>
          <a:bodyPr>
            <a:normAutofit fontScale="92500" lnSpcReduction="20000"/>
          </a:bodyPr>
          <a:lstStyle/>
          <a:p>
            <a:pPr algn="just">
              <a:lnSpc>
                <a:spcPct val="150000"/>
              </a:lnSpc>
            </a:pPr>
            <a:r>
              <a:rPr lang="tr-TR" dirty="0" smtClean="0">
                <a:solidFill>
                  <a:srgbClr val="FF0000"/>
                </a:solidFill>
              </a:rPr>
              <a:t>Oksijen </a:t>
            </a:r>
            <a:r>
              <a:rPr lang="tr-TR" dirty="0" err="1" smtClean="0">
                <a:solidFill>
                  <a:srgbClr val="FF0000"/>
                </a:solidFill>
              </a:rPr>
              <a:t>Satürasyonu</a:t>
            </a:r>
            <a:r>
              <a:rPr lang="tr-TR" dirty="0" smtClean="0">
                <a:solidFill>
                  <a:srgbClr val="FF0000"/>
                </a:solidFill>
              </a:rPr>
              <a:t> (SaO2): </a:t>
            </a:r>
            <a:r>
              <a:rPr lang="tr-TR" dirty="0" smtClean="0"/>
              <a:t>Arteriyal hemoglobinin taşıdığı oksijen molekülünün yüzdesidir. Normal değeri= %95-99</a:t>
            </a:r>
          </a:p>
          <a:p>
            <a:pPr algn="just">
              <a:lnSpc>
                <a:spcPct val="150000"/>
              </a:lnSpc>
            </a:pPr>
            <a:r>
              <a:rPr lang="tr-TR" dirty="0" smtClean="0">
                <a:solidFill>
                  <a:srgbClr val="FF0000"/>
                </a:solidFill>
              </a:rPr>
              <a:t>Arteriyal Oksijen Parsiyel Basıncı (PaO2): </a:t>
            </a:r>
            <a:r>
              <a:rPr lang="tr-TR" dirty="0" smtClean="0"/>
              <a:t>Arteriyal kan plazmasında çözünmüş olarak taşınan O2 miktarının </a:t>
            </a:r>
            <a:r>
              <a:rPr lang="tr-TR" dirty="0" err="1" smtClean="0"/>
              <a:t>kilopaskalla</a:t>
            </a:r>
            <a:r>
              <a:rPr lang="tr-TR" dirty="0" smtClean="0"/>
              <a:t> ölçülmesidir.</a:t>
            </a:r>
          </a:p>
          <a:p>
            <a:pPr algn="just">
              <a:lnSpc>
                <a:spcPct val="150000"/>
              </a:lnSpc>
            </a:pPr>
            <a:r>
              <a:rPr lang="tr-TR" dirty="0" smtClean="0">
                <a:solidFill>
                  <a:srgbClr val="FF0000"/>
                </a:solidFill>
              </a:rPr>
              <a:t>Karbondioksit Parsiyel Basıncı (PaCO2): </a:t>
            </a:r>
            <a:r>
              <a:rPr lang="tr-TR" dirty="0" smtClean="0"/>
              <a:t>Arteriyal kan plazmasında çözünmüş olarak taşınan CO2 miktarının </a:t>
            </a:r>
            <a:r>
              <a:rPr lang="tr-TR" dirty="0" err="1" smtClean="0"/>
              <a:t>kilopaskalla</a:t>
            </a:r>
            <a:r>
              <a:rPr lang="tr-TR" dirty="0" smtClean="0"/>
              <a:t> ölçülmesidir.</a:t>
            </a:r>
          </a:p>
          <a:p>
            <a:pPr algn="just">
              <a:lnSpc>
                <a:spcPct val="150000"/>
              </a:lnSpc>
            </a:pPr>
            <a:r>
              <a:rPr lang="tr-TR" dirty="0" smtClean="0">
                <a:solidFill>
                  <a:srgbClr val="FF0000"/>
                </a:solidFill>
              </a:rPr>
              <a:t>Oksijen Kapasitesi</a:t>
            </a:r>
            <a:r>
              <a:rPr lang="tr-TR" dirty="0" smtClean="0"/>
              <a:t>: 100 ml kandaki hemoglobinin oksijen taşıma potansiyel miktarıdır.</a:t>
            </a:r>
          </a:p>
        </p:txBody>
      </p:sp>
    </p:spTree>
    <p:extLst>
      <p:ext uri="{BB962C8B-B14F-4D97-AF65-F5344CB8AC3E}">
        <p14:creationId xmlns="" xmlns:p14="http://schemas.microsoft.com/office/powerpoint/2010/main" val="284933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73825"/>
            <a:ext cx="10515600" cy="5703138"/>
          </a:xfrm>
        </p:spPr>
        <p:txBody>
          <a:bodyPr/>
          <a:lstStyle/>
          <a:p>
            <a:pPr>
              <a:lnSpc>
                <a:spcPct val="150000"/>
              </a:lnSpc>
            </a:pPr>
            <a:r>
              <a:rPr lang="tr-TR" dirty="0" err="1" smtClean="0"/>
              <a:t>Hipoksi</a:t>
            </a:r>
            <a:r>
              <a:rPr lang="tr-TR" dirty="0" smtClean="0"/>
              <a:t>: Dokulardaki oksijen eksikliğidir.</a:t>
            </a:r>
          </a:p>
          <a:p>
            <a:pPr>
              <a:lnSpc>
                <a:spcPct val="150000"/>
              </a:lnSpc>
            </a:pPr>
            <a:r>
              <a:rPr lang="tr-TR" dirty="0" err="1" smtClean="0"/>
              <a:t>Hipoksemi</a:t>
            </a:r>
            <a:r>
              <a:rPr lang="tr-TR" dirty="0" smtClean="0"/>
              <a:t>: Arteriyal kandaki oksijen eksikliğidir.</a:t>
            </a:r>
          </a:p>
          <a:p>
            <a:pPr>
              <a:lnSpc>
                <a:spcPct val="150000"/>
              </a:lnSpc>
            </a:pPr>
            <a:endParaRPr lang="tr-TR" dirty="0"/>
          </a:p>
        </p:txBody>
      </p:sp>
      <p:graphicFrame>
        <p:nvGraphicFramePr>
          <p:cNvPr id="4" name="Tablo 3"/>
          <p:cNvGraphicFramePr>
            <a:graphicFrameLocks noGrp="1"/>
          </p:cNvGraphicFramePr>
          <p:nvPr>
            <p:extLst>
              <p:ext uri="{D42A27DB-BD31-4B8C-83A1-F6EECF244321}">
                <p14:modId xmlns="" xmlns:p14="http://schemas.microsoft.com/office/powerpoint/2010/main" val="1027837664"/>
              </p:ext>
            </p:extLst>
          </p:nvPr>
        </p:nvGraphicFramePr>
        <p:xfrm>
          <a:off x="838200" y="2244434"/>
          <a:ext cx="9951720" cy="4256118"/>
        </p:xfrm>
        <a:graphic>
          <a:graphicData uri="http://schemas.openxmlformats.org/drawingml/2006/table">
            <a:tbl>
              <a:tblPr firstRow="1" bandRow="1">
                <a:tableStyleId>{5C22544A-7EE6-4342-B048-85BDC9FD1C3A}</a:tableStyleId>
              </a:tblPr>
              <a:tblGrid>
                <a:gridCol w="2855465">
                  <a:extLst>
                    <a:ext uri="{9D8B030D-6E8A-4147-A177-3AD203B41FA5}">
                      <a16:colId xmlns="" xmlns:a16="http://schemas.microsoft.com/office/drawing/2014/main" val="825374471"/>
                    </a:ext>
                  </a:extLst>
                </a:gridCol>
                <a:gridCol w="7096255">
                  <a:extLst>
                    <a:ext uri="{9D8B030D-6E8A-4147-A177-3AD203B41FA5}">
                      <a16:colId xmlns="" xmlns:a16="http://schemas.microsoft.com/office/drawing/2014/main" val="863471629"/>
                    </a:ext>
                  </a:extLst>
                </a:gridCol>
              </a:tblGrid>
              <a:tr h="709353">
                <a:tc>
                  <a:txBody>
                    <a:bodyPr/>
                    <a:lstStyle/>
                    <a:p>
                      <a:r>
                        <a:rPr lang="tr-TR" dirty="0" err="1" smtClean="0"/>
                        <a:t>Hipoksi</a:t>
                      </a:r>
                      <a:r>
                        <a:rPr lang="tr-TR" dirty="0" smtClean="0"/>
                        <a:t> Tipleri</a:t>
                      </a:r>
                      <a:endParaRPr lang="tr-TR" dirty="0"/>
                    </a:p>
                  </a:txBody>
                  <a:tcPr/>
                </a:tc>
                <a:tc>
                  <a:txBody>
                    <a:bodyPr/>
                    <a:lstStyle/>
                    <a:p>
                      <a:r>
                        <a:rPr lang="tr-TR" dirty="0" smtClean="0"/>
                        <a:t>Nedeni</a:t>
                      </a:r>
                      <a:endParaRPr lang="tr-TR" dirty="0"/>
                    </a:p>
                  </a:txBody>
                  <a:tcPr/>
                </a:tc>
                <a:extLst>
                  <a:ext uri="{0D108BD9-81ED-4DB2-BD59-A6C34878D82A}">
                    <a16:rowId xmlns="" xmlns:a16="http://schemas.microsoft.com/office/drawing/2014/main" val="1405044133"/>
                  </a:ext>
                </a:extLst>
              </a:tr>
              <a:tr h="709353">
                <a:tc>
                  <a:txBody>
                    <a:bodyPr/>
                    <a:lstStyle/>
                    <a:p>
                      <a:r>
                        <a:rPr lang="tr-TR" dirty="0" smtClean="0"/>
                        <a:t>Durgun veya</a:t>
                      </a:r>
                      <a:r>
                        <a:rPr lang="tr-TR" baseline="0" dirty="0" smtClean="0"/>
                        <a:t> </a:t>
                      </a:r>
                      <a:r>
                        <a:rPr lang="tr-TR" baseline="0" dirty="0" err="1" smtClean="0"/>
                        <a:t>dolaşımsal</a:t>
                      </a:r>
                      <a:endParaRPr lang="tr-TR" dirty="0"/>
                    </a:p>
                  </a:txBody>
                  <a:tcPr/>
                </a:tc>
                <a:tc>
                  <a:txBody>
                    <a:bodyPr/>
                    <a:lstStyle/>
                    <a:p>
                      <a:r>
                        <a:rPr lang="tr-TR" dirty="0" smtClean="0"/>
                        <a:t>Kalp yetmezliği, kardiyak </a:t>
                      </a:r>
                      <a:r>
                        <a:rPr lang="tr-TR" dirty="0" err="1" smtClean="0"/>
                        <a:t>output’ta</a:t>
                      </a:r>
                      <a:r>
                        <a:rPr lang="tr-TR" dirty="0" smtClean="0"/>
                        <a:t> azalma </a:t>
                      </a:r>
                      <a:endParaRPr lang="tr-TR" dirty="0"/>
                    </a:p>
                  </a:txBody>
                  <a:tcPr/>
                </a:tc>
                <a:extLst>
                  <a:ext uri="{0D108BD9-81ED-4DB2-BD59-A6C34878D82A}">
                    <a16:rowId xmlns="" xmlns:a16="http://schemas.microsoft.com/office/drawing/2014/main" val="1130974824"/>
                  </a:ext>
                </a:extLst>
              </a:tr>
              <a:tr h="709353">
                <a:tc>
                  <a:txBody>
                    <a:bodyPr/>
                    <a:lstStyle/>
                    <a:p>
                      <a:r>
                        <a:rPr lang="tr-TR" dirty="0" smtClean="0"/>
                        <a:t>Anemik </a:t>
                      </a:r>
                      <a:endParaRPr lang="tr-TR" dirty="0"/>
                    </a:p>
                  </a:txBody>
                  <a:tcPr/>
                </a:tc>
                <a:tc>
                  <a:txBody>
                    <a:bodyPr/>
                    <a:lstStyle/>
                    <a:p>
                      <a:r>
                        <a:rPr lang="tr-TR" dirty="0" smtClean="0"/>
                        <a:t>Kan veya hemoglobin eksikliği</a:t>
                      </a:r>
                      <a:endParaRPr lang="tr-TR" dirty="0"/>
                    </a:p>
                  </a:txBody>
                  <a:tcPr/>
                </a:tc>
                <a:extLst>
                  <a:ext uri="{0D108BD9-81ED-4DB2-BD59-A6C34878D82A}">
                    <a16:rowId xmlns="" xmlns:a16="http://schemas.microsoft.com/office/drawing/2014/main" val="2765745769"/>
                  </a:ext>
                </a:extLst>
              </a:tr>
              <a:tr h="709353">
                <a:tc>
                  <a:txBody>
                    <a:bodyPr/>
                    <a:lstStyle/>
                    <a:p>
                      <a:r>
                        <a:rPr lang="tr-TR" dirty="0" err="1" smtClean="0"/>
                        <a:t>Histotoksik</a:t>
                      </a:r>
                      <a:r>
                        <a:rPr lang="tr-TR" dirty="0" smtClean="0"/>
                        <a:t> </a:t>
                      </a:r>
                      <a:endParaRPr lang="tr-TR" dirty="0"/>
                    </a:p>
                  </a:txBody>
                  <a:tcPr/>
                </a:tc>
                <a:tc>
                  <a:txBody>
                    <a:bodyPr/>
                    <a:lstStyle/>
                    <a:p>
                      <a:r>
                        <a:rPr lang="tr-TR" dirty="0" smtClean="0"/>
                        <a:t>Zehirlenmeler (</a:t>
                      </a:r>
                      <a:r>
                        <a:rPr lang="tr-TR" dirty="0" err="1" smtClean="0"/>
                        <a:t>karbonmonoksit</a:t>
                      </a:r>
                      <a:r>
                        <a:rPr lang="tr-TR" dirty="0" smtClean="0"/>
                        <a:t> </a:t>
                      </a:r>
                      <a:r>
                        <a:rPr lang="tr-TR" dirty="0" err="1" smtClean="0"/>
                        <a:t>inhalasyonu</a:t>
                      </a:r>
                      <a:r>
                        <a:rPr lang="tr-TR" dirty="0" smtClean="0"/>
                        <a:t>…)</a:t>
                      </a:r>
                      <a:endParaRPr lang="tr-TR" dirty="0"/>
                    </a:p>
                  </a:txBody>
                  <a:tcPr/>
                </a:tc>
                <a:extLst>
                  <a:ext uri="{0D108BD9-81ED-4DB2-BD59-A6C34878D82A}">
                    <a16:rowId xmlns="" xmlns:a16="http://schemas.microsoft.com/office/drawing/2014/main" val="1827819349"/>
                  </a:ext>
                </a:extLst>
              </a:tr>
              <a:tr h="709353">
                <a:tc>
                  <a:txBody>
                    <a:bodyPr/>
                    <a:lstStyle/>
                    <a:p>
                      <a:r>
                        <a:rPr lang="tr-TR" dirty="0" smtClean="0"/>
                        <a:t>Gereksinime bağlı </a:t>
                      </a:r>
                      <a:endParaRPr lang="tr-TR" dirty="0"/>
                    </a:p>
                  </a:txBody>
                  <a:tcPr/>
                </a:tc>
                <a:tc>
                  <a:txBody>
                    <a:bodyPr/>
                    <a:lstStyle/>
                    <a:p>
                      <a:r>
                        <a:rPr lang="tr-TR" dirty="0" smtClean="0"/>
                        <a:t>Oksijen gereksiniminin yüksek olduğu durumlarda (ateş…)</a:t>
                      </a:r>
                      <a:endParaRPr lang="tr-TR" dirty="0"/>
                    </a:p>
                  </a:txBody>
                  <a:tcPr/>
                </a:tc>
                <a:extLst>
                  <a:ext uri="{0D108BD9-81ED-4DB2-BD59-A6C34878D82A}">
                    <a16:rowId xmlns="" xmlns:a16="http://schemas.microsoft.com/office/drawing/2014/main" val="2907743782"/>
                  </a:ext>
                </a:extLst>
              </a:tr>
              <a:tr h="709353">
                <a:tc>
                  <a:txBody>
                    <a:bodyPr/>
                    <a:lstStyle/>
                    <a:p>
                      <a:r>
                        <a:rPr lang="tr-TR" dirty="0" err="1" smtClean="0"/>
                        <a:t>Hipoksik</a:t>
                      </a:r>
                      <a:r>
                        <a:rPr lang="tr-TR" dirty="0" smtClean="0"/>
                        <a:t> </a:t>
                      </a:r>
                      <a:endParaRPr lang="tr-TR" dirty="0"/>
                    </a:p>
                  </a:txBody>
                  <a:tcPr/>
                </a:tc>
                <a:tc>
                  <a:txBody>
                    <a:bodyPr/>
                    <a:lstStyle/>
                    <a:p>
                      <a:r>
                        <a:rPr lang="tr-TR" dirty="0" err="1" smtClean="0"/>
                        <a:t>Hipoksemiye</a:t>
                      </a:r>
                      <a:r>
                        <a:rPr lang="tr-TR" dirty="0" smtClean="0"/>
                        <a:t> neden olan </a:t>
                      </a:r>
                      <a:r>
                        <a:rPr lang="tr-TR" dirty="0" err="1" smtClean="0"/>
                        <a:t>hipoksi</a:t>
                      </a:r>
                      <a:endParaRPr lang="tr-TR" dirty="0"/>
                    </a:p>
                  </a:txBody>
                  <a:tcPr/>
                </a:tc>
                <a:extLst>
                  <a:ext uri="{0D108BD9-81ED-4DB2-BD59-A6C34878D82A}">
                    <a16:rowId xmlns="" xmlns:a16="http://schemas.microsoft.com/office/drawing/2014/main" val="1001546522"/>
                  </a:ext>
                </a:extLst>
              </a:tr>
            </a:tbl>
          </a:graphicData>
        </a:graphic>
      </p:graphicFrame>
    </p:spTree>
    <p:extLst>
      <p:ext uri="{BB962C8B-B14F-4D97-AF65-F5344CB8AC3E}">
        <p14:creationId xmlns="" xmlns:p14="http://schemas.microsoft.com/office/powerpoint/2010/main" val="2368065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Asit Baz Dengesi</a:t>
            </a:r>
            <a:endParaRPr lang="tr-TR" b="1" dirty="0">
              <a:latin typeface="+mn-lt"/>
            </a:endParaRPr>
          </a:p>
        </p:txBody>
      </p:sp>
      <p:sp>
        <p:nvSpPr>
          <p:cNvPr id="3" name="İçerik Yer Tutucusu 2"/>
          <p:cNvSpPr>
            <a:spLocks noGrp="1"/>
          </p:cNvSpPr>
          <p:nvPr>
            <p:ph idx="1"/>
          </p:nvPr>
        </p:nvSpPr>
        <p:spPr>
          <a:xfrm>
            <a:off x="838200" y="1606732"/>
            <a:ext cx="10515600" cy="4820194"/>
          </a:xfrm>
        </p:spPr>
        <p:txBody>
          <a:bodyPr>
            <a:normAutofit lnSpcReduction="10000"/>
          </a:bodyPr>
          <a:lstStyle/>
          <a:p>
            <a:pPr algn="just">
              <a:lnSpc>
                <a:spcPct val="150000"/>
              </a:lnSpc>
            </a:pPr>
            <a:r>
              <a:rPr lang="tr-TR" dirty="0" smtClean="0"/>
              <a:t>CO2’nin büyük kısmı bikarbonat iyonu olarak taşınır.</a:t>
            </a:r>
          </a:p>
          <a:p>
            <a:pPr algn="just">
              <a:lnSpc>
                <a:spcPct val="150000"/>
              </a:lnSpc>
            </a:pPr>
            <a:r>
              <a:rPr lang="tr-TR" dirty="0" smtClean="0"/>
              <a:t>Eritrosit içine girince su ile birleşerek karbonik asit oluşur. </a:t>
            </a:r>
          </a:p>
          <a:p>
            <a:pPr algn="just">
              <a:lnSpc>
                <a:spcPct val="150000"/>
              </a:lnSpc>
            </a:pPr>
            <a:r>
              <a:rPr lang="tr-TR" dirty="0" smtClean="0"/>
              <a:t>Karbonik asit hidrojen iyonuna ve bikarbonat iyonuna ayrışır. Ayrışma sonunda hidrojen hemoglobinde kalır, bikarbonat kan plazmasına çıkar.</a:t>
            </a:r>
          </a:p>
          <a:p>
            <a:pPr algn="just">
              <a:lnSpc>
                <a:spcPct val="150000"/>
              </a:lnSpc>
            </a:pPr>
            <a:r>
              <a:rPr lang="tr-TR" dirty="0" smtClean="0"/>
              <a:t>Hidrojen iyonu düzeyi arttığında ya da azaldığında </a:t>
            </a:r>
            <a:r>
              <a:rPr lang="tr-TR" dirty="0" err="1" smtClean="0"/>
              <a:t>Oksihemoglobin</a:t>
            </a:r>
            <a:r>
              <a:rPr lang="tr-TR" dirty="0" smtClean="0"/>
              <a:t> ayrışma eğrisi de etkilenir.  </a:t>
            </a:r>
            <a:endParaRPr lang="tr-TR" dirty="0"/>
          </a:p>
        </p:txBody>
      </p:sp>
    </p:spTree>
    <p:extLst>
      <p:ext uri="{BB962C8B-B14F-4D97-AF65-F5344CB8AC3E}">
        <p14:creationId xmlns="" xmlns:p14="http://schemas.microsoft.com/office/powerpoint/2010/main" val="879611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Asit Baz Dengesi</a:t>
            </a:r>
            <a:endParaRPr lang="tr-TR" dirty="0">
              <a:latin typeface="+mn-lt"/>
            </a:endParaRPr>
          </a:p>
        </p:txBody>
      </p:sp>
      <p:sp>
        <p:nvSpPr>
          <p:cNvPr id="3" name="İçerik Yer Tutucusu 2"/>
          <p:cNvSpPr>
            <a:spLocks noGrp="1"/>
          </p:cNvSpPr>
          <p:nvPr>
            <p:ph idx="1"/>
          </p:nvPr>
        </p:nvSpPr>
        <p:spPr/>
        <p:txBody>
          <a:bodyPr>
            <a:normAutofit/>
          </a:bodyPr>
          <a:lstStyle/>
          <a:p>
            <a:pPr marL="0" indent="0" algn="ctr">
              <a:buNone/>
            </a:pPr>
            <a:endParaRPr lang="tr-TR" sz="4400" b="1" dirty="0" smtClean="0">
              <a:solidFill>
                <a:srgbClr val="FF0000"/>
              </a:solidFill>
            </a:endParaRPr>
          </a:p>
          <a:p>
            <a:pPr marL="0" indent="0" algn="ctr">
              <a:buNone/>
            </a:pPr>
            <a:endParaRPr lang="tr-TR" sz="4400" b="1" dirty="0">
              <a:solidFill>
                <a:srgbClr val="FF0000"/>
              </a:solidFill>
            </a:endParaRPr>
          </a:p>
          <a:p>
            <a:pPr marL="0" indent="0" algn="ctr">
              <a:buNone/>
            </a:pPr>
            <a:r>
              <a:rPr lang="tr-TR" sz="4400" b="1" dirty="0" smtClean="0">
                <a:solidFill>
                  <a:srgbClr val="FF0000"/>
                </a:solidFill>
              </a:rPr>
              <a:t>CO</a:t>
            </a:r>
            <a:r>
              <a:rPr lang="tr-TR" sz="4400" b="1" baseline="-25000" dirty="0" smtClean="0">
                <a:solidFill>
                  <a:srgbClr val="FF0000"/>
                </a:solidFill>
              </a:rPr>
              <a:t>2   </a:t>
            </a:r>
            <a:r>
              <a:rPr lang="tr-TR" sz="4400" b="1" dirty="0" smtClean="0">
                <a:solidFill>
                  <a:srgbClr val="FF0000"/>
                </a:solidFill>
              </a:rPr>
              <a:t>+    H</a:t>
            </a:r>
            <a:r>
              <a:rPr lang="tr-TR" sz="4400" b="1" baseline="-25000" dirty="0" smtClean="0">
                <a:solidFill>
                  <a:srgbClr val="FF0000"/>
                </a:solidFill>
              </a:rPr>
              <a:t>2</a:t>
            </a:r>
            <a:r>
              <a:rPr lang="tr-TR" sz="4400" b="1" dirty="0" smtClean="0">
                <a:solidFill>
                  <a:srgbClr val="FF0000"/>
                </a:solidFill>
              </a:rPr>
              <a:t>O    ↔    H</a:t>
            </a:r>
            <a:r>
              <a:rPr lang="tr-TR" sz="4400" b="1" baseline="-25000" dirty="0" smtClean="0">
                <a:solidFill>
                  <a:srgbClr val="FF0000"/>
                </a:solidFill>
              </a:rPr>
              <a:t>2</a:t>
            </a:r>
            <a:r>
              <a:rPr lang="tr-TR" sz="4400" b="1" dirty="0" smtClean="0">
                <a:solidFill>
                  <a:srgbClr val="FF0000"/>
                </a:solidFill>
              </a:rPr>
              <a:t>CO</a:t>
            </a:r>
            <a:r>
              <a:rPr lang="tr-TR" sz="4400" b="1" baseline="-25000" dirty="0" smtClean="0">
                <a:solidFill>
                  <a:srgbClr val="FF0000"/>
                </a:solidFill>
              </a:rPr>
              <a:t>3     </a:t>
            </a:r>
            <a:r>
              <a:rPr lang="tr-TR" sz="4400" b="1" dirty="0" smtClean="0">
                <a:solidFill>
                  <a:srgbClr val="FF0000"/>
                </a:solidFill>
              </a:rPr>
              <a:t>↔   H</a:t>
            </a:r>
            <a:r>
              <a:rPr lang="tr-TR" sz="4400" b="1" baseline="30000" dirty="0">
                <a:solidFill>
                  <a:srgbClr val="FF0000"/>
                </a:solidFill>
              </a:rPr>
              <a:t>+</a:t>
            </a:r>
            <a:r>
              <a:rPr lang="tr-TR" sz="4400" b="1" dirty="0">
                <a:solidFill>
                  <a:srgbClr val="FF0000"/>
                </a:solidFill>
              </a:rPr>
              <a:t> + </a:t>
            </a:r>
            <a:r>
              <a:rPr lang="tr-TR" sz="4400" b="1" dirty="0" smtClean="0">
                <a:solidFill>
                  <a:srgbClr val="FF0000"/>
                </a:solidFill>
              </a:rPr>
              <a:t>   HCO</a:t>
            </a:r>
            <a:r>
              <a:rPr lang="tr-TR" sz="4400" b="1" baseline="-25000" dirty="0" smtClean="0">
                <a:solidFill>
                  <a:srgbClr val="FF0000"/>
                </a:solidFill>
              </a:rPr>
              <a:t>3</a:t>
            </a:r>
            <a:r>
              <a:rPr lang="tr-TR" sz="4400" b="1" baseline="30000" dirty="0" smtClean="0">
                <a:solidFill>
                  <a:srgbClr val="FF0000"/>
                </a:solidFill>
              </a:rPr>
              <a:t>-</a:t>
            </a:r>
            <a:endParaRPr lang="tr-TR" sz="4400" b="1" dirty="0">
              <a:solidFill>
                <a:srgbClr val="FF0000"/>
              </a:solidFill>
            </a:endParaRPr>
          </a:p>
        </p:txBody>
      </p:sp>
    </p:spTree>
    <p:extLst>
      <p:ext uri="{BB962C8B-B14F-4D97-AF65-F5344CB8AC3E}">
        <p14:creationId xmlns="" xmlns:p14="http://schemas.microsoft.com/office/powerpoint/2010/main" val="2502355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Sistemi Anatomisi – </a:t>
            </a:r>
            <a:r>
              <a:rPr lang="tr-TR" b="1" dirty="0" err="1" smtClean="0">
                <a:latin typeface="+mn-lt"/>
              </a:rPr>
              <a:t>Toraks</a:t>
            </a:r>
            <a:r>
              <a:rPr lang="tr-TR" b="1" dirty="0" smtClean="0">
                <a:latin typeface="+mn-lt"/>
              </a:rPr>
              <a:t>  Kafesi</a:t>
            </a:r>
            <a:endParaRPr lang="tr-TR" b="1" dirty="0">
              <a:latin typeface="+mn-lt"/>
            </a:endParaRP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3200" dirty="0" err="1" smtClean="0"/>
              <a:t>Toraks</a:t>
            </a:r>
            <a:r>
              <a:rPr lang="tr-TR" sz="3200" dirty="0" smtClean="0"/>
              <a:t> kafesi, solunumun ve dolaşımın ana organlarını kuşatan </a:t>
            </a:r>
            <a:r>
              <a:rPr lang="tr-TR" sz="3200" dirty="0" err="1" smtClean="0"/>
              <a:t>osteokartilaginöz</a:t>
            </a:r>
            <a:r>
              <a:rPr lang="tr-TR" sz="3200" dirty="0" smtClean="0"/>
              <a:t> (kemik+kıkırdak) yapıda bir kafestir. </a:t>
            </a:r>
          </a:p>
          <a:p>
            <a:pPr algn="just">
              <a:lnSpc>
                <a:spcPct val="150000"/>
              </a:lnSpc>
            </a:pPr>
            <a:r>
              <a:rPr lang="tr-TR" sz="3200" dirty="0" smtClean="0"/>
              <a:t>Yukarıda dar, aşağıda geniştir.</a:t>
            </a:r>
          </a:p>
          <a:p>
            <a:pPr algn="just">
              <a:lnSpc>
                <a:spcPct val="150000"/>
              </a:lnSpc>
            </a:pPr>
            <a:r>
              <a:rPr lang="tr-TR" sz="3200" dirty="0" smtClean="0"/>
              <a:t>Önde </a:t>
            </a:r>
            <a:r>
              <a:rPr lang="tr-TR" sz="3200" dirty="0" err="1" smtClean="0"/>
              <a:t>sternum</a:t>
            </a:r>
            <a:r>
              <a:rPr lang="tr-TR" sz="3200" dirty="0" smtClean="0"/>
              <a:t> ve kaburgaların ön bölümleri, yanlarda kaburgalar, arkada 12 tane </a:t>
            </a:r>
            <a:r>
              <a:rPr lang="tr-TR" sz="3200" dirty="0" err="1" smtClean="0"/>
              <a:t>torakal</a:t>
            </a:r>
            <a:r>
              <a:rPr lang="tr-TR" sz="3200" dirty="0" smtClean="0"/>
              <a:t> </a:t>
            </a:r>
            <a:r>
              <a:rPr lang="tr-TR" sz="3200" dirty="0" err="1" smtClean="0"/>
              <a:t>vertebra</a:t>
            </a:r>
            <a:r>
              <a:rPr lang="tr-TR" sz="3200" dirty="0" smtClean="0"/>
              <a:t> ve kaburgaların arka bölümleri ile sınırlanır.</a:t>
            </a:r>
            <a:endParaRPr lang="tr-TR" sz="3200" dirty="0"/>
          </a:p>
        </p:txBody>
      </p:sp>
    </p:spTree>
    <p:extLst>
      <p:ext uri="{BB962C8B-B14F-4D97-AF65-F5344CB8AC3E}">
        <p14:creationId xmlns="" xmlns:p14="http://schemas.microsoft.com/office/powerpoint/2010/main" val="3473009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Asit Baz Dengesi</a:t>
            </a:r>
            <a:endParaRPr lang="tr-TR" dirty="0">
              <a:latin typeface="+mn-lt"/>
            </a:endParaRPr>
          </a:p>
        </p:txBody>
      </p:sp>
      <p:sp>
        <p:nvSpPr>
          <p:cNvPr id="3" name="İçerik Yer Tutucusu 2"/>
          <p:cNvSpPr>
            <a:spLocks noGrp="1"/>
          </p:cNvSpPr>
          <p:nvPr>
            <p:ph idx="1"/>
          </p:nvPr>
        </p:nvSpPr>
        <p:spPr>
          <a:xfrm>
            <a:off x="838200" y="1541418"/>
            <a:ext cx="10515600" cy="5042262"/>
          </a:xfrm>
        </p:spPr>
        <p:txBody>
          <a:bodyPr/>
          <a:lstStyle/>
          <a:p>
            <a:pPr algn="just"/>
            <a:r>
              <a:rPr lang="tr-TR" dirty="0" smtClean="0"/>
              <a:t>Arteriyal kan </a:t>
            </a:r>
            <a:r>
              <a:rPr lang="tr-TR" dirty="0" err="1" smtClean="0"/>
              <a:t>p</a:t>
            </a:r>
            <a:r>
              <a:rPr lang="tr-TR" dirty="0" err="1"/>
              <a:t>H</a:t>
            </a:r>
            <a:r>
              <a:rPr lang="tr-TR" dirty="0" smtClean="0"/>
              <a:t>  düzeyi hidrojen iyonu düzeyinden etkilenir.</a:t>
            </a:r>
          </a:p>
          <a:p>
            <a:pPr algn="just"/>
            <a:r>
              <a:rPr lang="tr-TR" dirty="0" smtClean="0"/>
              <a:t>Kan </a:t>
            </a:r>
            <a:r>
              <a:rPr lang="tr-TR" dirty="0" err="1" smtClean="0"/>
              <a:t>pH’ı</a:t>
            </a:r>
            <a:r>
              <a:rPr lang="tr-TR" dirty="0" smtClean="0"/>
              <a:t> 7,35-7,45 altında ya da üzerinde olursa asit baz dengesizliği oluşur. </a:t>
            </a:r>
          </a:p>
          <a:p>
            <a:pPr algn="just"/>
            <a:r>
              <a:rPr lang="tr-TR" dirty="0" smtClean="0"/>
              <a:t>Solunum sistemi CO2’nin atılımını veya tutulumunu düzenleyerek asit baz dengesinin düzenlenmesini sağlar.</a:t>
            </a:r>
          </a:p>
          <a:p>
            <a:pPr algn="just"/>
            <a:r>
              <a:rPr lang="tr-TR" dirty="0" smtClean="0"/>
              <a:t>Kan </a:t>
            </a:r>
            <a:r>
              <a:rPr lang="tr-TR" dirty="0" err="1" smtClean="0"/>
              <a:t>pH</a:t>
            </a:r>
            <a:r>
              <a:rPr lang="tr-TR" dirty="0" smtClean="0"/>
              <a:t> değeri düşerse solunum hızı artar ve daha fazla CO2 atılır (daha fazla karbonik asit oluşur.).</a:t>
            </a:r>
          </a:p>
          <a:p>
            <a:pPr algn="just"/>
            <a:r>
              <a:rPr lang="tr-TR" dirty="0" smtClean="0"/>
              <a:t>Kan </a:t>
            </a:r>
            <a:r>
              <a:rPr lang="tr-TR" dirty="0" err="1" smtClean="0"/>
              <a:t>pH</a:t>
            </a:r>
            <a:r>
              <a:rPr lang="tr-TR" dirty="0" smtClean="0"/>
              <a:t> değeri artarsa solunum hızı ve derinliği azalır ve CO2 tutulumu artar. </a:t>
            </a:r>
          </a:p>
          <a:p>
            <a:pPr algn="just"/>
            <a:endParaRPr lang="tr-TR" dirty="0"/>
          </a:p>
        </p:txBody>
      </p:sp>
    </p:spTree>
    <p:extLst>
      <p:ext uri="{BB962C8B-B14F-4D97-AF65-F5344CB8AC3E}">
        <p14:creationId xmlns="" xmlns:p14="http://schemas.microsoft.com/office/powerpoint/2010/main" val="1137382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Fizyolojisi – </a:t>
            </a:r>
            <a:r>
              <a:rPr lang="tr-TR" b="1" dirty="0" err="1" smtClean="0">
                <a:latin typeface="+mn-lt"/>
              </a:rPr>
              <a:t>İnternal</a:t>
            </a:r>
            <a:r>
              <a:rPr lang="tr-TR" b="1" dirty="0" smtClean="0">
                <a:latin typeface="+mn-lt"/>
              </a:rPr>
              <a:t> Solunum </a:t>
            </a:r>
            <a:endParaRPr lang="tr-TR" b="1" dirty="0">
              <a:latin typeface="+mn-lt"/>
            </a:endParaRPr>
          </a:p>
        </p:txBody>
      </p:sp>
      <p:sp>
        <p:nvSpPr>
          <p:cNvPr id="3" name="İçerik Yer Tutucusu 2"/>
          <p:cNvSpPr>
            <a:spLocks noGrp="1"/>
          </p:cNvSpPr>
          <p:nvPr>
            <p:ph idx="1"/>
          </p:nvPr>
        </p:nvSpPr>
        <p:spPr/>
        <p:txBody>
          <a:bodyPr/>
          <a:lstStyle/>
          <a:p>
            <a:pPr>
              <a:lnSpc>
                <a:spcPct val="150000"/>
              </a:lnSpc>
            </a:pPr>
            <a:r>
              <a:rPr lang="tr-TR" dirty="0" smtClean="0"/>
              <a:t>Kan ve dokular arasında gaz değişmesidir. </a:t>
            </a:r>
          </a:p>
          <a:p>
            <a:pPr>
              <a:lnSpc>
                <a:spcPct val="150000"/>
              </a:lnSpc>
            </a:pPr>
            <a:r>
              <a:rPr lang="tr-TR" dirty="0" err="1" smtClean="0"/>
              <a:t>Eksternal</a:t>
            </a:r>
            <a:r>
              <a:rPr lang="tr-TR" dirty="0" smtClean="0"/>
              <a:t> solunuma benzer şekilde oluşur. </a:t>
            </a:r>
          </a:p>
          <a:p>
            <a:endParaRPr lang="tr-TR" dirty="0"/>
          </a:p>
        </p:txBody>
      </p:sp>
    </p:spTree>
    <p:extLst>
      <p:ext uri="{BB962C8B-B14F-4D97-AF65-F5344CB8AC3E}">
        <p14:creationId xmlns="" xmlns:p14="http://schemas.microsoft.com/office/powerpoint/2010/main" val="2595096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Solunuma Etki Eden Faktörler </a:t>
            </a:r>
            <a:endParaRPr lang="tr-TR" b="1" dirty="0">
              <a:latin typeface="+mn-lt"/>
            </a:endParaRPr>
          </a:p>
        </p:txBody>
      </p:sp>
      <p:sp>
        <p:nvSpPr>
          <p:cNvPr id="3" name="İçerik Yer Tutucusu 2"/>
          <p:cNvSpPr>
            <a:spLocks noGrp="1"/>
          </p:cNvSpPr>
          <p:nvPr>
            <p:ph idx="1"/>
          </p:nvPr>
        </p:nvSpPr>
        <p:spPr>
          <a:xfrm>
            <a:off x="838200" y="1825624"/>
            <a:ext cx="10515600" cy="4483735"/>
          </a:xfrm>
        </p:spPr>
        <p:txBody>
          <a:bodyPr>
            <a:normAutofit fontScale="92500" lnSpcReduction="20000"/>
          </a:bodyPr>
          <a:lstStyle/>
          <a:p>
            <a:pPr algn="just">
              <a:lnSpc>
                <a:spcPct val="150000"/>
              </a:lnSpc>
            </a:pPr>
            <a:r>
              <a:rPr lang="tr-TR" sz="3200" dirty="0" smtClean="0"/>
              <a:t>Yaş </a:t>
            </a:r>
          </a:p>
          <a:p>
            <a:pPr algn="just">
              <a:lnSpc>
                <a:spcPct val="150000"/>
              </a:lnSpc>
            </a:pPr>
            <a:r>
              <a:rPr lang="tr-TR" sz="3200" dirty="0" smtClean="0"/>
              <a:t>Çevre (Sıcak, soğuk, hava kirliliği…)</a:t>
            </a:r>
          </a:p>
          <a:p>
            <a:pPr algn="just">
              <a:lnSpc>
                <a:spcPct val="150000"/>
              </a:lnSpc>
            </a:pPr>
            <a:r>
              <a:rPr lang="tr-TR" sz="3200" dirty="0" smtClean="0"/>
              <a:t>Yaşam tarzı (Egzersiz, meslek,…)</a:t>
            </a:r>
          </a:p>
          <a:p>
            <a:pPr algn="just">
              <a:lnSpc>
                <a:spcPct val="150000"/>
              </a:lnSpc>
            </a:pPr>
            <a:r>
              <a:rPr lang="tr-TR" sz="3200" dirty="0" smtClean="0"/>
              <a:t>Sağlık durumu </a:t>
            </a:r>
          </a:p>
          <a:p>
            <a:pPr algn="just">
              <a:lnSpc>
                <a:spcPct val="150000"/>
              </a:lnSpc>
            </a:pPr>
            <a:r>
              <a:rPr lang="tr-TR" sz="3200" dirty="0" smtClean="0"/>
              <a:t>İlaçlar (</a:t>
            </a:r>
            <a:r>
              <a:rPr lang="tr-TR" sz="3200" dirty="0" err="1" smtClean="0"/>
              <a:t>benzodiazepinler</a:t>
            </a:r>
            <a:r>
              <a:rPr lang="tr-TR" sz="3200" dirty="0" smtClean="0"/>
              <a:t>, ….)</a:t>
            </a:r>
          </a:p>
          <a:p>
            <a:pPr algn="just">
              <a:lnSpc>
                <a:spcPct val="150000"/>
              </a:lnSpc>
            </a:pPr>
            <a:r>
              <a:rPr lang="tr-TR" sz="3200" dirty="0" smtClean="0"/>
              <a:t>Stres </a:t>
            </a:r>
            <a:endParaRPr lang="tr-TR" sz="3200" dirty="0"/>
          </a:p>
        </p:txBody>
      </p:sp>
    </p:spTree>
    <p:extLst>
      <p:ext uri="{BB962C8B-B14F-4D97-AF65-F5344CB8AC3E}">
        <p14:creationId xmlns="" xmlns:p14="http://schemas.microsoft.com/office/powerpoint/2010/main" val="2736252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Fonksiyonu Değişimleri</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err="1" smtClean="0"/>
              <a:t>Hipoksi</a:t>
            </a:r>
            <a:r>
              <a:rPr lang="tr-TR" dirty="0" smtClean="0"/>
              <a:t> (hızlı nabız, hızlı, </a:t>
            </a:r>
            <a:r>
              <a:rPr lang="tr-TR" dirty="0" err="1" smtClean="0"/>
              <a:t>yüzeyel</a:t>
            </a:r>
            <a:r>
              <a:rPr lang="tr-TR" dirty="0" smtClean="0"/>
              <a:t> solunum ve </a:t>
            </a:r>
            <a:r>
              <a:rPr lang="tr-TR" dirty="0" err="1" smtClean="0"/>
              <a:t>dispne</a:t>
            </a:r>
            <a:r>
              <a:rPr lang="tr-TR" dirty="0" smtClean="0"/>
              <a:t>, burun tıkanıklığı, </a:t>
            </a:r>
            <a:r>
              <a:rPr lang="tr-TR" dirty="0" err="1" smtClean="0"/>
              <a:t>supsternal</a:t>
            </a:r>
            <a:r>
              <a:rPr lang="tr-TR" dirty="0" smtClean="0"/>
              <a:t> veya </a:t>
            </a:r>
            <a:r>
              <a:rPr lang="tr-TR" dirty="0" err="1" smtClean="0"/>
              <a:t>interkostal</a:t>
            </a:r>
            <a:r>
              <a:rPr lang="tr-TR" dirty="0" smtClean="0"/>
              <a:t> çökme, </a:t>
            </a:r>
            <a:r>
              <a:rPr lang="tr-TR" dirty="0" err="1" smtClean="0"/>
              <a:t>siyanoz</a:t>
            </a:r>
            <a:r>
              <a:rPr lang="tr-TR" dirty="0" smtClean="0"/>
              <a:t> )</a:t>
            </a:r>
          </a:p>
          <a:p>
            <a:pPr algn="just">
              <a:lnSpc>
                <a:spcPct val="150000"/>
              </a:lnSpc>
            </a:pPr>
            <a:r>
              <a:rPr lang="tr-TR" dirty="0" err="1" smtClean="0"/>
              <a:t>Hipoksemi</a:t>
            </a:r>
            <a:r>
              <a:rPr lang="tr-TR" dirty="0" smtClean="0"/>
              <a:t> </a:t>
            </a:r>
          </a:p>
          <a:p>
            <a:pPr algn="just">
              <a:lnSpc>
                <a:spcPct val="150000"/>
              </a:lnSpc>
            </a:pPr>
            <a:r>
              <a:rPr lang="tr-TR" dirty="0" err="1" smtClean="0"/>
              <a:t>Takipne</a:t>
            </a:r>
            <a:endParaRPr lang="tr-TR" dirty="0" smtClean="0"/>
          </a:p>
          <a:p>
            <a:pPr algn="just">
              <a:lnSpc>
                <a:spcPct val="150000"/>
              </a:lnSpc>
            </a:pPr>
            <a:r>
              <a:rPr lang="tr-TR" dirty="0" err="1" smtClean="0"/>
              <a:t>Bradipne</a:t>
            </a:r>
            <a:endParaRPr lang="tr-TR" dirty="0" smtClean="0"/>
          </a:p>
          <a:p>
            <a:pPr algn="just">
              <a:lnSpc>
                <a:spcPct val="150000"/>
              </a:lnSpc>
            </a:pPr>
            <a:r>
              <a:rPr lang="tr-TR" dirty="0" err="1" smtClean="0"/>
              <a:t>Apne</a:t>
            </a:r>
            <a:r>
              <a:rPr lang="tr-TR" dirty="0" smtClean="0"/>
              <a:t> </a:t>
            </a:r>
          </a:p>
        </p:txBody>
      </p:sp>
    </p:spTree>
    <p:extLst>
      <p:ext uri="{BB962C8B-B14F-4D97-AF65-F5344CB8AC3E}">
        <p14:creationId xmlns="" xmlns:p14="http://schemas.microsoft.com/office/powerpoint/2010/main" val="2388793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Fonksiyonu Değişimleri</a:t>
            </a:r>
            <a:endParaRPr lang="tr-TR" b="1" dirty="0">
              <a:latin typeface="+mn-lt"/>
            </a:endParaRPr>
          </a:p>
        </p:txBody>
      </p:sp>
      <p:sp>
        <p:nvSpPr>
          <p:cNvPr id="3" name="İçerik Yer Tutucusu 2"/>
          <p:cNvSpPr>
            <a:spLocks noGrp="1"/>
          </p:cNvSpPr>
          <p:nvPr>
            <p:ph idx="1"/>
          </p:nvPr>
        </p:nvSpPr>
        <p:spPr/>
        <p:txBody>
          <a:bodyPr>
            <a:normAutofit/>
          </a:bodyPr>
          <a:lstStyle/>
          <a:p>
            <a:pPr algn="just">
              <a:lnSpc>
                <a:spcPct val="150000"/>
              </a:lnSpc>
            </a:pPr>
            <a:r>
              <a:rPr lang="tr-TR" dirty="0" err="1" smtClean="0"/>
              <a:t>Hiperventilasyon</a:t>
            </a:r>
            <a:r>
              <a:rPr lang="tr-TR" dirty="0" smtClean="0"/>
              <a:t> (havanın akciğere giriş çıkış hareketinin artması)</a:t>
            </a:r>
          </a:p>
          <a:p>
            <a:pPr algn="just">
              <a:lnSpc>
                <a:spcPct val="150000"/>
              </a:lnSpc>
            </a:pPr>
            <a:r>
              <a:rPr lang="tr-TR" dirty="0" err="1" smtClean="0"/>
              <a:t>Kussmaul</a:t>
            </a:r>
            <a:r>
              <a:rPr lang="tr-TR" dirty="0" smtClean="0"/>
              <a:t> Solunum</a:t>
            </a:r>
          </a:p>
          <a:p>
            <a:pPr algn="just">
              <a:lnSpc>
                <a:spcPct val="150000"/>
              </a:lnSpc>
            </a:pPr>
            <a:r>
              <a:rPr lang="tr-TR" dirty="0" err="1" smtClean="0"/>
              <a:t>Cheyne</a:t>
            </a:r>
            <a:r>
              <a:rPr lang="tr-TR" dirty="0" smtClean="0"/>
              <a:t>- </a:t>
            </a:r>
            <a:r>
              <a:rPr lang="tr-TR" dirty="0" err="1" smtClean="0"/>
              <a:t>Stokes</a:t>
            </a:r>
            <a:r>
              <a:rPr lang="tr-TR" dirty="0" smtClean="0"/>
              <a:t> Solunum</a:t>
            </a:r>
          </a:p>
          <a:p>
            <a:pPr algn="just">
              <a:lnSpc>
                <a:spcPct val="150000"/>
              </a:lnSpc>
            </a:pPr>
            <a:r>
              <a:rPr lang="tr-TR" dirty="0" err="1" smtClean="0"/>
              <a:t>Biot</a:t>
            </a:r>
            <a:r>
              <a:rPr lang="tr-TR" dirty="0" smtClean="0"/>
              <a:t> Solunum</a:t>
            </a:r>
          </a:p>
          <a:p>
            <a:pPr algn="just">
              <a:lnSpc>
                <a:spcPct val="150000"/>
              </a:lnSpc>
            </a:pPr>
            <a:r>
              <a:rPr lang="tr-TR" dirty="0" err="1" smtClean="0"/>
              <a:t>Dispne</a:t>
            </a:r>
            <a:r>
              <a:rPr lang="tr-TR" dirty="0" smtClean="0"/>
              <a:t>  </a:t>
            </a:r>
          </a:p>
          <a:p>
            <a:endParaRPr lang="tr-TR" dirty="0"/>
          </a:p>
        </p:txBody>
      </p:sp>
    </p:spTree>
    <p:extLst>
      <p:ext uri="{BB962C8B-B14F-4D97-AF65-F5344CB8AC3E}">
        <p14:creationId xmlns="" xmlns:p14="http://schemas.microsoft.com/office/powerpoint/2010/main" val="2388793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7389" y="2402931"/>
            <a:ext cx="10515600" cy="1325563"/>
          </a:xfrm>
        </p:spPr>
        <p:txBody>
          <a:bodyPr>
            <a:normAutofit/>
          </a:bodyPr>
          <a:lstStyle/>
          <a:p>
            <a:pPr algn="ctr"/>
            <a:r>
              <a:rPr lang="tr-TR" sz="6000" b="1" dirty="0" smtClean="0">
                <a:latin typeface="+mn-lt"/>
              </a:rPr>
              <a:t>Solunum Sistemi Uygulamaları</a:t>
            </a:r>
            <a:endParaRPr lang="tr-TR" sz="6000" b="1" dirty="0">
              <a:latin typeface="+mn-lt"/>
            </a:endParaRPr>
          </a:p>
        </p:txBody>
      </p:sp>
      <p:sp>
        <p:nvSpPr>
          <p:cNvPr id="3" name="İçerik Yer Tutucusu 2"/>
          <p:cNvSpPr>
            <a:spLocks noGrp="1"/>
          </p:cNvSpPr>
          <p:nvPr>
            <p:ph idx="1"/>
          </p:nvPr>
        </p:nvSpPr>
        <p:spPr>
          <a:xfrm>
            <a:off x="825137" y="493214"/>
            <a:ext cx="10515600" cy="917575"/>
          </a:xfrm>
        </p:spPr>
        <p:txBody>
          <a:bodyPr/>
          <a:lstStyle/>
          <a:p>
            <a:endParaRPr lang="tr-TR" dirty="0"/>
          </a:p>
        </p:txBody>
      </p:sp>
    </p:spTree>
    <p:extLst>
      <p:ext uri="{BB962C8B-B14F-4D97-AF65-F5344CB8AC3E}">
        <p14:creationId xmlns="" xmlns:p14="http://schemas.microsoft.com/office/powerpoint/2010/main" val="18721329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Oksijen Tedavisi</a:t>
            </a:r>
            <a:endParaRPr lang="tr-TR" b="1" dirty="0"/>
          </a:p>
        </p:txBody>
      </p:sp>
      <p:pic>
        <p:nvPicPr>
          <p:cNvPr id="6" name="5 İçerik Yer Tutucusu" descr="indir (2).jfif"/>
          <p:cNvPicPr>
            <a:picLocks noGrp="1" noChangeAspect="1"/>
          </p:cNvPicPr>
          <p:nvPr>
            <p:ph sz="half" idx="1"/>
          </p:nvPr>
        </p:nvPicPr>
        <p:blipFill>
          <a:blip r:embed="rId2" cstate="print"/>
          <a:stretch>
            <a:fillRect/>
          </a:stretch>
        </p:blipFill>
        <p:spPr>
          <a:xfrm>
            <a:off x="888274" y="1828800"/>
            <a:ext cx="4741817" cy="4624251"/>
          </a:xfrm>
        </p:spPr>
      </p:pic>
      <p:pic>
        <p:nvPicPr>
          <p:cNvPr id="8" name="7 İçerik Yer Tutucusu" descr="indir (3).jfif"/>
          <p:cNvPicPr>
            <a:picLocks noGrp="1" noChangeAspect="1"/>
          </p:cNvPicPr>
          <p:nvPr>
            <p:ph sz="half" idx="2"/>
          </p:nvPr>
        </p:nvPicPr>
        <p:blipFill>
          <a:blip r:embed="rId3" cstate="print"/>
          <a:stretch>
            <a:fillRect/>
          </a:stretch>
        </p:blipFill>
        <p:spPr>
          <a:xfrm>
            <a:off x="5956663" y="1737360"/>
            <a:ext cx="5603966" cy="4728753"/>
          </a:xfrm>
        </p:spPr>
      </p:pic>
    </p:spTree>
    <p:extLst>
      <p:ext uri="{BB962C8B-B14F-4D97-AF65-F5344CB8AC3E}">
        <p14:creationId xmlns="" xmlns:p14="http://schemas.microsoft.com/office/powerpoint/2010/main" val="2486109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latin typeface="+mn-lt"/>
              </a:rPr>
              <a:t>Orofarengeal</a:t>
            </a:r>
            <a:r>
              <a:rPr lang="tr-TR" b="1" dirty="0" smtClean="0">
                <a:latin typeface="+mn-lt"/>
              </a:rPr>
              <a:t> Havayolu Takılması</a:t>
            </a:r>
            <a:endParaRPr lang="tr-TR" b="1" dirty="0">
              <a:latin typeface="+mn-lt"/>
            </a:endParaRPr>
          </a:p>
        </p:txBody>
      </p:sp>
      <p:pic>
        <p:nvPicPr>
          <p:cNvPr id="6" name="5 İçerik Yer Tutucusu" descr="images (1).jfif"/>
          <p:cNvPicPr>
            <a:picLocks noGrp="1" noChangeAspect="1"/>
          </p:cNvPicPr>
          <p:nvPr>
            <p:ph sz="half" idx="1"/>
          </p:nvPr>
        </p:nvPicPr>
        <p:blipFill>
          <a:blip r:embed="rId2" cstate="print"/>
          <a:stretch>
            <a:fillRect/>
          </a:stretch>
        </p:blipFill>
        <p:spPr>
          <a:xfrm>
            <a:off x="613955" y="1802673"/>
            <a:ext cx="4820194" cy="4180115"/>
          </a:xfrm>
        </p:spPr>
      </p:pic>
      <p:pic>
        <p:nvPicPr>
          <p:cNvPr id="8" name="7 İçerik Yer Tutucusu" descr="indir (5).jfif"/>
          <p:cNvPicPr>
            <a:picLocks noGrp="1" noChangeAspect="1"/>
          </p:cNvPicPr>
          <p:nvPr>
            <p:ph sz="half" idx="2"/>
          </p:nvPr>
        </p:nvPicPr>
        <p:blipFill>
          <a:blip r:embed="rId3" cstate="print"/>
          <a:stretch>
            <a:fillRect/>
          </a:stretch>
        </p:blipFill>
        <p:spPr>
          <a:xfrm>
            <a:off x="6074229" y="1750423"/>
            <a:ext cx="5251268" cy="4153988"/>
          </a:xfrm>
        </p:spPr>
      </p:pic>
    </p:spTree>
    <p:extLst>
      <p:ext uri="{BB962C8B-B14F-4D97-AF65-F5344CB8AC3E}">
        <p14:creationId xmlns="" xmlns:p14="http://schemas.microsoft.com/office/powerpoint/2010/main" val="2279278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pPr algn="ctr"/>
            <a:r>
              <a:rPr lang="tr-TR" b="1" dirty="0" err="1" smtClean="0">
                <a:latin typeface="+mn-lt"/>
              </a:rPr>
              <a:t>Orofarengeal</a:t>
            </a:r>
            <a:r>
              <a:rPr lang="tr-TR" b="1" dirty="0" smtClean="0">
                <a:latin typeface="+mn-lt"/>
              </a:rPr>
              <a:t> Havayolu Takılması</a:t>
            </a:r>
            <a:endParaRPr lang="tr-TR" dirty="0">
              <a:latin typeface="+mn-lt"/>
            </a:endParaRPr>
          </a:p>
        </p:txBody>
      </p:sp>
      <p:graphicFrame>
        <p:nvGraphicFramePr>
          <p:cNvPr id="7" name="6 İçerik Yer Tutucusu"/>
          <p:cNvGraphicFramePr>
            <a:graphicFrameLocks noGrp="1"/>
          </p:cNvGraphicFramePr>
          <p:nvPr>
            <p:ph idx="1"/>
          </p:nvPr>
        </p:nvGraphicFramePr>
        <p:xfrm>
          <a:off x="838200" y="1825625"/>
          <a:ext cx="10515600" cy="4104911"/>
        </p:xfrm>
        <a:graphic>
          <a:graphicData uri="http://schemas.openxmlformats.org/drawingml/2006/table">
            <a:tbl>
              <a:tblPr firstRow="1" bandRow="1">
                <a:tableStyleId>{5940675A-B579-460E-94D1-54222C63F5DA}</a:tableStyleId>
              </a:tblPr>
              <a:tblGrid>
                <a:gridCol w="5257800"/>
                <a:gridCol w="5257800"/>
              </a:tblGrid>
              <a:tr h="418298">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1518695">
                <a:tc>
                  <a:txBody>
                    <a:bodyPr/>
                    <a:lstStyle/>
                    <a:p>
                      <a:pPr algn="just">
                        <a:lnSpc>
                          <a:spcPct val="106000"/>
                        </a:lnSpc>
                        <a:spcAft>
                          <a:spcPts val="0"/>
                        </a:spcAft>
                      </a:pPr>
                      <a:r>
                        <a:rPr lang="tr-TR" sz="1400" dirty="0">
                          <a:latin typeface="Times New Roman"/>
                          <a:ea typeface="Calibri"/>
                          <a:cs typeface="Times New Roman"/>
                        </a:rPr>
                        <a:t> Hastanın yanındaki sehpa/masaya gerekli malzemeler hazırlanır: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-Uygun boyutta bir </a:t>
                      </a:r>
                      <a:r>
                        <a:rPr lang="tr-TR" sz="1400" dirty="0" err="1">
                          <a:latin typeface="Times New Roman"/>
                          <a:ea typeface="Calibri"/>
                          <a:cs typeface="Times New Roman"/>
                        </a:rPr>
                        <a:t>orofarengeal</a:t>
                      </a:r>
                      <a:r>
                        <a:rPr lang="tr-TR" sz="1400" dirty="0">
                          <a:latin typeface="Times New Roman"/>
                          <a:ea typeface="Calibri"/>
                          <a:cs typeface="Times New Roman"/>
                        </a:rPr>
                        <a:t> hava yolu</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eldivenler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Aspirasyon</a:t>
                      </a:r>
                      <a:r>
                        <a:rPr lang="tr-TR" sz="1400" dirty="0">
                          <a:latin typeface="Times New Roman"/>
                          <a:ea typeface="Calibri"/>
                          <a:cs typeface="Times New Roman"/>
                        </a:rPr>
                        <a:t> malzemesi</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-Gözlük / maske</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-Işık kaynağı</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a:t>
                      </a:r>
                      <a:endParaRPr lang="tr-TR" sz="1400">
                        <a:latin typeface="Calibri"/>
                        <a:ea typeface="Calibri"/>
                        <a:cs typeface="Times New Roman"/>
                      </a:endParaRPr>
                    </a:p>
                  </a:txBody>
                  <a:tcPr marL="68580" marR="68580" marT="0" marB="0"/>
                </a:tc>
              </a:tr>
              <a:tr h="418298">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498162">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498162">
                <a:tc>
                  <a:txBody>
                    <a:bodyPr/>
                    <a:lstStyle/>
                    <a:p>
                      <a:pPr algn="just">
                        <a:lnSpc>
                          <a:spcPct val="106000"/>
                        </a:lnSpc>
                        <a:spcAft>
                          <a:spcPts val="0"/>
                        </a:spcAft>
                      </a:pPr>
                      <a:r>
                        <a:rPr lang="tr-TR" sz="1400">
                          <a:latin typeface="Times New Roman"/>
                          <a:ea typeface="Calibri"/>
                          <a:cs typeface="Times New Roman"/>
                        </a:rPr>
                        <a:t>Mümkünse yatak çevresindeki perde kapatılır ve hasta odasının kapısı kapatılır.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a:t>
                      </a:r>
                      <a:endParaRPr lang="tr-TR" sz="1400">
                        <a:latin typeface="Calibri"/>
                        <a:ea typeface="Calibri"/>
                        <a:cs typeface="Times New Roman"/>
                      </a:endParaRPr>
                    </a:p>
                  </a:txBody>
                  <a:tcPr marL="68580" marR="68580" marT="0" marB="0"/>
                </a:tc>
              </a:tr>
              <a:tr h="753296">
                <a:tc>
                  <a:txBody>
                    <a:bodyPr/>
                    <a:lstStyle/>
                    <a:p>
                      <a:pPr algn="just">
                        <a:lnSpc>
                          <a:spcPct val="106000"/>
                        </a:lnSpc>
                        <a:spcAft>
                          <a:spcPts val="0"/>
                        </a:spcAft>
                      </a:pPr>
                      <a:r>
                        <a:rPr lang="tr-TR" sz="1400">
                          <a:latin typeface="Times New Roman"/>
                          <a:ea typeface="Calibri"/>
                          <a:cs typeface="Times New Roman"/>
                        </a:rPr>
                        <a:t>Hastanın aspirasyon gereksinimi tanılanır (akciğer sesleri, spO</a:t>
                      </a:r>
                      <a:r>
                        <a:rPr lang="tr-TR" sz="1400" baseline="-25000">
                          <a:latin typeface="Times New Roman"/>
                          <a:ea typeface="Calibri"/>
                          <a:cs typeface="Times New Roman"/>
                        </a:rPr>
                        <a:t>2 </a:t>
                      </a:r>
                      <a:r>
                        <a:rPr lang="tr-TR" sz="1400">
                          <a:latin typeface="Times New Roman"/>
                          <a:ea typeface="Calibri"/>
                          <a:cs typeface="Times New Roman"/>
                        </a:rPr>
                        <a:t>değeri, taşipne,…) / Hastanın tedavi planındaki aspirasyon istemi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Havayolu mukozasının travmasını azaltmak için sadece </a:t>
                      </a:r>
                      <a:r>
                        <a:rPr lang="tr-TR" sz="1400" dirty="0" err="1">
                          <a:latin typeface="Times New Roman"/>
                          <a:ea typeface="Calibri"/>
                          <a:cs typeface="Times New Roman"/>
                        </a:rPr>
                        <a:t>sekresyon</a:t>
                      </a:r>
                      <a:r>
                        <a:rPr lang="tr-TR" sz="1400" dirty="0">
                          <a:latin typeface="Times New Roman"/>
                          <a:ea typeface="Calibri"/>
                          <a:cs typeface="Times New Roman"/>
                        </a:rPr>
                        <a:t> biriktiğinde ya da patolojik solunum sesleri duyulduğunda </a:t>
                      </a:r>
                      <a:r>
                        <a:rPr lang="tr-TR" sz="1400" dirty="0" err="1">
                          <a:latin typeface="Times New Roman"/>
                          <a:ea typeface="Calibri"/>
                          <a:cs typeface="Times New Roman"/>
                        </a:rPr>
                        <a:t>aspirasyon</a:t>
                      </a:r>
                      <a:r>
                        <a:rPr lang="tr-TR" sz="1400" dirty="0">
                          <a:latin typeface="Times New Roman"/>
                          <a:ea typeface="Calibri"/>
                          <a:cs typeface="Times New Roman"/>
                        </a:rPr>
                        <a:t> yapılmalıdır.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pPr algn="ctr"/>
            <a:r>
              <a:rPr lang="tr-TR" b="1" dirty="0" err="1" smtClean="0">
                <a:latin typeface="+mn-lt"/>
              </a:rPr>
              <a:t>Orofarengeal</a:t>
            </a:r>
            <a:r>
              <a:rPr lang="tr-TR" b="1" dirty="0" smtClean="0">
                <a:latin typeface="+mn-lt"/>
              </a:rPr>
              <a:t> Havayolu Takılması</a:t>
            </a:r>
            <a:endParaRPr lang="tr-TR" dirty="0">
              <a:latin typeface="+mn-lt"/>
            </a:endParaRPr>
          </a:p>
        </p:txBody>
      </p:sp>
      <p:graphicFrame>
        <p:nvGraphicFramePr>
          <p:cNvPr id="7" name="6 İçerik Yer Tutucusu"/>
          <p:cNvGraphicFramePr>
            <a:graphicFrameLocks noGrp="1"/>
          </p:cNvGraphicFramePr>
          <p:nvPr>
            <p:ph idx="1"/>
          </p:nvPr>
        </p:nvGraphicFramePr>
        <p:xfrm>
          <a:off x="838200" y="1825625"/>
          <a:ext cx="10515600" cy="4261664"/>
        </p:xfrm>
        <a:graphic>
          <a:graphicData uri="http://schemas.openxmlformats.org/drawingml/2006/table">
            <a:tbl>
              <a:tblPr firstRow="1" bandRow="1">
                <a:tableStyleId>{5940675A-B579-460E-94D1-54222C63F5DA}</a:tableStyleId>
              </a:tblPr>
              <a:tblGrid>
                <a:gridCol w="5257800"/>
                <a:gridCol w="5257800"/>
              </a:tblGrid>
              <a:tr h="411143">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740409">
                <a:tc>
                  <a:txBody>
                    <a:bodyPr/>
                    <a:lstStyle/>
                    <a:p>
                      <a:pPr algn="just">
                        <a:lnSpc>
                          <a:spcPct val="106000"/>
                        </a:lnSpc>
                        <a:spcAft>
                          <a:spcPts val="0"/>
                        </a:spcAft>
                      </a:pPr>
                      <a:r>
                        <a:rPr lang="tr-TR" sz="1400" dirty="0">
                          <a:latin typeface="Times New Roman"/>
                          <a:ea typeface="Calibri"/>
                          <a:cs typeface="Times New Roman"/>
                        </a:rPr>
                        <a:t>Hastaya yapılacak olan işlem açıklanır. (Hasta uyanık olmasa bile)</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Açıklama korkuları azaltır. Hastanın bilinci kapalı görünse bile ne yapılacağı açıklanmalıdır. Solunum yoluna yapılan bir girişim hasta için endişe verici olabilir.  </a:t>
                      </a:r>
                      <a:endParaRPr lang="tr-TR" sz="1400">
                        <a:latin typeface="Calibri"/>
                        <a:ea typeface="Calibri"/>
                        <a:cs typeface="Times New Roman"/>
                      </a:endParaRPr>
                    </a:p>
                  </a:txBody>
                  <a:tcPr marL="68580" marR="68580" marT="0" marB="0"/>
                </a:tc>
              </a:tr>
              <a:tr h="489640">
                <a:tc>
                  <a:txBody>
                    <a:bodyPr/>
                    <a:lstStyle/>
                    <a:p>
                      <a:pPr algn="just">
                        <a:lnSpc>
                          <a:spcPct val="106000"/>
                        </a:lnSpc>
                        <a:spcAft>
                          <a:spcPts val="0"/>
                        </a:spcAft>
                      </a:pPr>
                      <a:r>
                        <a:rPr lang="tr-TR" sz="1400">
                          <a:latin typeface="Times New Roman"/>
                          <a:ea typeface="Calibri"/>
                          <a:cs typeface="Times New Roman"/>
                        </a:rPr>
                        <a:t>Tek kullanımlık eldiven giyilir. Gözlük/maske takılır.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Eldiven ve diğer kişisel koruyucu ekipmanlar kontaminasyonu ve vücut sıvılarıyla teması önler.</a:t>
                      </a:r>
                      <a:endParaRPr lang="tr-TR" sz="1400">
                        <a:latin typeface="Calibri"/>
                        <a:ea typeface="Calibri"/>
                        <a:cs typeface="Times New Roman"/>
                      </a:endParaRPr>
                    </a:p>
                  </a:txBody>
                  <a:tcPr marL="68580" marR="68580" marT="0" marB="0"/>
                </a:tc>
              </a:tr>
              <a:tr h="740409">
                <a:tc>
                  <a:txBody>
                    <a:bodyPr/>
                    <a:lstStyle/>
                    <a:p>
                      <a:pPr algn="just">
                        <a:lnSpc>
                          <a:spcPct val="106000"/>
                        </a:lnSpc>
                        <a:spcAft>
                          <a:spcPts val="0"/>
                        </a:spcAft>
                      </a:pPr>
                      <a:r>
                        <a:rPr lang="tr-TR" sz="1400">
                          <a:latin typeface="Times New Roman"/>
                          <a:ea typeface="Calibri"/>
                          <a:cs typeface="Times New Roman"/>
                        </a:rPr>
                        <a:t>Doğru boyut için orofarengeal havayolu ölçülür. Havayolu hastanın yüzünün yanına tutulur.- Havayolu ağız açıklığından çenenin arka açısına kadar olmalıdır.-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boyut doğru şekilde takılmasını ve damağın eğimine uyum göstermesini sağlar</a:t>
                      </a:r>
                      <a:endParaRPr lang="tr-TR" sz="1400">
                        <a:latin typeface="Calibri"/>
                        <a:ea typeface="Calibri"/>
                        <a:cs typeface="Times New Roman"/>
                      </a:endParaRPr>
                    </a:p>
                  </a:txBody>
                  <a:tcPr marL="68580" marR="68580" marT="0" marB="0"/>
                </a:tc>
              </a:tr>
              <a:tr h="489640">
                <a:tc>
                  <a:txBody>
                    <a:bodyPr/>
                    <a:lstStyle/>
                    <a:p>
                      <a:pPr algn="just">
                        <a:lnSpc>
                          <a:spcPct val="106000"/>
                        </a:lnSpc>
                        <a:spcAft>
                          <a:spcPts val="0"/>
                        </a:spcAft>
                      </a:pPr>
                      <a:r>
                        <a:rPr lang="tr-TR" sz="1400">
                          <a:latin typeface="Times New Roman"/>
                          <a:ea typeface="Calibri"/>
                          <a:cs typeface="Times New Roman"/>
                        </a:rPr>
                        <a:t>Ağız herhangi bir diş kaybı, takma diş ya da diğer yabanıc maddeler açısından kontrol edilir. Varsa bu maddeler çıkartılır.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Objelerin aspirasyonunu ya da yutulmasını önler.</a:t>
                      </a:r>
                      <a:endParaRPr lang="tr-TR" sz="1400">
                        <a:latin typeface="Calibri"/>
                        <a:ea typeface="Calibri"/>
                        <a:cs typeface="Times New Roman"/>
                      </a:endParaRPr>
                    </a:p>
                  </a:txBody>
                  <a:tcPr marL="68580" marR="68580" marT="0" marB="0"/>
                </a:tc>
              </a:tr>
              <a:tr h="489640">
                <a:tc>
                  <a:txBody>
                    <a:bodyPr/>
                    <a:lstStyle/>
                    <a:p>
                      <a:pPr algn="just">
                        <a:lnSpc>
                          <a:spcPct val="106000"/>
                        </a:lnSpc>
                        <a:spcAft>
                          <a:spcPts val="0"/>
                        </a:spcAft>
                      </a:pPr>
                      <a:r>
                        <a:rPr lang="tr-TR" sz="1400">
                          <a:latin typeface="Times New Roman"/>
                          <a:ea typeface="Calibri"/>
                          <a:cs typeface="Times New Roman"/>
                        </a:rPr>
                        <a:t>Hastaya semi-fowler pozisyon verilir.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Bı pozisyon havayolunun takılmasını kolaylaştırır ve dilin posterior farenkse hareketini önler.</a:t>
                      </a:r>
                      <a:endParaRPr lang="tr-TR" sz="1400">
                        <a:latin typeface="Calibri"/>
                        <a:ea typeface="Calibri"/>
                        <a:cs typeface="Times New Roman"/>
                      </a:endParaRPr>
                    </a:p>
                  </a:txBody>
                  <a:tcPr marL="68580" marR="68580" marT="0" marB="0"/>
                </a:tc>
              </a:tr>
              <a:tr h="411143">
                <a:tc>
                  <a:txBody>
                    <a:bodyPr/>
                    <a:lstStyle/>
                    <a:p>
                      <a:pPr algn="just">
                        <a:lnSpc>
                          <a:spcPct val="106000"/>
                        </a:lnSpc>
                        <a:spcAft>
                          <a:spcPts val="0"/>
                        </a:spcAft>
                      </a:pPr>
                      <a:r>
                        <a:rPr lang="tr-TR" sz="1400">
                          <a:latin typeface="Times New Roman"/>
                          <a:ea typeface="Calibri"/>
                          <a:cs typeface="Times New Roman"/>
                        </a:rPr>
                        <a:t>Gerekiyorsa aspirasyon uygulanır.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Havayolu açıklığının sürdürülmesini sağlar.</a:t>
                      </a:r>
                      <a:endParaRPr lang="tr-TR" sz="1400">
                        <a:latin typeface="Calibri"/>
                        <a:ea typeface="Calibri"/>
                        <a:cs typeface="Times New Roman"/>
                      </a:endParaRPr>
                    </a:p>
                  </a:txBody>
                  <a:tcPr marL="68580" marR="68580" marT="0" marB="0"/>
                </a:tc>
              </a:tr>
              <a:tr h="489640">
                <a:tc>
                  <a:txBody>
                    <a:bodyPr/>
                    <a:lstStyle/>
                    <a:p>
                      <a:pPr algn="just">
                        <a:lnSpc>
                          <a:spcPct val="106000"/>
                        </a:lnSpc>
                        <a:spcAft>
                          <a:spcPts val="0"/>
                        </a:spcAft>
                      </a:pPr>
                      <a:r>
                        <a:rPr lang="tr-TR" sz="1400">
                          <a:latin typeface="Times New Roman"/>
                          <a:ea typeface="Calibri"/>
                          <a:cs typeface="Times New Roman"/>
                        </a:rPr>
                        <a:t>Baş ve işaret parmağı kullanılarak hastanın ağzı yavaşça açılır ve kavisli ucu üst damağa bakacak şekilde havayolu yerleştirilir.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Orafarengeal</a:t>
                      </a:r>
                      <a:r>
                        <a:rPr lang="tr-TR" sz="1400" dirty="0">
                          <a:latin typeface="Times New Roman"/>
                          <a:ea typeface="Calibri"/>
                          <a:cs typeface="Times New Roman"/>
                        </a:rPr>
                        <a:t> hava yolunun en az travma yaratacak şekilde takılmasını sağlar.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Sistemi Anatomisi - Burun</a:t>
            </a:r>
            <a:endParaRPr lang="tr-TR" dirty="0">
              <a:latin typeface="+mn-lt"/>
            </a:endParaRPr>
          </a:p>
        </p:txBody>
      </p:sp>
      <p:sp>
        <p:nvSpPr>
          <p:cNvPr id="3" name="İçerik Yer Tutucusu 2"/>
          <p:cNvSpPr>
            <a:spLocks noGrp="1"/>
          </p:cNvSpPr>
          <p:nvPr>
            <p:ph idx="1"/>
          </p:nvPr>
        </p:nvSpPr>
        <p:spPr>
          <a:xfrm>
            <a:off x="838200" y="1567542"/>
            <a:ext cx="10515600" cy="4898571"/>
          </a:xfrm>
        </p:spPr>
        <p:txBody>
          <a:bodyPr>
            <a:normAutofit fontScale="92500" lnSpcReduction="20000"/>
          </a:bodyPr>
          <a:lstStyle/>
          <a:p>
            <a:pPr algn="just">
              <a:lnSpc>
                <a:spcPct val="150000"/>
              </a:lnSpc>
            </a:pPr>
            <a:r>
              <a:rPr lang="tr-TR" dirty="0" smtClean="0"/>
              <a:t>Kemik ve </a:t>
            </a:r>
            <a:r>
              <a:rPr lang="tr-TR" dirty="0" err="1" smtClean="0"/>
              <a:t>hiyalin</a:t>
            </a:r>
            <a:r>
              <a:rPr lang="tr-TR" dirty="0" smtClean="0"/>
              <a:t> kıkırdaktan oluşmuştur.</a:t>
            </a:r>
          </a:p>
          <a:p>
            <a:pPr algn="just">
              <a:lnSpc>
                <a:spcPct val="150000"/>
              </a:lnSpc>
            </a:pPr>
            <a:r>
              <a:rPr lang="tr-TR" dirty="0" smtClean="0"/>
              <a:t>Dış burun (</a:t>
            </a:r>
            <a:r>
              <a:rPr lang="tr-TR" dirty="0" err="1" smtClean="0"/>
              <a:t>nasus</a:t>
            </a:r>
            <a:r>
              <a:rPr lang="tr-TR" dirty="0" smtClean="0"/>
              <a:t> </a:t>
            </a:r>
            <a:r>
              <a:rPr lang="tr-TR" dirty="0" err="1" smtClean="0"/>
              <a:t>externus</a:t>
            </a:r>
            <a:r>
              <a:rPr lang="tr-TR" dirty="0" smtClean="0"/>
              <a:t>) ve bir bölme ile ayrılmış (</a:t>
            </a:r>
            <a:r>
              <a:rPr lang="tr-TR" dirty="0" err="1" smtClean="0"/>
              <a:t>septum</a:t>
            </a:r>
            <a:r>
              <a:rPr lang="tr-TR" dirty="0" smtClean="0"/>
              <a:t> </a:t>
            </a:r>
            <a:r>
              <a:rPr lang="tr-TR" dirty="0" err="1" smtClean="0"/>
              <a:t>nasi</a:t>
            </a:r>
            <a:r>
              <a:rPr lang="tr-TR" dirty="0" smtClean="0"/>
              <a:t>) iki simetrik boşluktan oluşur (</a:t>
            </a:r>
            <a:r>
              <a:rPr lang="tr-TR" dirty="0" err="1" smtClean="0"/>
              <a:t>cavitas</a:t>
            </a:r>
            <a:r>
              <a:rPr lang="tr-TR" dirty="0" smtClean="0"/>
              <a:t> </a:t>
            </a:r>
            <a:r>
              <a:rPr lang="tr-TR" dirty="0" err="1" smtClean="0"/>
              <a:t>nasi</a:t>
            </a:r>
            <a:r>
              <a:rPr lang="tr-TR" dirty="0" smtClean="0"/>
              <a:t>). </a:t>
            </a:r>
          </a:p>
          <a:p>
            <a:pPr algn="just">
              <a:lnSpc>
                <a:spcPct val="150000"/>
              </a:lnSpc>
            </a:pPr>
            <a:r>
              <a:rPr lang="tr-TR" dirty="0" smtClean="0"/>
              <a:t>Burun boşluğunun dış duvarı üzerinde 3 kabartı bulunur: </a:t>
            </a:r>
            <a:r>
              <a:rPr lang="tr-TR" dirty="0" err="1" smtClean="0"/>
              <a:t>Conhca</a:t>
            </a:r>
            <a:r>
              <a:rPr lang="tr-TR" dirty="0" smtClean="0"/>
              <a:t> </a:t>
            </a:r>
            <a:r>
              <a:rPr lang="tr-TR" dirty="0" err="1" smtClean="0"/>
              <a:t>nasi</a:t>
            </a:r>
            <a:r>
              <a:rPr lang="tr-TR" dirty="0" smtClean="0"/>
              <a:t> sup., </a:t>
            </a:r>
            <a:r>
              <a:rPr lang="tr-TR" dirty="0" err="1" smtClean="0"/>
              <a:t>Conhca</a:t>
            </a:r>
            <a:r>
              <a:rPr lang="tr-TR" dirty="0" smtClean="0"/>
              <a:t> </a:t>
            </a:r>
            <a:r>
              <a:rPr lang="tr-TR" dirty="0" err="1" smtClean="0"/>
              <a:t>nasi</a:t>
            </a:r>
            <a:r>
              <a:rPr lang="tr-TR" dirty="0" smtClean="0"/>
              <a:t> </a:t>
            </a:r>
            <a:r>
              <a:rPr lang="tr-TR" dirty="0" err="1" smtClean="0"/>
              <a:t>media</a:t>
            </a:r>
            <a:r>
              <a:rPr lang="tr-TR" dirty="0" smtClean="0"/>
              <a:t>, </a:t>
            </a:r>
            <a:r>
              <a:rPr lang="tr-TR" dirty="0" err="1" smtClean="0"/>
              <a:t>Conhca</a:t>
            </a:r>
            <a:r>
              <a:rPr lang="tr-TR" dirty="0" smtClean="0"/>
              <a:t> </a:t>
            </a:r>
            <a:r>
              <a:rPr lang="tr-TR" dirty="0" err="1" smtClean="0"/>
              <a:t>nasi</a:t>
            </a:r>
            <a:r>
              <a:rPr lang="tr-TR" dirty="0" smtClean="0"/>
              <a:t> </a:t>
            </a:r>
            <a:r>
              <a:rPr lang="tr-TR" dirty="0" err="1" smtClean="0"/>
              <a:t>inferior</a:t>
            </a:r>
            <a:r>
              <a:rPr lang="tr-TR" dirty="0" smtClean="0"/>
              <a:t>. – havanın türbülans etki ile ısınması, nemlenmesi ve temizlenmesi.- </a:t>
            </a:r>
          </a:p>
          <a:p>
            <a:pPr algn="just">
              <a:lnSpc>
                <a:spcPct val="150000"/>
              </a:lnSpc>
            </a:pPr>
            <a:r>
              <a:rPr lang="tr-TR" dirty="0" err="1" smtClean="0"/>
              <a:t>Conhca</a:t>
            </a:r>
            <a:r>
              <a:rPr lang="tr-TR" dirty="0" smtClean="0"/>
              <a:t> </a:t>
            </a:r>
            <a:r>
              <a:rPr lang="tr-TR" dirty="0" err="1" smtClean="0"/>
              <a:t>nasi</a:t>
            </a:r>
            <a:r>
              <a:rPr lang="tr-TR" dirty="0" smtClean="0"/>
              <a:t> </a:t>
            </a:r>
            <a:r>
              <a:rPr lang="tr-TR" dirty="0" err="1" smtClean="0"/>
              <a:t>inferior</a:t>
            </a:r>
            <a:r>
              <a:rPr lang="tr-TR" dirty="0" smtClean="0"/>
              <a:t> un altında bulunan </a:t>
            </a:r>
            <a:r>
              <a:rPr lang="tr-TR" dirty="0" err="1" smtClean="0"/>
              <a:t>meatus</a:t>
            </a:r>
            <a:r>
              <a:rPr lang="tr-TR" dirty="0" smtClean="0"/>
              <a:t> </a:t>
            </a:r>
            <a:r>
              <a:rPr lang="tr-TR" dirty="0" err="1" smtClean="0"/>
              <a:t>nasi</a:t>
            </a:r>
            <a:r>
              <a:rPr lang="tr-TR" dirty="0" smtClean="0"/>
              <a:t> </a:t>
            </a:r>
            <a:r>
              <a:rPr lang="tr-TR" dirty="0" err="1" smtClean="0"/>
              <a:t>inferior</a:t>
            </a:r>
            <a:r>
              <a:rPr lang="tr-TR" dirty="0" smtClean="0"/>
              <a:t> adlı geçide </a:t>
            </a:r>
            <a:r>
              <a:rPr lang="tr-TR" dirty="0" err="1" smtClean="0"/>
              <a:t>ductus</a:t>
            </a:r>
            <a:r>
              <a:rPr lang="tr-TR" dirty="0" smtClean="0"/>
              <a:t> </a:t>
            </a:r>
            <a:r>
              <a:rPr lang="tr-TR" dirty="0" err="1" smtClean="0"/>
              <a:t>nasolacrimalis</a:t>
            </a:r>
            <a:r>
              <a:rPr lang="tr-TR" dirty="0" smtClean="0"/>
              <a:t> açılır.  </a:t>
            </a:r>
            <a:endParaRPr lang="tr-TR" dirty="0"/>
          </a:p>
        </p:txBody>
      </p:sp>
    </p:spTree>
    <p:extLst>
      <p:ext uri="{BB962C8B-B14F-4D97-AF65-F5344CB8AC3E}">
        <p14:creationId xmlns="" xmlns:p14="http://schemas.microsoft.com/office/powerpoint/2010/main" val="36430231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pPr algn="ctr"/>
            <a:r>
              <a:rPr lang="tr-TR" b="1" dirty="0" err="1" smtClean="0">
                <a:latin typeface="+mn-lt"/>
              </a:rPr>
              <a:t>Orofarengeal</a:t>
            </a:r>
            <a:r>
              <a:rPr lang="tr-TR" b="1" dirty="0" smtClean="0">
                <a:latin typeface="+mn-lt"/>
              </a:rPr>
              <a:t> Havayolu Takılması</a:t>
            </a:r>
            <a:endParaRPr lang="tr-TR" dirty="0">
              <a:latin typeface="+mn-lt"/>
            </a:endParaRPr>
          </a:p>
        </p:txBody>
      </p:sp>
      <p:graphicFrame>
        <p:nvGraphicFramePr>
          <p:cNvPr id="7" name="6 İçerik Yer Tutucusu"/>
          <p:cNvGraphicFramePr>
            <a:graphicFrameLocks noGrp="1"/>
          </p:cNvGraphicFramePr>
          <p:nvPr>
            <p:ph idx="1"/>
          </p:nvPr>
        </p:nvGraphicFramePr>
        <p:xfrm>
          <a:off x="838200" y="1672048"/>
          <a:ext cx="10515600" cy="4310742"/>
        </p:xfrm>
        <a:graphic>
          <a:graphicData uri="http://schemas.openxmlformats.org/drawingml/2006/table">
            <a:tbl>
              <a:tblPr firstRow="1" bandRow="1">
                <a:tableStyleId>{5940675A-B579-460E-94D1-54222C63F5DA}</a:tableStyleId>
              </a:tblPr>
              <a:tblGrid>
                <a:gridCol w="5257800"/>
                <a:gridCol w="5257800"/>
              </a:tblGrid>
              <a:tr h="414719">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746851">
                <a:tc>
                  <a:txBody>
                    <a:bodyPr/>
                    <a:lstStyle/>
                    <a:p>
                      <a:pPr algn="just">
                        <a:lnSpc>
                          <a:spcPct val="106000"/>
                        </a:lnSpc>
                        <a:spcAft>
                          <a:spcPts val="0"/>
                        </a:spcAft>
                      </a:pPr>
                      <a:r>
                        <a:rPr lang="tr-TR" sz="1400" dirty="0">
                          <a:latin typeface="Times New Roman"/>
                          <a:ea typeface="Calibri"/>
                          <a:cs typeface="Times New Roman"/>
                        </a:rPr>
                        <a:t>Havayolu </a:t>
                      </a:r>
                      <a:r>
                        <a:rPr lang="tr-TR" sz="1400" dirty="0" err="1">
                          <a:latin typeface="Times New Roman"/>
                          <a:ea typeface="Calibri"/>
                          <a:cs typeface="Times New Roman"/>
                        </a:rPr>
                        <a:t>uvulayı</a:t>
                      </a:r>
                      <a:r>
                        <a:rPr lang="tr-TR" sz="1400" dirty="0">
                          <a:latin typeface="Times New Roman"/>
                          <a:ea typeface="Calibri"/>
                          <a:cs typeface="Times New Roman"/>
                        </a:rPr>
                        <a:t> geçince 180 derece döndürülür. Uç aşağı doğru bakar ve kavis üst damak çizgisini takip eder. Havayolunun pozisyonu doğrulanmak için ışık kaynağı ile ağız içine bakılır.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 Işık kaynağı ile kontrol etmek, takılan havayolunun doğru yerde olma durumunu değerlendirmek için önemlidir.</a:t>
                      </a:r>
                      <a:endParaRPr lang="tr-TR" sz="1400">
                        <a:latin typeface="Calibri"/>
                        <a:ea typeface="Calibri"/>
                        <a:cs typeface="Times New Roman"/>
                      </a:endParaRPr>
                    </a:p>
                  </a:txBody>
                  <a:tcPr marL="68580" marR="68580" marT="0" marB="0"/>
                </a:tc>
              </a:tr>
              <a:tr h="493900">
                <a:tc>
                  <a:txBody>
                    <a:bodyPr/>
                    <a:lstStyle/>
                    <a:p>
                      <a:pPr algn="just">
                        <a:lnSpc>
                          <a:spcPct val="106000"/>
                        </a:lnSpc>
                        <a:spcAft>
                          <a:spcPts val="0"/>
                        </a:spcAft>
                      </a:pPr>
                      <a:r>
                        <a:rPr lang="tr-TR" sz="1400">
                          <a:latin typeface="Times New Roman"/>
                          <a:ea typeface="Calibri"/>
                          <a:cs typeface="Times New Roman"/>
                        </a:rPr>
                        <a:t>Solunum sesleri dinlenir ve yeterli ventilasyondan emin olunur.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Havayolu doğru şekilde yerleştirilmişse akciğer sesleri tüm loblarda duyulur. (Akciğerlerde bir pataloji yoksa) </a:t>
                      </a:r>
                      <a:endParaRPr lang="tr-TR" sz="1400">
                        <a:latin typeface="Calibri"/>
                        <a:ea typeface="Calibri"/>
                        <a:cs typeface="Times New Roman"/>
                      </a:endParaRPr>
                    </a:p>
                  </a:txBody>
                  <a:tcPr marL="68580" marR="68580" marT="0" marB="0"/>
                </a:tc>
              </a:tr>
              <a:tr h="746851">
                <a:tc>
                  <a:txBody>
                    <a:bodyPr/>
                    <a:lstStyle/>
                    <a:p>
                      <a:pPr algn="just">
                        <a:lnSpc>
                          <a:spcPct val="106000"/>
                        </a:lnSpc>
                        <a:spcAft>
                          <a:spcPts val="0"/>
                        </a:spcAft>
                      </a:pPr>
                      <a:r>
                        <a:rPr lang="tr-TR" sz="1400">
                          <a:latin typeface="Times New Roman"/>
                          <a:ea typeface="Calibri"/>
                          <a:cs typeface="Times New Roman"/>
                        </a:rPr>
                        <a:t>Hastaya yan pozisyon verilir.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Bu pozisyon dilin posterior farenks dışında kalmasını sağlar. Bilinci kapalı hasta ise, hastanın kusması durumunda aspirasyonu önlemeye yardımcı olur.</a:t>
                      </a:r>
                      <a:endParaRPr lang="tr-TR" sz="1400">
                        <a:latin typeface="Calibri"/>
                        <a:ea typeface="Calibri"/>
                        <a:cs typeface="Times New Roman"/>
                      </a:endParaRPr>
                    </a:p>
                  </a:txBody>
                  <a:tcPr marL="68580" marR="68580" marT="0" marB="0"/>
                </a:tc>
              </a:tr>
              <a:tr h="414719">
                <a:tc>
                  <a:txBody>
                    <a:bodyPr/>
                    <a:lstStyle/>
                    <a:p>
                      <a:pPr algn="just">
                        <a:lnSpc>
                          <a:spcPct val="106000"/>
                        </a:lnSpc>
                        <a:spcAft>
                          <a:spcPts val="0"/>
                        </a:spcAft>
                      </a:pPr>
                      <a:r>
                        <a:rPr lang="tr-TR" sz="1400">
                          <a:latin typeface="Times New Roman"/>
                          <a:ea typeface="Calibri"/>
                          <a:cs typeface="Times New Roman"/>
                        </a:rPr>
                        <a:t>Eldivenler ve kişisel koruyucu ekipman çıkartılır. El hijyeni sağlanır.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746851">
                <a:tc>
                  <a:txBody>
                    <a:bodyPr/>
                    <a:lstStyle/>
                    <a:p>
                      <a:pPr algn="just">
                        <a:lnSpc>
                          <a:spcPct val="106000"/>
                        </a:lnSpc>
                        <a:spcAft>
                          <a:spcPts val="0"/>
                        </a:spcAft>
                      </a:pPr>
                      <a:r>
                        <a:rPr lang="tr-TR" sz="1400">
                          <a:latin typeface="Times New Roman"/>
                          <a:ea typeface="Calibri"/>
                          <a:cs typeface="Times New Roman"/>
                        </a:rPr>
                        <a:t>Her 4 saatte bir ya da kurum politikası doğrultusundan kısa sürelerle havayolu çıkartılır. Ağız gözlemlenir, ağız bakımı uygulanır, tekrar yerleştirilir.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Havayolunun uzun süreli kullanımı doku irritasyonu ve ülserleşmeye sebep olabilir. Ağız bakımı mukoz membranların nemli kalmasını ve doku bütünlüğünün korunmasını sağlar. </a:t>
                      </a:r>
                      <a:endParaRPr lang="tr-TR" sz="1400">
                        <a:latin typeface="Calibri"/>
                        <a:ea typeface="Calibri"/>
                        <a:cs typeface="Times New Roman"/>
                      </a:endParaRPr>
                    </a:p>
                  </a:txBody>
                  <a:tcPr marL="68580" marR="68580" marT="0" marB="0"/>
                </a:tc>
              </a:tr>
              <a:tr h="746851">
                <a:tc>
                  <a:txBody>
                    <a:bodyPr/>
                    <a:lstStyle/>
                    <a:p>
                      <a:pPr algn="just">
                        <a:lnSpc>
                          <a:spcPct val="106000"/>
                        </a:lnSpc>
                        <a:spcAft>
                          <a:spcPts val="0"/>
                        </a:spcAft>
                      </a:pPr>
                      <a:r>
                        <a:rPr lang="tr-TR" sz="1400">
                          <a:latin typeface="Times New Roman"/>
                          <a:ea typeface="Calibri"/>
                          <a:cs typeface="Times New Roman"/>
                        </a:rPr>
                        <a:t>Tarih, saat, hastanın durumu, hangi boyda havayolu kullanıldığı,hastaya verilen pozisyona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latin typeface="+mn-lt"/>
              </a:rPr>
              <a:t>Nazofarengeal</a:t>
            </a:r>
            <a:r>
              <a:rPr lang="tr-TR" b="1" dirty="0" smtClean="0">
                <a:latin typeface="+mn-lt"/>
              </a:rPr>
              <a:t> Havayolu Takılması</a:t>
            </a:r>
            <a:endParaRPr lang="tr-TR" b="1" dirty="0">
              <a:latin typeface="+mn-lt"/>
            </a:endParaRPr>
          </a:p>
        </p:txBody>
      </p:sp>
      <p:pic>
        <p:nvPicPr>
          <p:cNvPr id="6" name="5 İçerik Yer Tutucusu" descr="indir (6).jfif"/>
          <p:cNvPicPr>
            <a:picLocks noGrp="1" noChangeAspect="1"/>
          </p:cNvPicPr>
          <p:nvPr>
            <p:ph sz="half" idx="1"/>
          </p:nvPr>
        </p:nvPicPr>
        <p:blipFill>
          <a:blip r:embed="rId2" cstate="print"/>
          <a:stretch>
            <a:fillRect/>
          </a:stretch>
        </p:blipFill>
        <p:spPr>
          <a:xfrm>
            <a:off x="522514" y="1894113"/>
            <a:ext cx="5055326" cy="4284617"/>
          </a:xfrm>
        </p:spPr>
      </p:pic>
      <p:pic>
        <p:nvPicPr>
          <p:cNvPr id="7" name="6 İçerik Yer Tutucusu" descr="indir (4).jfif"/>
          <p:cNvPicPr>
            <a:picLocks noGrp="1" noChangeAspect="1"/>
          </p:cNvPicPr>
          <p:nvPr>
            <p:ph sz="half" idx="2"/>
          </p:nvPr>
        </p:nvPicPr>
        <p:blipFill>
          <a:blip r:embed="rId3" cstate="print"/>
          <a:stretch>
            <a:fillRect/>
          </a:stretch>
        </p:blipFill>
        <p:spPr>
          <a:xfrm>
            <a:off x="6322423" y="1606731"/>
            <a:ext cx="5172891" cy="4702629"/>
          </a:xfrm>
        </p:spPr>
      </p:pic>
    </p:spTree>
    <p:extLst>
      <p:ext uri="{BB962C8B-B14F-4D97-AF65-F5344CB8AC3E}">
        <p14:creationId xmlns="" xmlns:p14="http://schemas.microsoft.com/office/powerpoint/2010/main" val="2543645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812075" y="1551305"/>
          <a:ext cx="10515600" cy="4957699"/>
        </p:xfrm>
        <a:graphic>
          <a:graphicData uri="http://schemas.openxmlformats.org/drawingml/2006/table">
            <a:tbl>
              <a:tblPr firstRow="1" bandRow="1">
                <a:tableStyleId>{5940675A-B579-460E-94D1-54222C63F5DA}</a:tableStyleId>
              </a:tblPr>
              <a:tblGrid>
                <a:gridCol w="5257800"/>
                <a:gridCol w="5257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Aspirasyon</a:t>
                      </a:r>
                      <a:r>
                        <a:rPr lang="tr-TR" sz="1400" dirty="0">
                          <a:latin typeface="Times New Roman"/>
                          <a:ea typeface="Calibri"/>
                          <a:cs typeface="Times New Roman"/>
                        </a:rPr>
                        <a:t> ünitesi (sabit ya da seyyar olabilir)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-Uygun boyutta </a:t>
                      </a:r>
                      <a:r>
                        <a:rPr lang="tr-TR" sz="1400" dirty="0" err="1">
                          <a:latin typeface="Times New Roman"/>
                          <a:ea typeface="Calibri"/>
                          <a:cs typeface="Times New Roman"/>
                        </a:rPr>
                        <a:t>aspirasyon</a:t>
                      </a:r>
                      <a:r>
                        <a:rPr lang="tr-TR" sz="1400" dirty="0">
                          <a:latin typeface="Times New Roman"/>
                          <a:ea typeface="Calibri"/>
                          <a:cs typeface="Times New Roman"/>
                        </a:rPr>
                        <a:t> hortumu</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Aspirasyon</a:t>
                      </a:r>
                      <a:r>
                        <a:rPr lang="tr-TR" sz="1400" dirty="0">
                          <a:latin typeface="Times New Roman"/>
                          <a:ea typeface="Calibri"/>
                          <a:cs typeface="Times New Roman"/>
                        </a:rPr>
                        <a:t> sondası</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su</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steril kap</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-Havlu ya da su geçirmez örtü</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-Kişisel koruyucu ekipman (Gözlük, maske, önlük)</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-Suda eriyen yağ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Mümkünse yatak çevresindeki perde ve hasta odasının kapısı kapatılır.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aspirasyon gereksinimi tanılanır (akciğer sesleri, spO</a:t>
                      </a:r>
                      <a:r>
                        <a:rPr lang="tr-TR" sz="1400" baseline="-25000">
                          <a:latin typeface="Times New Roman"/>
                          <a:ea typeface="Calibri"/>
                          <a:cs typeface="Times New Roman"/>
                        </a:rPr>
                        <a:t>2 </a:t>
                      </a:r>
                      <a:r>
                        <a:rPr lang="tr-TR" sz="1400">
                          <a:latin typeface="Times New Roman"/>
                          <a:ea typeface="Calibri"/>
                          <a:cs typeface="Times New Roman"/>
                        </a:rPr>
                        <a:t>değeri, taşipne,…) / Hastanın tedavi planındaki aspirasyon istemi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Havayolu mukozasının travmasını azaltmak için sadece </a:t>
                      </a:r>
                      <a:r>
                        <a:rPr lang="tr-TR" sz="1400" dirty="0" err="1">
                          <a:latin typeface="Times New Roman"/>
                          <a:ea typeface="Calibri"/>
                          <a:cs typeface="Times New Roman"/>
                        </a:rPr>
                        <a:t>sekresyon</a:t>
                      </a:r>
                      <a:r>
                        <a:rPr lang="tr-TR" sz="1400" dirty="0">
                          <a:latin typeface="Times New Roman"/>
                          <a:ea typeface="Calibri"/>
                          <a:cs typeface="Times New Roman"/>
                        </a:rPr>
                        <a:t> biriktiğinde ya da patolojik solunum sesleri duyulduğunda </a:t>
                      </a:r>
                      <a:r>
                        <a:rPr lang="tr-TR" sz="1400" dirty="0" err="1">
                          <a:latin typeface="Times New Roman"/>
                          <a:ea typeface="Calibri"/>
                          <a:cs typeface="Times New Roman"/>
                        </a:rPr>
                        <a:t>aspirasyon</a:t>
                      </a:r>
                      <a:r>
                        <a:rPr lang="tr-TR" sz="1400" dirty="0">
                          <a:latin typeface="Times New Roman"/>
                          <a:ea typeface="Calibri"/>
                          <a:cs typeface="Times New Roman"/>
                        </a:rPr>
                        <a:t> yapılmalıdır.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759823" y="1420677"/>
          <a:ext cx="10515600" cy="5123669"/>
        </p:xfrm>
        <a:graphic>
          <a:graphicData uri="http://schemas.openxmlformats.org/drawingml/2006/table">
            <a:tbl>
              <a:tblPr firstRow="1" bandRow="1">
                <a:tableStyleId>{5940675A-B579-460E-94D1-54222C63F5DA}</a:tableStyleId>
              </a:tblPr>
              <a:tblGrid>
                <a:gridCol w="2628900"/>
                <a:gridCol w="2628900"/>
                <a:gridCol w="5257800"/>
              </a:tblGrid>
              <a:tr h="275241">
                <a:tc gridSpan="2">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602717">
                <a:tc gridSpan="2">
                  <a:txBody>
                    <a:bodyPr/>
                    <a:lstStyle/>
                    <a:p>
                      <a:pPr algn="just">
                        <a:lnSpc>
                          <a:spcPct val="106000"/>
                        </a:lnSpc>
                        <a:spcAft>
                          <a:spcPts val="0"/>
                        </a:spcAft>
                      </a:pPr>
                      <a:r>
                        <a:rPr lang="tr-TR" sz="1400" dirty="0">
                          <a:latin typeface="Times New Roman"/>
                          <a:ea typeface="Calibri"/>
                          <a:cs typeface="Times New Roman"/>
                        </a:rPr>
                        <a:t>Hastaya yapılacak olan işlem açıklanır. (Hasta uyanık olmasa bile)</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a:latin typeface="Times New Roman"/>
                          <a:ea typeface="Calibri"/>
                          <a:cs typeface="Times New Roman"/>
                        </a:rPr>
                        <a:t>Açıklama korkuları azaltır. Hastanın bilinci kapalı görünse bile ne yapılacağı açıklanmalıdır. Solunum yoluna yapılan bir girişim hasta için endişe verici olabilir.  </a:t>
                      </a:r>
                      <a:endParaRPr lang="tr-TR" sz="1400">
                        <a:latin typeface="Calibri"/>
                        <a:ea typeface="Calibri"/>
                        <a:cs typeface="Times New Roman"/>
                      </a:endParaRPr>
                    </a:p>
                  </a:txBody>
                  <a:tcPr marL="68580" marR="68580" marT="0" marB="0"/>
                </a:tc>
              </a:tr>
              <a:tr h="1010984">
                <a:tc gridSpan="2">
                  <a:txBody>
                    <a:bodyPr/>
                    <a:lstStyle/>
                    <a:p>
                      <a:pPr algn="just">
                        <a:lnSpc>
                          <a:spcPct val="106000"/>
                        </a:lnSpc>
                        <a:spcAft>
                          <a:spcPts val="0"/>
                        </a:spcAft>
                      </a:pPr>
                      <a:r>
                        <a:rPr lang="tr-TR" sz="1400" dirty="0">
                          <a:latin typeface="Times New Roman"/>
                          <a:ea typeface="Calibri"/>
                          <a:cs typeface="Times New Roman"/>
                        </a:rPr>
                        <a:t>Yatak rahat çalışılabilecek yüksekliğe getirilir, genellikle bakım vericinin dirsek yüksekliğine ayarlanır. Hemşire tarafındaki yatak kenarlıkları indirilir. Hasta uyanıksa yarı oturur pozisyona getirilir, bilinci kapalı ise yüzü </a:t>
                      </a:r>
                      <a:r>
                        <a:rPr lang="tr-TR" sz="1400" dirty="0" err="1">
                          <a:latin typeface="Times New Roman"/>
                          <a:ea typeface="Calibri"/>
                          <a:cs typeface="Times New Roman"/>
                        </a:rPr>
                        <a:t>aspire</a:t>
                      </a:r>
                      <a:r>
                        <a:rPr lang="tr-TR" sz="1400" dirty="0">
                          <a:latin typeface="Times New Roman"/>
                          <a:ea typeface="Calibri"/>
                          <a:cs typeface="Times New Roman"/>
                        </a:rPr>
                        <a:t> edene dönük olacak şekilde </a:t>
                      </a:r>
                      <a:r>
                        <a:rPr lang="tr-TR" sz="1400" dirty="0" err="1">
                          <a:latin typeface="Times New Roman"/>
                          <a:ea typeface="Calibri"/>
                          <a:cs typeface="Times New Roman"/>
                        </a:rPr>
                        <a:t>lateral</a:t>
                      </a:r>
                      <a:r>
                        <a:rPr lang="tr-TR" sz="1400" dirty="0">
                          <a:latin typeface="Times New Roman"/>
                          <a:ea typeface="Calibri"/>
                          <a:cs typeface="Times New Roman"/>
                        </a:rPr>
                        <a:t> pozisyon verilir.</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a:latin typeface="Times New Roman"/>
                          <a:ea typeface="Calibri"/>
                          <a:cs typeface="Times New Roman"/>
                        </a:rPr>
                        <a:t>Yatağın uygun yükseklikte olması sırt ve kas gerilmesini önler. Oturma pozisyonu hastanın öksürmesini ve daha rahat nefes almasını sağlar. Lateral pozisyon kataterin yerleştirilmesini ve sekresyonların drenajını kolaylaştırır.  </a:t>
                      </a:r>
                      <a:endParaRPr lang="tr-TR" sz="1400">
                        <a:latin typeface="Calibri"/>
                        <a:ea typeface="Calibri"/>
                        <a:cs typeface="Times New Roman"/>
                      </a:endParaRPr>
                    </a:p>
                  </a:txBody>
                  <a:tcPr marL="68580" marR="68580" marT="0" marB="0"/>
                </a:tc>
              </a:tr>
              <a:tr h="320621">
                <a:tc gridSpan="2">
                  <a:txBody>
                    <a:bodyPr/>
                    <a:lstStyle/>
                    <a:p>
                      <a:pPr algn="just">
                        <a:lnSpc>
                          <a:spcPct val="106000"/>
                        </a:lnSpc>
                        <a:spcAft>
                          <a:spcPts val="0"/>
                        </a:spcAft>
                      </a:pPr>
                      <a:r>
                        <a:rPr lang="tr-TR" sz="1400" dirty="0">
                          <a:latin typeface="Times New Roman"/>
                          <a:ea typeface="Calibri"/>
                          <a:cs typeface="Times New Roman"/>
                        </a:rPr>
                        <a:t>Hastanın göğsüne havlu ya da su geçirmez örtü yerleştirilir.</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dirty="0">
                          <a:latin typeface="Times New Roman"/>
                          <a:ea typeface="Calibri"/>
                          <a:cs typeface="Times New Roman"/>
                        </a:rPr>
                        <a:t>Yatak takımlarının temiz kalmasını sağlar.</a:t>
                      </a:r>
                      <a:endParaRPr lang="tr-TR" sz="1400" dirty="0">
                        <a:latin typeface="Calibri"/>
                        <a:ea typeface="Calibri"/>
                        <a:cs typeface="Times New Roman"/>
                      </a:endParaRPr>
                    </a:p>
                  </a:txBody>
                  <a:tcPr marL="68580" marR="68580" marT="0" marB="0"/>
                </a:tc>
              </a:tr>
              <a:tr h="320621">
                <a:tc gridSpan="2">
                  <a:txBody>
                    <a:bodyPr/>
                    <a:lstStyle/>
                    <a:p>
                      <a:pPr marL="0" marR="0" indent="0" algn="just" defTabSz="914400" rtl="0" eaLnBrk="1" fontAlgn="auto" latinLnBrk="0" hangingPunct="1">
                        <a:lnSpc>
                          <a:spcPct val="106000"/>
                        </a:lnSpc>
                        <a:spcBef>
                          <a:spcPts val="0"/>
                        </a:spcBef>
                        <a:spcAft>
                          <a:spcPts val="0"/>
                        </a:spcAft>
                        <a:buClrTx/>
                        <a:buSzTx/>
                        <a:buFontTx/>
                        <a:buNone/>
                        <a:tabLst/>
                        <a:defRPr/>
                      </a:pPr>
                      <a:r>
                        <a:rPr lang="tr-TR" sz="1400" kern="1200" dirty="0" smtClean="0">
                          <a:solidFill>
                            <a:schemeClr val="tx1"/>
                          </a:solidFill>
                          <a:latin typeface="Times New Roman" pitchFamily="18" charset="0"/>
                          <a:ea typeface="+mn-ea"/>
                          <a:cs typeface="Times New Roman" pitchFamily="18" charset="0"/>
                        </a:rPr>
                        <a:t>Aspiratör uygun basınca ayarlanır:</a:t>
                      </a:r>
                    </a:p>
                  </a:txBody>
                  <a:tcPr marL="68580" marR="68580" marT="0" marB="0"/>
                </a:tc>
                <a:tc hMerge="1">
                  <a:txBody>
                    <a:bodyPr/>
                    <a:lstStyle/>
                    <a:p>
                      <a:endParaRPr lang="tr-TR"/>
                    </a:p>
                  </a:txBody>
                  <a:tcPr/>
                </a:tc>
                <a:tc rowSpan="7">
                  <a:txBody>
                    <a:bodyPr/>
                    <a:lstStyle/>
                    <a:p>
                      <a:pPr>
                        <a:lnSpc>
                          <a:spcPct val="106000"/>
                        </a:lnSpc>
                        <a:spcAft>
                          <a:spcPts val="0"/>
                        </a:spcAft>
                      </a:pPr>
                      <a:r>
                        <a:rPr lang="tr-TR" sz="1400" kern="1200" dirty="0" smtClean="0">
                          <a:solidFill>
                            <a:schemeClr val="tx1"/>
                          </a:solidFill>
                          <a:latin typeface="Times New Roman" pitchFamily="18" charset="0"/>
                          <a:ea typeface="+mn-ea"/>
                          <a:cs typeface="Times New Roman" pitchFamily="18" charset="0"/>
                        </a:rPr>
                        <a:t>Uygun olmayan basınç travmalara, </a:t>
                      </a:r>
                      <a:r>
                        <a:rPr lang="tr-TR" sz="1400" kern="1200" dirty="0" err="1" smtClean="0">
                          <a:solidFill>
                            <a:schemeClr val="tx1"/>
                          </a:solidFill>
                          <a:latin typeface="Times New Roman" pitchFamily="18" charset="0"/>
                          <a:ea typeface="+mn-ea"/>
                          <a:cs typeface="Times New Roman" pitchFamily="18" charset="0"/>
                        </a:rPr>
                        <a:t>hipoksemiye</a:t>
                      </a:r>
                      <a:r>
                        <a:rPr lang="tr-TR" sz="1400" kern="1200" dirty="0" smtClean="0">
                          <a:solidFill>
                            <a:schemeClr val="tx1"/>
                          </a:solidFill>
                          <a:latin typeface="Times New Roman" pitchFamily="18" charset="0"/>
                          <a:ea typeface="+mn-ea"/>
                          <a:cs typeface="Times New Roman" pitchFamily="18" charset="0"/>
                        </a:rPr>
                        <a:t>, </a:t>
                      </a:r>
                      <a:r>
                        <a:rPr lang="tr-TR" sz="1400" kern="1200" dirty="0" err="1" smtClean="0">
                          <a:solidFill>
                            <a:schemeClr val="tx1"/>
                          </a:solidFill>
                          <a:latin typeface="Times New Roman" pitchFamily="18" charset="0"/>
                          <a:ea typeface="+mn-ea"/>
                          <a:cs typeface="Times New Roman" pitchFamily="18" charset="0"/>
                        </a:rPr>
                        <a:t>atelekteziye</a:t>
                      </a:r>
                      <a:r>
                        <a:rPr lang="tr-TR" sz="1400" kern="1200" dirty="0" smtClean="0">
                          <a:solidFill>
                            <a:schemeClr val="tx1"/>
                          </a:solidFill>
                          <a:latin typeface="Times New Roman" pitchFamily="18" charset="0"/>
                          <a:ea typeface="+mn-ea"/>
                          <a:cs typeface="Times New Roman" pitchFamily="18" charset="0"/>
                        </a:rPr>
                        <a:t> neden olabilir.</a:t>
                      </a:r>
                      <a:endParaRPr lang="tr-TR" sz="1400" dirty="0">
                        <a:latin typeface="Times New Roman" pitchFamily="18" charset="0"/>
                        <a:ea typeface="Calibri"/>
                        <a:cs typeface="Times New Roman" pitchFamily="18" charset="0"/>
                      </a:endParaRPr>
                    </a:p>
                  </a:txBody>
                  <a:tcPr marL="68580" marR="68580" marT="0" marB="0"/>
                </a:tc>
              </a:tr>
              <a:tr h="399615">
                <a:tc>
                  <a:txBody>
                    <a:bodyPr/>
                    <a:lstStyle/>
                    <a:p>
                      <a:pPr algn="just">
                        <a:lnSpc>
                          <a:spcPct val="106000"/>
                        </a:lnSpc>
                        <a:spcAft>
                          <a:spcPts val="0"/>
                        </a:spcAft>
                      </a:pPr>
                      <a:r>
                        <a:rPr lang="tr-TR" sz="1100" b="1" u="sng" dirty="0">
                          <a:latin typeface="Times New Roman"/>
                          <a:ea typeface="Calibri"/>
                          <a:cs typeface="Times New Roman"/>
                        </a:rPr>
                        <a:t>Duvar ünitesinde</a:t>
                      </a:r>
                      <a:endParaRPr lang="tr-TR" sz="1100" dirty="0">
                        <a:latin typeface="Calibri"/>
                        <a:ea typeface="Calibri"/>
                        <a:cs typeface="Times New Roman"/>
                      </a:endParaRPr>
                    </a:p>
                  </a:txBody>
                  <a:tcPr marL="68580" marR="68580" marT="0" marB="0"/>
                </a:tc>
                <a:tc>
                  <a:txBody>
                    <a:bodyPr/>
                    <a:lstStyle/>
                    <a:p>
                      <a:pPr marL="0" marR="0" indent="0" algn="just" defTabSz="914400" rtl="0" eaLnBrk="1" fontAlgn="auto" latinLnBrk="0" hangingPunct="1">
                        <a:lnSpc>
                          <a:spcPct val="106000"/>
                        </a:lnSpc>
                        <a:spcBef>
                          <a:spcPts val="0"/>
                        </a:spcBef>
                        <a:spcAft>
                          <a:spcPts val="0"/>
                        </a:spcAft>
                        <a:buClrTx/>
                        <a:buSzTx/>
                        <a:buFontTx/>
                        <a:buNone/>
                        <a:tabLst/>
                        <a:defRPr/>
                      </a:pPr>
                      <a:r>
                        <a:rPr lang="tr-TR" sz="1100" b="1" u="sng" dirty="0" smtClean="0">
                          <a:latin typeface="Times New Roman"/>
                          <a:ea typeface="Calibri"/>
                          <a:cs typeface="Times New Roman"/>
                        </a:rPr>
                        <a:t>Seyyar Aspiratörde</a:t>
                      </a:r>
                      <a:endParaRPr lang="tr-TR" sz="1100" dirty="0" smtClean="0">
                        <a:latin typeface="+mn-lt"/>
                        <a:ea typeface="Calibri"/>
                        <a:cs typeface="Times New Roman"/>
                      </a:endParaRPr>
                    </a:p>
                    <a:p>
                      <a:pPr algn="just">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gn="just">
                        <a:lnSpc>
                          <a:spcPct val="106000"/>
                        </a:lnSpc>
                        <a:spcAft>
                          <a:spcPts val="0"/>
                        </a:spcAft>
                      </a:pPr>
                      <a:endParaRPr lang="tr-TR" sz="1100" dirty="0">
                        <a:latin typeface="Calibri"/>
                        <a:ea typeface="Calibri"/>
                        <a:cs typeface="Times New Roman"/>
                      </a:endParaRPr>
                    </a:p>
                  </a:txBody>
                  <a:tcPr marL="68580" marR="68580" marT="0" marB="0"/>
                </a:tc>
              </a:tr>
              <a:tr h="399615">
                <a:tc>
                  <a:txBody>
                    <a:bodyPr/>
                    <a:lstStyle/>
                    <a:p>
                      <a:pPr>
                        <a:lnSpc>
                          <a:spcPct val="106000"/>
                        </a:lnSpc>
                        <a:spcAft>
                          <a:spcPts val="0"/>
                        </a:spcAft>
                      </a:pPr>
                      <a:r>
                        <a:rPr lang="tr-TR" sz="1100" dirty="0">
                          <a:latin typeface="Times New Roman"/>
                          <a:ea typeface="Calibri"/>
                          <a:cs typeface="Times New Roman"/>
                        </a:rPr>
                        <a:t>Yetişkin için: 100-120 mm 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Yetişkin için: 10-15 cm Hg</a:t>
                      </a:r>
                      <a:endParaRPr lang="tr-TR" sz="1100" dirty="0" smtClean="0">
                        <a:latin typeface="+mn-lt"/>
                        <a:ea typeface="Calibri"/>
                        <a:cs typeface="Times New Roman"/>
                      </a:endParaRPr>
                    </a:p>
                    <a:p>
                      <a:pPr>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399615">
                <a:tc>
                  <a:txBody>
                    <a:bodyPr/>
                    <a:lstStyle/>
                    <a:p>
                      <a:pPr>
                        <a:lnSpc>
                          <a:spcPct val="106000"/>
                        </a:lnSpc>
                        <a:spcAft>
                          <a:spcPts val="0"/>
                        </a:spcAft>
                      </a:pPr>
                      <a:r>
                        <a:rPr lang="tr-TR" sz="1100" dirty="0" err="1">
                          <a:latin typeface="Times New Roman"/>
                          <a:ea typeface="Calibri"/>
                          <a:cs typeface="Times New Roman"/>
                        </a:rPr>
                        <a:t>Adölesan</a:t>
                      </a:r>
                      <a:r>
                        <a:rPr lang="tr-TR" sz="1100" dirty="0">
                          <a:latin typeface="Times New Roman"/>
                          <a:ea typeface="Calibri"/>
                          <a:cs typeface="Times New Roman"/>
                        </a:rPr>
                        <a:t> için: 80-120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err="1" smtClean="0">
                          <a:latin typeface="Times New Roman"/>
                          <a:ea typeface="Calibri"/>
                          <a:cs typeface="Times New Roman"/>
                        </a:rPr>
                        <a:t>Adölesan</a:t>
                      </a:r>
                      <a:r>
                        <a:rPr lang="tr-TR" sz="1100" dirty="0" smtClean="0">
                          <a:latin typeface="Times New Roman"/>
                          <a:ea typeface="Calibri"/>
                          <a:cs typeface="Times New Roman"/>
                        </a:rPr>
                        <a:t>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p>
                      <a:pPr>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399615">
                <a:tc>
                  <a:txBody>
                    <a:bodyPr/>
                    <a:lstStyle/>
                    <a:p>
                      <a:pPr>
                        <a:lnSpc>
                          <a:spcPct val="106000"/>
                        </a:lnSpc>
                        <a:spcAft>
                          <a:spcPts val="0"/>
                        </a:spcAft>
                      </a:pPr>
                      <a:r>
                        <a:rPr lang="tr-TR" sz="1100" dirty="0">
                          <a:latin typeface="Times New Roman"/>
                          <a:ea typeface="Calibri"/>
                          <a:cs typeface="Times New Roman"/>
                        </a:rPr>
                        <a:t>Çocuklar için: 80-100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Çocuklar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p>
                      <a:pPr>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399615">
                <a:tc>
                  <a:txBody>
                    <a:bodyPr/>
                    <a:lstStyle/>
                    <a:p>
                      <a:pPr>
                        <a:lnSpc>
                          <a:spcPct val="106000"/>
                        </a:lnSpc>
                        <a:spcAft>
                          <a:spcPts val="0"/>
                        </a:spcAft>
                      </a:pPr>
                      <a:r>
                        <a:rPr lang="tr-TR" sz="1100" dirty="0">
                          <a:latin typeface="Times New Roman"/>
                          <a:ea typeface="Calibri"/>
                          <a:cs typeface="Times New Roman"/>
                        </a:rPr>
                        <a:t>Bebekler için: 80-100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Bebekler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p>
                      <a:pPr>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399615">
                <a:tc>
                  <a:txBody>
                    <a:bodyPr/>
                    <a:lstStyle/>
                    <a:p>
                      <a:pPr>
                        <a:lnSpc>
                          <a:spcPct val="106000"/>
                        </a:lnSpc>
                        <a:spcAft>
                          <a:spcPts val="0"/>
                        </a:spcAft>
                      </a:pPr>
                      <a:r>
                        <a:rPr lang="tr-TR" sz="1100" dirty="0">
                          <a:latin typeface="Times New Roman"/>
                          <a:ea typeface="Calibri"/>
                          <a:cs typeface="Times New Roman"/>
                        </a:rPr>
                        <a:t>Yeni doğan için: 60-80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Yeni doğan için: 6-8 </a:t>
                      </a:r>
                      <a:r>
                        <a:rPr lang="tr-TR" sz="1100" dirty="0" err="1" smtClean="0">
                          <a:latin typeface="Times New Roman"/>
                          <a:ea typeface="Calibri"/>
                          <a:cs typeface="Times New Roman"/>
                        </a:rPr>
                        <a:t>cmHg</a:t>
                      </a:r>
                      <a:endParaRPr lang="tr-TR" sz="1100" dirty="0" smtClean="0">
                        <a:latin typeface="+mn-lt"/>
                        <a:ea typeface="Calibri"/>
                        <a:cs typeface="Times New Roman"/>
                      </a:endParaRPr>
                    </a:p>
                    <a:p>
                      <a:pPr>
                        <a:lnSpc>
                          <a:spcPct val="106000"/>
                        </a:lnSpc>
                        <a:spcAft>
                          <a:spcPts val="0"/>
                        </a:spcAft>
                      </a:pPr>
                      <a:endParaRPr lang="tr-TR" sz="1100" dirty="0">
                        <a:latin typeface="Calibri"/>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838200" y="1645920"/>
          <a:ext cx="10515600" cy="4571999"/>
        </p:xfrm>
        <a:graphic>
          <a:graphicData uri="http://schemas.openxmlformats.org/drawingml/2006/table">
            <a:tbl>
              <a:tblPr firstRow="1" bandRow="1">
                <a:tableStyleId>{5940675A-B579-460E-94D1-54222C63F5DA}</a:tableStyleId>
              </a:tblPr>
              <a:tblGrid>
                <a:gridCol w="5257800"/>
                <a:gridCol w="5257800"/>
              </a:tblGrid>
              <a:tr h="457004">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544258">
                <a:tc>
                  <a:txBody>
                    <a:bodyPr/>
                    <a:lstStyle/>
                    <a:p>
                      <a:pPr algn="just">
                        <a:lnSpc>
                          <a:spcPct val="106000"/>
                        </a:lnSpc>
                        <a:spcAft>
                          <a:spcPts val="0"/>
                        </a:spcAft>
                      </a:pPr>
                      <a:r>
                        <a:rPr lang="tr-TR" sz="1400" dirty="0">
                          <a:latin typeface="Times New Roman"/>
                          <a:ea typeface="Calibri"/>
                          <a:cs typeface="Times New Roman"/>
                        </a:rPr>
                        <a:t>Tek kullanımlık eldivenler giyilir ve aspiratörün basıncı bağlantı tüpünün ucuna dokunularak kontrol edilir.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Sistemin etkin bir şekilde çalışması değerlendirilir. </a:t>
                      </a:r>
                      <a:endParaRPr lang="tr-TR" sz="1400">
                        <a:latin typeface="Calibri"/>
                        <a:ea typeface="Calibri"/>
                        <a:cs typeface="Times New Roman"/>
                      </a:endParaRPr>
                    </a:p>
                  </a:txBody>
                  <a:tcPr marL="68580" marR="68580" marT="0" marB="0"/>
                </a:tc>
              </a:tr>
              <a:tr h="1380481">
                <a:tc>
                  <a:txBody>
                    <a:bodyPr/>
                    <a:lstStyle/>
                    <a:p>
                      <a:pPr algn="just">
                        <a:lnSpc>
                          <a:spcPct val="106000"/>
                        </a:lnSpc>
                        <a:spcAft>
                          <a:spcPts val="0"/>
                        </a:spcAft>
                      </a:pPr>
                      <a:r>
                        <a:rPr lang="tr-TR" sz="1400" dirty="0">
                          <a:latin typeface="Times New Roman"/>
                          <a:ea typeface="Calibri"/>
                          <a:cs typeface="Times New Roman"/>
                        </a:rPr>
                        <a:t>Aseptik teknik kullanılarak steril </a:t>
                      </a:r>
                      <a:r>
                        <a:rPr lang="tr-TR" sz="1400" dirty="0" err="1">
                          <a:latin typeface="Times New Roman"/>
                          <a:ea typeface="Calibri"/>
                          <a:cs typeface="Times New Roman"/>
                        </a:rPr>
                        <a:t>aspirasyon</a:t>
                      </a:r>
                      <a:r>
                        <a:rPr lang="tr-TR" sz="1400" dirty="0">
                          <a:latin typeface="Times New Roman"/>
                          <a:ea typeface="Calibri"/>
                          <a:cs typeface="Times New Roman"/>
                        </a:rPr>
                        <a:t> sondasının paketi açılır. Açılan paket kağıdı diğer malzemeleri korumak için steril alan olarak kullanılabilir. Steril kabın sadece dış yüzeyine dokunarak dikkatlice kaldırılır. Çalışma alanına yerleştirilir. Steril kabın içerisi bir miktar </a:t>
                      </a:r>
                      <a:r>
                        <a:rPr lang="tr-TR" sz="1400" dirty="0" err="1">
                          <a:latin typeface="Times New Roman"/>
                          <a:ea typeface="Calibri"/>
                          <a:cs typeface="Times New Roman"/>
                        </a:rPr>
                        <a:t>distile</a:t>
                      </a:r>
                      <a:r>
                        <a:rPr lang="tr-TR" sz="1400" dirty="0">
                          <a:latin typeface="Times New Roman"/>
                          <a:ea typeface="Calibri"/>
                          <a:cs typeface="Times New Roman"/>
                        </a:rPr>
                        <a:t> su ile doldurulur.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Kataterin</a:t>
                      </a:r>
                      <a:r>
                        <a:rPr lang="tr-TR" sz="1400" dirty="0">
                          <a:latin typeface="Times New Roman"/>
                          <a:ea typeface="Calibri"/>
                          <a:cs typeface="Times New Roman"/>
                        </a:rPr>
                        <a:t> dışına kayganlaştırmak için </a:t>
                      </a:r>
                      <a:r>
                        <a:rPr lang="tr-TR" sz="1400" dirty="0" err="1">
                          <a:latin typeface="Times New Roman"/>
                          <a:ea typeface="Calibri"/>
                          <a:cs typeface="Times New Roman"/>
                        </a:rPr>
                        <a:t>distile</a:t>
                      </a:r>
                      <a:r>
                        <a:rPr lang="tr-TR" sz="1400" dirty="0">
                          <a:latin typeface="Times New Roman"/>
                          <a:ea typeface="Calibri"/>
                          <a:cs typeface="Times New Roman"/>
                        </a:rPr>
                        <a:t> su / </a:t>
                      </a:r>
                      <a:r>
                        <a:rPr lang="tr-TR" sz="1400" dirty="0" err="1">
                          <a:latin typeface="Times New Roman"/>
                          <a:ea typeface="Calibri"/>
                          <a:cs typeface="Times New Roman"/>
                        </a:rPr>
                        <a:t>distile</a:t>
                      </a:r>
                      <a:r>
                        <a:rPr lang="tr-TR" sz="1400" dirty="0">
                          <a:latin typeface="Times New Roman"/>
                          <a:ea typeface="Calibri"/>
                          <a:cs typeface="Times New Roman"/>
                        </a:rPr>
                        <a:t> su ve kayganlaştırıcı kullanılması işlem sırasında mukozanın </a:t>
                      </a:r>
                      <a:r>
                        <a:rPr lang="tr-TR" sz="1400" dirty="0" err="1">
                          <a:latin typeface="Times New Roman"/>
                          <a:ea typeface="Calibri"/>
                          <a:cs typeface="Times New Roman"/>
                        </a:rPr>
                        <a:t>irritasyonunu</a:t>
                      </a:r>
                      <a:r>
                        <a:rPr lang="tr-TR" sz="1400" dirty="0">
                          <a:latin typeface="Times New Roman"/>
                          <a:ea typeface="Calibri"/>
                          <a:cs typeface="Times New Roman"/>
                        </a:rPr>
                        <a:t> azaltır. Ayrıca </a:t>
                      </a:r>
                      <a:r>
                        <a:rPr lang="tr-TR" sz="1400" dirty="0" err="1">
                          <a:latin typeface="Times New Roman"/>
                          <a:ea typeface="Calibri"/>
                          <a:cs typeface="Times New Roman"/>
                        </a:rPr>
                        <a:t>distile</a:t>
                      </a:r>
                      <a:r>
                        <a:rPr lang="tr-TR" sz="1400" dirty="0">
                          <a:latin typeface="Times New Roman"/>
                          <a:ea typeface="Calibri"/>
                          <a:cs typeface="Times New Roman"/>
                        </a:rPr>
                        <a:t> su girişimler sırasında </a:t>
                      </a:r>
                      <a:r>
                        <a:rPr lang="tr-TR" sz="1400" dirty="0" err="1">
                          <a:latin typeface="Times New Roman"/>
                          <a:ea typeface="Calibri"/>
                          <a:cs typeface="Times New Roman"/>
                        </a:rPr>
                        <a:t>katateri</a:t>
                      </a:r>
                      <a:r>
                        <a:rPr lang="tr-TR" sz="1400" dirty="0">
                          <a:latin typeface="Times New Roman"/>
                          <a:ea typeface="Calibri"/>
                          <a:cs typeface="Times New Roman"/>
                        </a:rPr>
                        <a:t> temizlemek için de kullanılır.</a:t>
                      </a:r>
                      <a:endParaRPr lang="tr-TR" sz="1400" dirty="0">
                        <a:latin typeface="Calibri"/>
                        <a:ea typeface="Calibri"/>
                        <a:cs typeface="Times New Roman"/>
                      </a:endParaRPr>
                    </a:p>
                  </a:txBody>
                  <a:tcPr marL="68580" marR="68580" marT="0" marB="0"/>
                </a:tc>
              </a:tr>
              <a:tr h="822999">
                <a:tc>
                  <a:txBody>
                    <a:bodyPr/>
                    <a:lstStyle/>
                    <a:p>
                      <a:pPr algn="just">
                        <a:lnSpc>
                          <a:spcPct val="106000"/>
                        </a:lnSpc>
                        <a:spcAft>
                          <a:spcPts val="0"/>
                        </a:spcAft>
                      </a:pPr>
                      <a:r>
                        <a:rPr lang="tr-TR" sz="1400" dirty="0">
                          <a:latin typeface="Times New Roman"/>
                          <a:ea typeface="Calibri"/>
                          <a:cs typeface="Times New Roman"/>
                        </a:rPr>
                        <a:t>Kurum politikasına  ya da isteme göre oksijen miktarı arttırılır.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hastanın hava yolundan havayı çeker ve hipoksemiye neden olabilir. Oksijen verme aspirasyon kaynaklı hipoksemiyi önlemeye yardımcı olur.</a:t>
                      </a:r>
                      <a:endParaRPr lang="tr-TR" sz="1400">
                        <a:latin typeface="Calibri"/>
                        <a:ea typeface="Calibri"/>
                        <a:cs typeface="Times New Roman"/>
                      </a:endParaRPr>
                    </a:p>
                  </a:txBody>
                  <a:tcPr marL="68580" marR="68580" marT="0" marB="0"/>
                </a:tc>
              </a:tr>
              <a:tr h="822999">
                <a:tc>
                  <a:txBody>
                    <a:bodyPr/>
                    <a:lstStyle/>
                    <a:p>
                      <a:pPr algn="just">
                        <a:lnSpc>
                          <a:spcPct val="106000"/>
                        </a:lnSpc>
                        <a:spcAft>
                          <a:spcPts val="0"/>
                        </a:spcAft>
                      </a:pPr>
                      <a:r>
                        <a:rPr lang="tr-TR" sz="1400">
                          <a:latin typeface="Times New Roman"/>
                          <a:ea typeface="Calibri"/>
                          <a:cs typeface="Times New Roman"/>
                        </a:rPr>
                        <a:t>Maske, gözlük takılır, steril eldiven giyilir, baskın el steril kalmalıdır, baskın olmayan el temiz olarak kabul edilmektedir ve aspirasyon işlemi sırasında aspirasyon kapağını (Y portunu) kontrol eder.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kataterini</a:t>
                      </a:r>
                      <a:r>
                        <a:rPr lang="tr-TR" sz="1400" dirty="0">
                          <a:latin typeface="Times New Roman"/>
                          <a:ea typeface="Calibri"/>
                          <a:cs typeface="Times New Roman"/>
                        </a:rPr>
                        <a:t> steril eldiven ile tutma solunum yollarına organizmanın girişini önler. </a:t>
                      </a:r>
                      <a:endParaRPr lang="tr-TR" sz="1400" dirty="0">
                        <a:latin typeface="Calibri"/>
                        <a:ea typeface="Calibri"/>
                        <a:cs typeface="Times New Roman"/>
                      </a:endParaRPr>
                    </a:p>
                  </a:txBody>
                  <a:tcPr marL="68580" marR="68580" marT="0" marB="0"/>
                </a:tc>
              </a:tr>
              <a:tr h="544258">
                <a:tc>
                  <a:txBody>
                    <a:bodyPr/>
                    <a:lstStyle/>
                    <a:p>
                      <a:pPr algn="just">
                        <a:lnSpc>
                          <a:spcPct val="106000"/>
                        </a:lnSpc>
                        <a:spcAft>
                          <a:spcPts val="0"/>
                        </a:spcAft>
                      </a:pPr>
                      <a:r>
                        <a:rPr lang="tr-TR" sz="1400">
                          <a:latin typeface="Times New Roman"/>
                          <a:ea typeface="Calibri"/>
                          <a:cs typeface="Times New Roman"/>
                        </a:rPr>
                        <a:t>Baskın el ile katater  alınır, baskın olmayan el ile de bağlantı tüpü alınır ve birbirine monte 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kataterinin</a:t>
                      </a:r>
                      <a:r>
                        <a:rPr lang="tr-TR" sz="1400" dirty="0">
                          <a:latin typeface="Times New Roman"/>
                          <a:ea typeface="Calibri"/>
                          <a:cs typeface="Times New Roman"/>
                        </a:rPr>
                        <a:t> sterilliği korunur.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4279138"/>
        </p:xfrm>
        <a:graphic>
          <a:graphicData uri="http://schemas.openxmlformats.org/drawingml/2006/table">
            <a:tbl>
              <a:tblPr firstRow="1" bandRow="1">
                <a:tableStyleId>{5940675A-B579-460E-94D1-54222C63F5DA}</a:tableStyleId>
              </a:tblPr>
              <a:tblGrid>
                <a:gridCol w="5257800"/>
                <a:gridCol w="5257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err="1">
                          <a:latin typeface="Times New Roman"/>
                          <a:ea typeface="Calibri"/>
                          <a:cs typeface="Times New Roman"/>
                        </a:rPr>
                        <a:t>Katater</a:t>
                      </a:r>
                      <a:r>
                        <a:rPr lang="tr-TR" sz="1400" dirty="0">
                          <a:latin typeface="Times New Roman"/>
                          <a:ea typeface="Calibri"/>
                          <a:cs typeface="Times New Roman"/>
                        </a:rPr>
                        <a:t>  steril kaba batırılarak ıslatılır ve bağlantı yeri kapatılarak kontrol edilir.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sırasında araç gerecin sorunsuz çalışmasını kontrol etmeye katkı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 birkaç kez derin nefes alması için teşvik 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Hiper ventilasyonla aspirasyon kaynaklı hipoksemi önlenmeye çalışılır.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Steril alana yerleştirilmiş olan kayganlaştırıcı kataterin ilk 4-5 cm’ine uygulanır.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Yağlama katater geçişini kolaylaştırı ve müköz membrandaki travmayı azaltır.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Sakıncası yoksa oksijen hastadan çıkarılır. </a:t>
                      </a:r>
                      <a:endParaRPr lang="tr-TR" sz="1400">
                        <a:latin typeface="Calibri"/>
                        <a:ea typeface="Calibri"/>
                        <a:cs typeface="Times New Roman"/>
                      </a:endParaRPr>
                    </a:p>
                  </a:txBody>
                  <a:tcPr marL="68580" marR="68580" marT="0" marB="0"/>
                </a:tc>
                <a:tc>
                  <a:txBody>
                    <a:bodyPr/>
                    <a:lstStyle/>
                    <a:p>
                      <a:pPr>
                        <a:lnSpc>
                          <a:spcPct val="106000"/>
                        </a:lnSpc>
                        <a:spcAft>
                          <a:spcPts val="0"/>
                        </a:spcAft>
                      </a:pPr>
                      <a:endParaRPr lang="tr-TR" sz="1400">
                        <a:latin typeface="Times New Roman"/>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 </a:t>
                      </a:r>
                      <a:r>
                        <a:rPr lang="tr-TR" sz="1400" dirty="0" err="1">
                          <a:latin typeface="Times New Roman"/>
                          <a:ea typeface="Calibri"/>
                          <a:cs typeface="Times New Roman"/>
                        </a:rPr>
                        <a:t>Katater</a:t>
                      </a:r>
                      <a:r>
                        <a:rPr lang="tr-TR" sz="1400" dirty="0">
                          <a:latin typeface="Times New Roman"/>
                          <a:ea typeface="Calibri"/>
                          <a:cs typeface="Times New Roman"/>
                        </a:rPr>
                        <a:t> yerleştirilir:</a:t>
                      </a:r>
                      <a:endParaRPr lang="tr-TR" sz="1400" dirty="0">
                        <a:latin typeface="Calibri"/>
                        <a:ea typeface="Calibri"/>
                        <a:cs typeface="Times New Roman"/>
                      </a:endParaRPr>
                    </a:p>
                    <a:p>
                      <a:pPr algn="just">
                        <a:lnSpc>
                          <a:spcPct val="106000"/>
                        </a:lnSpc>
                        <a:spcAft>
                          <a:spcPts val="0"/>
                        </a:spcAft>
                      </a:pPr>
                      <a:r>
                        <a:rPr lang="tr-TR" sz="1400" b="1" dirty="0" err="1">
                          <a:latin typeface="Times New Roman"/>
                          <a:ea typeface="Calibri"/>
                          <a:cs typeface="Times New Roman"/>
                        </a:rPr>
                        <a:t>Nazofarengeal</a:t>
                      </a:r>
                      <a:r>
                        <a:rPr lang="tr-TR" sz="1400" dirty="0">
                          <a:latin typeface="Times New Roman"/>
                          <a:ea typeface="Calibri"/>
                          <a:cs typeface="Times New Roman"/>
                        </a:rPr>
                        <a:t>: </a:t>
                      </a:r>
                      <a:r>
                        <a:rPr lang="tr-TR" sz="1400" dirty="0" err="1">
                          <a:latin typeface="Times New Roman"/>
                          <a:ea typeface="Calibri"/>
                          <a:cs typeface="Times New Roman"/>
                        </a:rPr>
                        <a:t>Katater</a:t>
                      </a:r>
                      <a:r>
                        <a:rPr lang="tr-TR" sz="1400" dirty="0">
                          <a:latin typeface="Times New Roman"/>
                          <a:ea typeface="Calibri"/>
                          <a:cs typeface="Times New Roman"/>
                        </a:rPr>
                        <a:t> yavaşça burun deliklerinden sokulur, burun tabanına paralel </a:t>
                      </a:r>
                      <a:r>
                        <a:rPr lang="tr-TR" sz="1400" dirty="0" err="1">
                          <a:latin typeface="Times New Roman"/>
                          <a:ea typeface="Calibri"/>
                          <a:cs typeface="Times New Roman"/>
                        </a:rPr>
                        <a:t>trakeaya</a:t>
                      </a:r>
                      <a:r>
                        <a:rPr lang="tr-TR" sz="1400" dirty="0">
                          <a:latin typeface="Times New Roman"/>
                          <a:ea typeface="Calibri"/>
                          <a:cs typeface="Times New Roman"/>
                        </a:rPr>
                        <a:t> ilerletilir. İlerlerken sonda dairesel hareket ettirilir, </a:t>
                      </a:r>
                      <a:r>
                        <a:rPr lang="tr-TR" sz="1400" dirty="0" err="1">
                          <a:latin typeface="Times New Roman"/>
                          <a:ea typeface="Calibri"/>
                          <a:cs typeface="Times New Roman"/>
                        </a:rPr>
                        <a:t>Farenkse</a:t>
                      </a:r>
                      <a:r>
                        <a:rPr lang="tr-TR" sz="1400" dirty="0">
                          <a:latin typeface="Times New Roman"/>
                          <a:ea typeface="Calibri"/>
                          <a:cs typeface="Times New Roman"/>
                        </a:rPr>
                        <a:t> ulaşmak için 12-15 cm ilerlenir.</a:t>
                      </a:r>
                      <a:endParaRPr lang="tr-TR" sz="1400" dirty="0">
                        <a:latin typeface="Calibri"/>
                        <a:ea typeface="Calibri"/>
                        <a:cs typeface="Times New Roman"/>
                      </a:endParaRPr>
                    </a:p>
                    <a:p>
                      <a:pPr algn="just">
                        <a:lnSpc>
                          <a:spcPct val="106000"/>
                        </a:lnSpc>
                        <a:spcAft>
                          <a:spcPts val="0"/>
                        </a:spcAft>
                      </a:pPr>
                      <a:r>
                        <a:rPr lang="tr-TR" sz="1400" b="1" dirty="0" err="1">
                          <a:latin typeface="Times New Roman"/>
                          <a:ea typeface="Calibri"/>
                          <a:cs typeface="Times New Roman"/>
                        </a:rPr>
                        <a:t>Orofarengea</a:t>
                      </a:r>
                      <a:r>
                        <a:rPr lang="tr-TR" sz="1400" dirty="0" err="1">
                          <a:latin typeface="Times New Roman"/>
                          <a:ea typeface="Calibri"/>
                          <a:cs typeface="Times New Roman"/>
                        </a:rPr>
                        <a:t>l</a:t>
                      </a:r>
                      <a:r>
                        <a:rPr lang="tr-TR" sz="1400" dirty="0">
                          <a:latin typeface="Times New Roman"/>
                          <a:ea typeface="Calibri"/>
                          <a:cs typeface="Times New Roman"/>
                        </a:rPr>
                        <a:t>: </a:t>
                      </a:r>
                      <a:r>
                        <a:rPr lang="tr-TR" sz="1400" dirty="0" err="1">
                          <a:latin typeface="Times New Roman"/>
                          <a:ea typeface="Calibri"/>
                          <a:cs typeface="Times New Roman"/>
                        </a:rPr>
                        <a:t>Katater</a:t>
                      </a:r>
                      <a:r>
                        <a:rPr lang="tr-TR" sz="1400" dirty="0">
                          <a:latin typeface="Times New Roman"/>
                          <a:ea typeface="Calibri"/>
                          <a:cs typeface="Times New Roman"/>
                        </a:rPr>
                        <a:t> ağzın içinden, yan taraftan </a:t>
                      </a:r>
                      <a:r>
                        <a:rPr lang="tr-TR" sz="1400" dirty="0" err="1">
                          <a:latin typeface="Times New Roman"/>
                          <a:ea typeface="Calibri"/>
                          <a:cs typeface="Times New Roman"/>
                        </a:rPr>
                        <a:t>trakeaya</a:t>
                      </a:r>
                      <a:r>
                        <a:rPr lang="tr-TR" sz="1400" dirty="0">
                          <a:latin typeface="Times New Roman"/>
                          <a:ea typeface="Calibri"/>
                          <a:cs typeface="Times New Roman"/>
                        </a:rPr>
                        <a:t> doğru ilerletilir. </a:t>
                      </a:r>
                      <a:r>
                        <a:rPr lang="tr-TR" sz="1400" dirty="0" err="1">
                          <a:latin typeface="Times New Roman"/>
                          <a:ea typeface="Calibri"/>
                          <a:cs typeface="Times New Roman"/>
                        </a:rPr>
                        <a:t>Farenkse</a:t>
                      </a:r>
                      <a:r>
                        <a:rPr lang="tr-TR" sz="1400" dirty="0">
                          <a:latin typeface="Times New Roman"/>
                          <a:ea typeface="Calibri"/>
                          <a:cs typeface="Times New Roman"/>
                        </a:rPr>
                        <a:t> ulaşmak için 7,5-10 cm ilerlenir.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uzunlukta </a:t>
                      </a:r>
                      <a:r>
                        <a:rPr lang="tr-TR" sz="1400" dirty="0" err="1">
                          <a:latin typeface="Times New Roman"/>
                          <a:ea typeface="Calibri"/>
                          <a:cs typeface="Times New Roman"/>
                        </a:rPr>
                        <a:t>katater</a:t>
                      </a:r>
                      <a:r>
                        <a:rPr lang="tr-TR" sz="1400" dirty="0">
                          <a:latin typeface="Times New Roman"/>
                          <a:ea typeface="Calibri"/>
                          <a:cs typeface="Times New Roman"/>
                        </a:rPr>
                        <a:t> yerleştirme </a:t>
                      </a:r>
                      <a:r>
                        <a:rPr lang="tr-TR" sz="1400" dirty="0" err="1">
                          <a:latin typeface="Times New Roman"/>
                          <a:ea typeface="Calibri"/>
                          <a:cs typeface="Times New Roman"/>
                        </a:rPr>
                        <a:t>aspirasyonun</a:t>
                      </a:r>
                      <a:r>
                        <a:rPr lang="tr-TR" sz="1400" dirty="0">
                          <a:latin typeface="Times New Roman"/>
                          <a:ea typeface="Calibri"/>
                          <a:cs typeface="Times New Roman"/>
                        </a:rPr>
                        <a:t> etkin bir şekilde yapılması için önemlidir. </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Sonda döndürülerek geri çekilirken baskın olmayan elin baş parmağı ile bağlantı bölgesindeki </a:t>
                      </a:r>
                      <a:r>
                        <a:rPr lang="tr-TR" sz="1400" dirty="0" err="1">
                          <a:latin typeface="Times New Roman"/>
                          <a:ea typeface="Calibri"/>
                          <a:cs typeface="Times New Roman"/>
                        </a:rPr>
                        <a:t>port</a:t>
                      </a:r>
                      <a:r>
                        <a:rPr lang="tr-TR" sz="1400" dirty="0">
                          <a:latin typeface="Times New Roman"/>
                          <a:ea typeface="Calibri"/>
                          <a:cs typeface="Times New Roman"/>
                        </a:rPr>
                        <a:t> aralıklı olarak  kapatılarak </a:t>
                      </a:r>
                      <a:r>
                        <a:rPr lang="tr-TR" sz="1400" dirty="0" err="1">
                          <a:latin typeface="Times New Roman"/>
                          <a:ea typeface="Calibri"/>
                          <a:cs typeface="Times New Roman"/>
                        </a:rPr>
                        <a:t>aspirasyon</a:t>
                      </a:r>
                      <a:r>
                        <a:rPr lang="tr-TR" sz="1400" dirty="0">
                          <a:latin typeface="Times New Roman"/>
                          <a:ea typeface="Calibri"/>
                          <a:cs typeface="Times New Roman"/>
                        </a:rPr>
                        <a:t> yapılır. Bir seferde 10-15 saniyeden fazla </a:t>
                      </a:r>
                      <a:r>
                        <a:rPr lang="tr-TR" sz="1400" dirty="0" err="1">
                          <a:latin typeface="Times New Roman"/>
                          <a:ea typeface="Calibri"/>
                          <a:cs typeface="Times New Roman"/>
                        </a:rPr>
                        <a:t>aspirasyon</a:t>
                      </a:r>
                      <a:r>
                        <a:rPr lang="tr-TR" sz="1400" dirty="0">
                          <a:latin typeface="Times New Roman"/>
                          <a:ea typeface="Calibri"/>
                          <a:cs typeface="Times New Roman"/>
                        </a:rPr>
                        <a:t> yapılmaz.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Geri çekerken </a:t>
                      </a:r>
                      <a:r>
                        <a:rPr lang="tr-TR" sz="1400" dirty="0" err="1">
                          <a:latin typeface="Times New Roman"/>
                          <a:ea typeface="Calibri"/>
                          <a:cs typeface="Times New Roman"/>
                        </a:rPr>
                        <a:t>katateri</a:t>
                      </a:r>
                      <a:r>
                        <a:rPr lang="tr-TR" sz="1400" dirty="0">
                          <a:latin typeface="Times New Roman"/>
                          <a:ea typeface="Calibri"/>
                          <a:cs typeface="Times New Roman"/>
                        </a:rPr>
                        <a:t> döndürmek mukoza travmasını </a:t>
                      </a:r>
                      <a:r>
                        <a:rPr lang="tr-TR" sz="1400" dirty="0" err="1">
                          <a:latin typeface="Times New Roman"/>
                          <a:ea typeface="Calibri"/>
                          <a:cs typeface="Times New Roman"/>
                        </a:rPr>
                        <a:t>azltır</a:t>
                      </a:r>
                      <a:r>
                        <a:rPr lang="tr-TR" sz="1400" dirty="0">
                          <a:latin typeface="Times New Roman"/>
                          <a:ea typeface="Calibri"/>
                          <a:cs typeface="Times New Roman"/>
                        </a:rPr>
                        <a:t>. 10-15 </a:t>
                      </a:r>
                      <a:r>
                        <a:rPr lang="tr-TR" sz="1400" dirty="0" err="1">
                          <a:latin typeface="Times New Roman"/>
                          <a:ea typeface="Calibri"/>
                          <a:cs typeface="Times New Roman"/>
                        </a:rPr>
                        <a:t>sn’den</a:t>
                      </a:r>
                      <a:r>
                        <a:rPr lang="tr-TR" sz="1400" dirty="0">
                          <a:latin typeface="Times New Roman"/>
                          <a:ea typeface="Calibri"/>
                          <a:cs typeface="Times New Roman"/>
                        </a:rPr>
                        <a:t> daha uzun </a:t>
                      </a:r>
                      <a:r>
                        <a:rPr lang="tr-TR" sz="1400" dirty="0" err="1">
                          <a:latin typeface="Times New Roman"/>
                          <a:ea typeface="Calibri"/>
                          <a:cs typeface="Times New Roman"/>
                        </a:rPr>
                        <a:t>aspirasyon</a:t>
                      </a:r>
                      <a:r>
                        <a:rPr lang="tr-TR" sz="1400" dirty="0">
                          <a:latin typeface="Times New Roman"/>
                          <a:ea typeface="Calibri"/>
                          <a:cs typeface="Times New Roman"/>
                        </a:rPr>
                        <a:t> uygulamak solunum yollarının oksijenlenmesini önler. Çok hızlı </a:t>
                      </a:r>
                      <a:r>
                        <a:rPr lang="tr-TR" sz="1400" dirty="0" err="1">
                          <a:latin typeface="Times New Roman"/>
                          <a:ea typeface="Calibri"/>
                          <a:cs typeface="Times New Roman"/>
                        </a:rPr>
                        <a:t>aspirasyon</a:t>
                      </a:r>
                      <a:r>
                        <a:rPr lang="tr-TR" sz="1400" dirty="0">
                          <a:latin typeface="Times New Roman"/>
                          <a:ea typeface="Calibri"/>
                          <a:cs typeface="Times New Roman"/>
                        </a:rPr>
                        <a:t> yapmak ise solunum yollarının etkili bir şekilde temizlenmesine neden olur.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3"/>
          <a:ext cx="10515600" cy="4470675"/>
        </p:xfrm>
        <a:graphic>
          <a:graphicData uri="http://schemas.openxmlformats.org/drawingml/2006/table">
            <a:tbl>
              <a:tblPr firstRow="1" bandRow="1">
                <a:tableStyleId>{5940675A-B579-460E-94D1-54222C63F5DA}</a:tableStyleId>
              </a:tblPr>
              <a:tblGrid>
                <a:gridCol w="5257800"/>
                <a:gridCol w="5257800"/>
              </a:tblGrid>
              <a:tr h="424202">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776201">
                <a:tc>
                  <a:txBody>
                    <a:bodyPr/>
                    <a:lstStyle/>
                    <a:p>
                      <a:pPr algn="just">
                        <a:lnSpc>
                          <a:spcPct val="106000"/>
                        </a:lnSpc>
                        <a:spcAft>
                          <a:spcPts val="0"/>
                        </a:spcAft>
                      </a:pPr>
                      <a:r>
                        <a:rPr lang="tr-TR" sz="1400" dirty="0">
                          <a:latin typeface="Times New Roman"/>
                          <a:ea typeface="Calibri"/>
                          <a:cs typeface="Times New Roman"/>
                        </a:rPr>
                        <a:t>Gerekli ise hastaya tekrardan oksijen cihazı bağlanır.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hastanın hava yolundan havayı çeker ve hipoksemiye neden olabilir. Oksijen verme aspirasyon kaynaklı hipoksemiyi önlemeye yardımcı olur.</a:t>
                      </a:r>
                      <a:endParaRPr lang="tr-TR" sz="1400">
                        <a:latin typeface="Calibri"/>
                        <a:ea typeface="Calibri"/>
                        <a:cs typeface="Times New Roman"/>
                      </a:endParaRPr>
                    </a:p>
                  </a:txBody>
                  <a:tcPr marL="68580" marR="68580" marT="0" marB="0"/>
                </a:tc>
              </a:tr>
              <a:tr h="1811135">
                <a:tc>
                  <a:txBody>
                    <a:bodyPr/>
                    <a:lstStyle/>
                    <a:p>
                      <a:pPr algn="just">
                        <a:lnSpc>
                          <a:spcPct val="106000"/>
                        </a:lnSpc>
                        <a:spcAft>
                          <a:spcPts val="0"/>
                        </a:spcAft>
                      </a:pPr>
                      <a:r>
                        <a:rPr lang="tr-TR" sz="1400" dirty="0" err="1">
                          <a:latin typeface="Times New Roman"/>
                          <a:ea typeface="Calibri"/>
                          <a:cs typeface="Times New Roman"/>
                        </a:rPr>
                        <a:t>Distile</a:t>
                      </a:r>
                      <a:r>
                        <a:rPr lang="tr-TR" sz="1400" dirty="0">
                          <a:latin typeface="Times New Roman"/>
                          <a:ea typeface="Calibri"/>
                          <a:cs typeface="Times New Roman"/>
                        </a:rPr>
                        <a:t> su ile sonda yıkanır. </a:t>
                      </a:r>
                      <a:r>
                        <a:rPr lang="tr-TR" sz="1400" dirty="0" err="1">
                          <a:latin typeface="Times New Roman"/>
                          <a:ea typeface="Calibri"/>
                          <a:cs typeface="Times New Roman"/>
                        </a:rPr>
                        <a:t>Aspirasyon</a:t>
                      </a:r>
                      <a:r>
                        <a:rPr lang="tr-TR" sz="1400" dirty="0">
                          <a:latin typeface="Times New Roman"/>
                          <a:ea typeface="Calibri"/>
                          <a:cs typeface="Times New Roman"/>
                        </a:rPr>
                        <a:t> gerekli ise hastanın toleransına göre tekrarlanır. İki </a:t>
                      </a:r>
                      <a:r>
                        <a:rPr lang="tr-TR" sz="1400" dirty="0" err="1">
                          <a:latin typeface="Times New Roman"/>
                          <a:ea typeface="Calibri"/>
                          <a:cs typeface="Times New Roman"/>
                        </a:rPr>
                        <a:t>aspirasyon</a:t>
                      </a:r>
                      <a:r>
                        <a:rPr lang="tr-TR" sz="1400" dirty="0">
                          <a:latin typeface="Times New Roman"/>
                          <a:ea typeface="Calibri"/>
                          <a:cs typeface="Times New Roman"/>
                        </a:rPr>
                        <a:t> arasında hastaya dinlenmesi için 30 saniye-1 dakika zaman verilir. Her bir </a:t>
                      </a:r>
                      <a:r>
                        <a:rPr lang="tr-TR" sz="1400" dirty="0" err="1">
                          <a:latin typeface="Times New Roman"/>
                          <a:ea typeface="Calibri"/>
                          <a:cs typeface="Times New Roman"/>
                        </a:rPr>
                        <a:t>aspirasyonda</a:t>
                      </a:r>
                      <a:r>
                        <a:rPr lang="tr-TR" sz="1400" dirty="0">
                          <a:latin typeface="Times New Roman"/>
                          <a:ea typeface="Calibri"/>
                          <a:cs typeface="Times New Roman"/>
                        </a:rPr>
                        <a:t> 3’ten fazla </a:t>
                      </a:r>
                      <a:r>
                        <a:rPr lang="tr-TR" sz="1400" dirty="0" err="1">
                          <a:latin typeface="Times New Roman"/>
                          <a:ea typeface="Calibri"/>
                          <a:cs typeface="Times New Roman"/>
                        </a:rPr>
                        <a:t>aspirasyon</a:t>
                      </a:r>
                      <a:r>
                        <a:rPr lang="tr-TR" sz="1400" dirty="0">
                          <a:latin typeface="Times New Roman"/>
                          <a:ea typeface="Calibri"/>
                          <a:cs typeface="Times New Roman"/>
                        </a:rPr>
                        <a:t> yapılmamalıdır. </a:t>
                      </a:r>
                      <a:r>
                        <a:rPr lang="tr-TR" sz="1400" dirty="0" err="1">
                          <a:latin typeface="Times New Roman"/>
                          <a:ea typeface="Calibri"/>
                          <a:cs typeface="Times New Roman"/>
                        </a:rPr>
                        <a:t>Kontraendike</a:t>
                      </a:r>
                      <a:r>
                        <a:rPr lang="tr-TR" sz="1400" dirty="0">
                          <a:latin typeface="Times New Roman"/>
                          <a:ea typeface="Calibri"/>
                          <a:cs typeface="Times New Roman"/>
                        </a:rPr>
                        <a:t> olmaması durumunda burun delikleri arasında rotasyon yapılmalıdır. </a:t>
                      </a:r>
                      <a:r>
                        <a:rPr lang="tr-TR" sz="1400" dirty="0" err="1">
                          <a:latin typeface="Times New Roman"/>
                          <a:ea typeface="Calibri"/>
                          <a:cs typeface="Times New Roman"/>
                        </a:rPr>
                        <a:t>Katater</a:t>
                      </a:r>
                      <a:r>
                        <a:rPr lang="tr-TR" sz="1400" dirty="0">
                          <a:latin typeface="Times New Roman"/>
                          <a:ea typeface="Calibri"/>
                          <a:cs typeface="Times New Roman"/>
                        </a:rPr>
                        <a:t> burun deliklerinden ilerletilirken zorlanmamalıdır. </a:t>
                      </a:r>
                      <a:r>
                        <a:rPr lang="tr-TR" sz="1400" dirty="0" err="1">
                          <a:latin typeface="Times New Roman"/>
                          <a:ea typeface="Calibri"/>
                          <a:cs typeface="Times New Roman"/>
                        </a:rPr>
                        <a:t>Nazofarenks</a:t>
                      </a:r>
                      <a:r>
                        <a:rPr lang="tr-TR" sz="1400" dirty="0">
                          <a:latin typeface="Times New Roman"/>
                          <a:ea typeface="Calibri"/>
                          <a:cs typeface="Times New Roman"/>
                        </a:rPr>
                        <a:t> </a:t>
                      </a:r>
                      <a:r>
                        <a:rPr lang="tr-TR" sz="1400" dirty="0" err="1">
                          <a:latin typeface="Times New Roman"/>
                          <a:ea typeface="Calibri"/>
                          <a:cs typeface="Times New Roman"/>
                        </a:rPr>
                        <a:t>aspire</a:t>
                      </a:r>
                      <a:r>
                        <a:rPr lang="tr-TR" sz="1400" dirty="0">
                          <a:latin typeface="Times New Roman"/>
                          <a:ea typeface="Calibri"/>
                          <a:cs typeface="Times New Roman"/>
                        </a:rPr>
                        <a:t> edildikten sonra </a:t>
                      </a:r>
                      <a:r>
                        <a:rPr lang="tr-TR" sz="1400" dirty="0" err="1">
                          <a:latin typeface="Times New Roman"/>
                          <a:ea typeface="Calibri"/>
                          <a:cs typeface="Times New Roman"/>
                        </a:rPr>
                        <a:t>orofarenks</a:t>
                      </a:r>
                      <a:r>
                        <a:rPr lang="tr-TR" sz="1400" dirty="0">
                          <a:latin typeface="Times New Roman"/>
                          <a:ea typeface="Calibri"/>
                          <a:cs typeface="Times New Roman"/>
                        </a:rPr>
                        <a:t> </a:t>
                      </a:r>
                      <a:r>
                        <a:rPr lang="tr-TR" sz="1400" dirty="0" err="1">
                          <a:latin typeface="Times New Roman"/>
                          <a:ea typeface="Calibri"/>
                          <a:cs typeface="Times New Roman"/>
                        </a:rPr>
                        <a:t>aspire</a:t>
                      </a:r>
                      <a:r>
                        <a:rPr lang="tr-TR" sz="1400" dirty="0">
                          <a:latin typeface="Times New Roman"/>
                          <a:ea typeface="Calibri"/>
                          <a:cs typeface="Times New Roman"/>
                        </a:rPr>
                        <a:t> edilir.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Yıkamak katateri temizler ve bir sonraki aspirasyon için kayganlaştırı. Ara vermek hava yollarının havalanbmasını ve oksijenlenmeyi sağlar. Aşırı aspirasyon girişleri komplikasyonlara sebep olur. Burun deliklerini dönüşümlü kullanmak travmayı azaltır. Ağızda genellikle daha fazla mikroorganizma vardır, bu yüzden kontaminantların taşınmasını önlemek için en son ağız aspirasyonu yapılır.  </a:t>
                      </a:r>
                      <a:endParaRPr lang="tr-TR" sz="1400">
                        <a:latin typeface="Calibri"/>
                        <a:ea typeface="Calibri"/>
                        <a:cs typeface="Times New Roman"/>
                      </a:endParaRPr>
                    </a:p>
                  </a:txBody>
                  <a:tcPr marL="68580" marR="68580" marT="0" marB="0"/>
                </a:tc>
              </a:tr>
              <a:tr h="1034935">
                <a:tc>
                  <a:txBody>
                    <a:bodyPr/>
                    <a:lstStyle/>
                    <a:p>
                      <a:pPr algn="just">
                        <a:lnSpc>
                          <a:spcPct val="106000"/>
                        </a:lnSpc>
                        <a:spcAft>
                          <a:spcPts val="0"/>
                        </a:spcAft>
                      </a:pPr>
                      <a:r>
                        <a:rPr lang="tr-TR" sz="1400">
                          <a:latin typeface="Times New Roman"/>
                          <a:ea typeface="Calibri"/>
                          <a:cs typeface="Times New Roman"/>
                        </a:rPr>
                        <a:t>Aspirasyon tamamlandığında içten dışa doğru çekilerek eldivenler çıkarılır, atıklar uygun şekilde ortamdan uzaklaştırılır, hastaya uygun pozisyon verilir. Hasta yatağı eski konumuna getirilir, yatak kenarlıkları kaldırılır.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Eldivenleri içten dışa çıkartma mikroorganizmaların taşınma riskini azaltır. Yatak kenarlıklarının kaldırılması hasta güvenliğini sağlar.</a:t>
                      </a:r>
                      <a:endParaRPr lang="tr-TR" sz="1400">
                        <a:latin typeface="Calibri"/>
                        <a:ea typeface="Calibri"/>
                        <a:cs typeface="Times New Roman"/>
                      </a:endParaRPr>
                    </a:p>
                  </a:txBody>
                  <a:tcPr marL="68580" marR="68580" marT="0" marB="0"/>
                </a:tc>
              </a:tr>
              <a:tr h="424202">
                <a:tc>
                  <a:txBody>
                    <a:bodyPr/>
                    <a:lstStyle/>
                    <a:p>
                      <a:pPr algn="just">
                        <a:lnSpc>
                          <a:spcPct val="106000"/>
                        </a:lnSpc>
                        <a:spcAft>
                          <a:spcPts val="0"/>
                        </a:spcAft>
                      </a:pPr>
                      <a:r>
                        <a:rPr lang="tr-TR" sz="1400" dirty="0">
                          <a:latin typeface="Times New Roman"/>
                          <a:ea typeface="Calibri"/>
                          <a:cs typeface="Times New Roman"/>
                        </a:rPr>
                        <a:t>Aspiratör kapatılır, maske ve gözlük çıkarılır, el hijyeni sağlanır.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Mikroorganizmaların taşınma riskini azaltır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Orofarenfeal</a:t>
            </a:r>
            <a:r>
              <a:rPr lang="tr-TR" b="1" dirty="0" smtClean="0">
                <a:latin typeface="+mn-lt"/>
              </a:rPr>
              <a:t> / </a:t>
            </a:r>
            <a:r>
              <a:rPr lang="tr-TR" b="1" dirty="0" err="1" smtClean="0">
                <a:latin typeface="+mn-lt"/>
              </a:rPr>
              <a:t>Nazofarengeal</a:t>
            </a:r>
            <a:r>
              <a:rPr lang="tr-TR" b="1" dirty="0" smtClean="0">
                <a:latin typeface="+mn-lt"/>
              </a:rPr>
              <a:t> </a:t>
            </a:r>
            <a:r>
              <a:rPr lang="tr-TR" b="1" dirty="0" err="1" smtClean="0">
                <a:latin typeface="+mn-lt"/>
              </a:rPr>
              <a:t>Aspirasyon</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3255827"/>
        </p:xfrm>
        <a:graphic>
          <a:graphicData uri="http://schemas.openxmlformats.org/drawingml/2006/table">
            <a:tbl>
              <a:tblPr firstRow="1" bandRow="1">
                <a:tableStyleId>{5940675A-B579-460E-94D1-54222C63F5DA}</a:tableStyleId>
              </a:tblPr>
              <a:tblGrid>
                <a:gridCol w="5257800"/>
                <a:gridCol w="5257800"/>
              </a:tblGrid>
              <a:tr h="797027">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642019">
                <a:tc>
                  <a:txBody>
                    <a:bodyPr/>
                    <a:lstStyle/>
                    <a:p>
                      <a:pPr algn="just">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sonrası ağız hijyeni sağlanır.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İşlem sonrası hastanın konforunu sağlar.</a:t>
                      </a:r>
                      <a:endParaRPr lang="tr-TR" sz="1400">
                        <a:latin typeface="Calibri"/>
                        <a:ea typeface="Calibri"/>
                        <a:cs typeface="Times New Roman"/>
                      </a:endParaRPr>
                    </a:p>
                  </a:txBody>
                  <a:tcPr marL="68580" marR="68580" marT="0" marB="0"/>
                </a:tc>
              </a:tr>
              <a:tr h="642019">
                <a:tc>
                  <a:txBody>
                    <a:bodyPr/>
                    <a:lstStyle/>
                    <a:p>
                      <a:pPr algn="just">
                        <a:lnSpc>
                          <a:spcPct val="106000"/>
                        </a:lnSpc>
                        <a:spcAft>
                          <a:spcPts val="0"/>
                        </a:spcAft>
                      </a:pPr>
                      <a:r>
                        <a:rPr lang="tr-TR" sz="1400">
                          <a:latin typeface="Times New Roman"/>
                          <a:ea typeface="Calibri"/>
                          <a:cs typeface="Times New Roman"/>
                        </a:rPr>
                        <a:t>Hastanın solunum hızı, eforu, spO</a:t>
                      </a:r>
                      <a:r>
                        <a:rPr lang="tr-TR" sz="1400" baseline="-25000">
                          <a:latin typeface="Times New Roman"/>
                          <a:ea typeface="Calibri"/>
                          <a:cs typeface="Times New Roman"/>
                        </a:rPr>
                        <a:t>2</a:t>
                      </a:r>
                      <a:r>
                        <a:rPr lang="tr-TR" sz="1400">
                          <a:latin typeface="Times New Roman"/>
                          <a:ea typeface="Calibri"/>
                          <a:cs typeface="Times New Roman"/>
                        </a:rPr>
                        <a:t> si değerlendirilir.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Aspirasyonun etkinliğini değerlendirmeyi sağlar.</a:t>
                      </a:r>
                      <a:endParaRPr lang="tr-TR" sz="1400">
                        <a:latin typeface="Calibri"/>
                        <a:ea typeface="Calibri"/>
                        <a:cs typeface="Times New Roman"/>
                      </a:endParaRPr>
                    </a:p>
                  </a:txBody>
                  <a:tcPr marL="68580" marR="68580" marT="0" marB="0"/>
                </a:tc>
              </a:tr>
              <a:tr h="1174762">
                <a:tc>
                  <a:txBody>
                    <a:bodyPr/>
                    <a:lstStyle/>
                    <a:p>
                      <a:pPr algn="just">
                        <a:lnSpc>
                          <a:spcPct val="106000"/>
                        </a:lnSpc>
                        <a:spcAft>
                          <a:spcPts val="0"/>
                        </a:spcAft>
                      </a:pPr>
                      <a:r>
                        <a:rPr lang="tr-TR" sz="1400">
                          <a:latin typeface="Times New Roman"/>
                          <a:ea typeface="Calibri"/>
                          <a:cs typeface="Times New Roman"/>
                        </a:rPr>
                        <a:t>Tarih, saat, aspirasyon öncesi hastanın durumu, hangi yoldan aspirasyon yapıldığı, sekresyonun özelliği, aspirasyon sonrası solunumun durumuna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613954" y="1502230"/>
          <a:ext cx="11064240" cy="4974272"/>
        </p:xfrm>
        <a:graphic>
          <a:graphicData uri="http://schemas.openxmlformats.org/drawingml/2006/table">
            <a:tbl>
              <a:tblPr firstRow="1" bandRow="1">
                <a:tableStyleId>{5940675A-B579-460E-94D1-54222C63F5DA}</a:tableStyleId>
              </a:tblPr>
              <a:tblGrid>
                <a:gridCol w="5532120"/>
                <a:gridCol w="5532120"/>
              </a:tblGrid>
              <a:tr h="241502">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1870933">
                <a:tc>
                  <a:txBody>
                    <a:bodyPr/>
                    <a:lstStyle/>
                    <a:p>
                      <a:pPr algn="just">
                        <a:lnSpc>
                          <a:spcPct val="106000"/>
                        </a:lnSpc>
                        <a:spcAft>
                          <a:spcPts val="0"/>
                        </a:spcAft>
                      </a:pPr>
                      <a:r>
                        <a:rPr lang="tr-TR" sz="1400">
                          <a:latin typeface="Times New Roman"/>
                          <a:ea typeface="Calibri"/>
                          <a:cs typeface="Times New Roman"/>
                        </a:rPr>
                        <a:t>Hastanın yanındaki sehpa/masaya gerekli malzemeler hazırlanır </a:t>
                      </a:r>
                      <a:endParaRPr lang="tr-TR" sz="1400">
                        <a:latin typeface="Calibri"/>
                        <a:ea typeface="Calibri"/>
                        <a:cs typeface="Times New Roman"/>
                      </a:endParaRPr>
                    </a:p>
                    <a:p>
                      <a:pPr algn="just">
                        <a:lnSpc>
                          <a:spcPct val="106000"/>
                        </a:lnSpc>
                        <a:spcAft>
                          <a:spcPts val="0"/>
                        </a:spcAft>
                      </a:pPr>
                      <a:r>
                        <a:rPr lang="tr-TR" sz="1400" u="sng">
                          <a:latin typeface="Times New Roman"/>
                          <a:ea typeface="Calibri"/>
                          <a:cs typeface="Times New Roman"/>
                        </a:rPr>
                        <a:t>Kullanılacak malzemeler: </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-Aspirasyon ünitesi (sabit ya da seyyar olabilir)</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-Uygun boyutta bir katater ile hazırlanmış aspirasyon kiti ya da;</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-Uygun boyutta Y portlu steril aspirasyon katateri </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-Tek kullanımlık steril kap</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-Steril eldiven</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-Havlu ya da su geçirmez örtü</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-Gözlük, maske, kişisel koruyucu ekipman (önlük)</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-Tek kullanımlık eldiven</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-Distile Su</a:t>
                      </a:r>
                      <a:endParaRPr lang="tr-TR" sz="1400">
                        <a:latin typeface="Calibri"/>
                        <a:ea typeface="Calibri"/>
                        <a:cs typeface="Times New Roman"/>
                      </a:endParaRPr>
                    </a:p>
                    <a:p>
                      <a:pPr algn="just">
                        <a:lnSpc>
                          <a:spcPct val="106000"/>
                        </a:lnSpc>
                        <a:spcAft>
                          <a:spcPts val="0"/>
                        </a:spcAft>
                      </a:pPr>
                      <a:r>
                        <a:rPr lang="tr-TR" sz="1400">
                          <a:latin typeface="Times New Roman"/>
                          <a:ea typeface="Calibri"/>
                          <a:cs typeface="Times New Roman"/>
                        </a:rPr>
                        <a:t>- Asistan (İsteğe bağlı)</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Malzemeleri hazırlamak ve yatağın yanına yerleştirmek zaman ve enerji tasarrufu sağlar. </a:t>
                      </a:r>
                      <a:endParaRPr lang="tr-TR" sz="1400" dirty="0">
                        <a:latin typeface="Calibri"/>
                        <a:ea typeface="Calibri"/>
                        <a:cs typeface="Times New Roman"/>
                      </a:endParaRPr>
                    </a:p>
                  </a:txBody>
                  <a:tcPr marL="68580" marR="68580" marT="0" marB="0"/>
                </a:tc>
              </a:tr>
              <a:tr h="672842">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672842">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672842">
                <a:tc>
                  <a:txBody>
                    <a:bodyPr/>
                    <a:lstStyle/>
                    <a:p>
                      <a:pPr algn="just">
                        <a:lnSpc>
                          <a:spcPct val="106000"/>
                        </a:lnSpc>
                        <a:spcAft>
                          <a:spcPts val="0"/>
                        </a:spcAft>
                      </a:pPr>
                      <a:r>
                        <a:rPr lang="tr-TR" sz="1400" dirty="0">
                          <a:latin typeface="Times New Roman"/>
                          <a:ea typeface="Calibri"/>
                          <a:cs typeface="Times New Roman"/>
                        </a:rPr>
                        <a:t>Mümkünse yatak çevresindeki perde kapatılır ve hasta odasının kapısı kapatılır.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Hasta mahremiyetini sağlar.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4086251"/>
        </p:xfrm>
        <a:graphic>
          <a:graphicData uri="http://schemas.openxmlformats.org/drawingml/2006/table">
            <a:tbl>
              <a:tblPr firstRow="1" bandRow="1">
                <a:tableStyleId>{5940675A-B579-460E-94D1-54222C63F5DA}</a:tableStyleId>
              </a:tblPr>
              <a:tblGrid>
                <a:gridCol w="5257800"/>
                <a:gridCol w="5257800"/>
              </a:tblGrid>
              <a:tr h="538752">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844125">
                <a:tc>
                  <a:txBody>
                    <a:bodyPr/>
                    <a:lstStyle/>
                    <a:p>
                      <a:pPr algn="just">
                        <a:lnSpc>
                          <a:spcPct val="106000"/>
                        </a:lnSpc>
                        <a:spcAft>
                          <a:spcPts val="0"/>
                        </a:spcAft>
                      </a:pPr>
                      <a:r>
                        <a:rPr lang="tr-TR" sz="1400" dirty="0">
                          <a:latin typeface="Times New Roman"/>
                          <a:ea typeface="Calibri"/>
                          <a:cs typeface="Times New Roman"/>
                        </a:rPr>
                        <a:t>Hastanın </a:t>
                      </a:r>
                      <a:r>
                        <a:rPr lang="tr-TR" sz="1400" dirty="0" err="1">
                          <a:latin typeface="Times New Roman"/>
                          <a:ea typeface="Calibri"/>
                          <a:cs typeface="Times New Roman"/>
                        </a:rPr>
                        <a:t>aspirasyon</a:t>
                      </a:r>
                      <a:r>
                        <a:rPr lang="tr-TR" sz="1400" dirty="0">
                          <a:latin typeface="Times New Roman"/>
                          <a:ea typeface="Calibri"/>
                          <a:cs typeface="Times New Roman"/>
                        </a:rPr>
                        <a:t> gereksinimi tanılanır (akciğer sesleri, spO</a:t>
                      </a:r>
                      <a:r>
                        <a:rPr lang="tr-TR" sz="1400" baseline="-25000" dirty="0">
                          <a:latin typeface="Times New Roman"/>
                          <a:ea typeface="Calibri"/>
                          <a:cs typeface="Times New Roman"/>
                        </a:rPr>
                        <a:t>2 </a:t>
                      </a:r>
                      <a:r>
                        <a:rPr lang="tr-TR" sz="1400" dirty="0">
                          <a:latin typeface="Times New Roman"/>
                          <a:ea typeface="Calibri"/>
                          <a:cs typeface="Times New Roman"/>
                        </a:rPr>
                        <a:t>değeri, </a:t>
                      </a:r>
                      <a:r>
                        <a:rPr lang="tr-TR" sz="1400" dirty="0" err="1">
                          <a:latin typeface="Times New Roman"/>
                          <a:ea typeface="Calibri"/>
                          <a:cs typeface="Times New Roman"/>
                        </a:rPr>
                        <a:t>taşipne</a:t>
                      </a:r>
                      <a:r>
                        <a:rPr lang="tr-TR" sz="1400" dirty="0">
                          <a:latin typeface="Times New Roman"/>
                          <a:ea typeface="Calibri"/>
                          <a:cs typeface="Times New Roman"/>
                        </a:rPr>
                        <a:t>,…) / Hastanın tedavi planındaki </a:t>
                      </a:r>
                      <a:r>
                        <a:rPr lang="tr-TR" sz="1400" dirty="0" err="1">
                          <a:latin typeface="Times New Roman"/>
                          <a:ea typeface="Calibri"/>
                          <a:cs typeface="Times New Roman"/>
                        </a:rPr>
                        <a:t>aspirasyon</a:t>
                      </a:r>
                      <a:r>
                        <a:rPr lang="tr-TR" sz="1400" dirty="0">
                          <a:latin typeface="Times New Roman"/>
                          <a:ea typeface="Calibri"/>
                          <a:cs typeface="Times New Roman"/>
                        </a:rPr>
                        <a:t> istemi doğrulanır.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Havayolu mukozasının travmasını azaltmak için sadece sekresyon biriktiğinde ya da patolojik solunum sesleri duyulduğunda aspirasyon yapılmalıdır. </a:t>
                      </a:r>
                      <a:endParaRPr lang="tr-TR" sz="1400">
                        <a:latin typeface="Calibri"/>
                        <a:ea typeface="Calibri"/>
                        <a:cs typeface="Times New Roman"/>
                      </a:endParaRPr>
                    </a:p>
                  </a:txBody>
                  <a:tcPr marL="68580" marR="68580" marT="0" marB="0"/>
                </a:tc>
              </a:tr>
              <a:tr h="844125">
                <a:tc>
                  <a:txBody>
                    <a:bodyPr/>
                    <a:lstStyle/>
                    <a:p>
                      <a:pPr algn="just">
                        <a:lnSpc>
                          <a:spcPct val="106000"/>
                        </a:lnSpc>
                        <a:spcAft>
                          <a:spcPts val="0"/>
                        </a:spcAft>
                      </a:pPr>
                      <a:r>
                        <a:rPr lang="tr-TR" sz="1400">
                          <a:latin typeface="Times New Roman"/>
                          <a:ea typeface="Calibri"/>
                          <a:cs typeface="Times New Roman"/>
                        </a:rPr>
                        <a:t>Hastaya yapılacak olan işlem açıklanır. (Hasta uyanık olmasa bile)</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Açıklama korkuları azaltır. Hastanın bilinci kapalı görünse bile ne yapılacağı açıklanmalıdır. Solunum yoluna yapılan bir girişim hasta için endişe verici olabilir.  </a:t>
                      </a:r>
                      <a:endParaRPr lang="tr-TR" sz="1400">
                        <a:latin typeface="Calibri"/>
                        <a:ea typeface="Calibri"/>
                        <a:cs typeface="Times New Roman"/>
                      </a:endParaRPr>
                    </a:p>
                  </a:txBody>
                  <a:tcPr marL="68580" marR="68580" marT="0" marB="0"/>
                </a:tc>
              </a:tr>
              <a:tr h="1406875">
                <a:tc>
                  <a:txBody>
                    <a:bodyPr/>
                    <a:lstStyle/>
                    <a:p>
                      <a:pPr algn="just">
                        <a:lnSpc>
                          <a:spcPct val="106000"/>
                        </a:lnSpc>
                        <a:spcAft>
                          <a:spcPts val="0"/>
                        </a:spcAft>
                      </a:pPr>
                      <a:r>
                        <a:rPr lang="tr-TR" sz="1400">
                          <a:latin typeface="Times New Roman"/>
                          <a:ea typeface="Calibri"/>
                          <a:cs typeface="Times New Roman"/>
                        </a:rPr>
                        <a:t>Yatak rahat çalışılabilecek yüksekliğe getirilir, genellikle bakım vericinin dirsek yüksekliğine ayarlanır. Hemşire tarafındaki yatak kenarlıkları indirilir. Hasta uyanıksa yarı oturur pozisyona getirilir, bilinci kapalı ise yüzü aspire edene dönük olacak şekilde lateral pozisyon verilir.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Yatağın uygun yükseklikte olması sırt ve kas gerilmesini önler. Oturma pozisyonu hastanın öksürmesini ve daha rahat nefes almasını sağlar. Lateral pozisyon kataterin yerleştirilmesini ve sekresyonların drenajını kolaylaştırır.  </a:t>
                      </a:r>
                      <a:endParaRPr lang="tr-TR" sz="1400">
                        <a:latin typeface="Calibri"/>
                        <a:ea typeface="Calibri"/>
                        <a:cs typeface="Times New Roman"/>
                      </a:endParaRPr>
                    </a:p>
                  </a:txBody>
                  <a:tcPr marL="68580" marR="68580" marT="0" marB="0"/>
                </a:tc>
              </a:tr>
              <a:tr h="281375">
                <a:tc>
                  <a:txBody>
                    <a:bodyPr/>
                    <a:lstStyle/>
                    <a:p>
                      <a:pPr algn="just">
                        <a:lnSpc>
                          <a:spcPct val="106000"/>
                        </a:lnSpc>
                        <a:spcAft>
                          <a:spcPts val="0"/>
                        </a:spcAft>
                      </a:pPr>
                      <a:r>
                        <a:rPr lang="tr-TR" sz="1400">
                          <a:latin typeface="Times New Roman"/>
                          <a:ea typeface="Calibri"/>
                          <a:cs typeface="Times New Roman"/>
                        </a:rPr>
                        <a:t>Hastanın göğsüne havlu ya da su geçirmez örtü yerleştirilir.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Yatak takımlarının temiz kalmasını sağlar</a:t>
                      </a:r>
                      <a:r>
                        <a:rPr lang="tr-TR" sz="1400" dirty="0" smtClean="0">
                          <a:latin typeface="Times New Roman"/>
                          <a:ea typeface="Calibri"/>
                          <a:cs typeface="Times New Roman"/>
                        </a:rPr>
                        <a:t>.</a:t>
                      </a:r>
                    </a:p>
                    <a:p>
                      <a:pPr>
                        <a:lnSpc>
                          <a:spcPct val="106000"/>
                        </a:lnSpc>
                        <a:spcAft>
                          <a:spcPts val="0"/>
                        </a:spcAft>
                      </a:pP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Solunum Sistemi Anatomisi – </a:t>
            </a:r>
            <a:r>
              <a:rPr lang="tr-TR" b="1" dirty="0" err="1" smtClean="0">
                <a:latin typeface="+mn-lt"/>
              </a:rPr>
              <a:t>Trakea</a:t>
            </a:r>
            <a:endParaRPr lang="tr-TR" dirty="0">
              <a:latin typeface="+mn-lt"/>
            </a:endParaRPr>
          </a:p>
        </p:txBody>
      </p:sp>
      <p:sp>
        <p:nvSpPr>
          <p:cNvPr id="3" name="2 İçerik Yer Tutucusu"/>
          <p:cNvSpPr>
            <a:spLocks noGrp="1"/>
          </p:cNvSpPr>
          <p:nvPr>
            <p:ph idx="1"/>
          </p:nvPr>
        </p:nvSpPr>
        <p:spPr/>
        <p:txBody>
          <a:bodyPr/>
          <a:lstStyle/>
          <a:p>
            <a:pPr algn="just">
              <a:lnSpc>
                <a:spcPct val="150000"/>
              </a:lnSpc>
            </a:pPr>
            <a:r>
              <a:rPr lang="tr-TR" dirty="0" smtClean="0"/>
              <a:t>10-12 cm uzunluğunda, tüp şeklinde </a:t>
            </a:r>
            <a:r>
              <a:rPr lang="tr-TR" dirty="0" err="1" smtClean="0"/>
              <a:t>fibrokartilaginöz</a:t>
            </a:r>
            <a:r>
              <a:rPr lang="tr-TR" dirty="0" smtClean="0"/>
              <a:t> bir organdır. </a:t>
            </a:r>
          </a:p>
          <a:p>
            <a:pPr algn="just">
              <a:lnSpc>
                <a:spcPct val="150000"/>
              </a:lnSpc>
            </a:pPr>
            <a:r>
              <a:rPr lang="tr-TR" dirty="0" err="1" smtClean="0"/>
              <a:t>Larenksin</a:t>
            </a:r>
            <a:r>
              <a:rPr lang="tr-TR" dirty="0" smtClean="0"/>
              <a:t> devamı olarak C6 </a:t>
            </a:r>
            <a:r>
              <a:rPr lang="tr-TR" dirty="0" err="1" smtClean="0"/>
              <a:t>vertebra</a:t>
            </a:r>
            <a:r>
              <a:rPr lang="tr-TR" dirty="0" smtClean="0"/>
              <a:t> seviyesinin altından başlar.</a:t>
            </a:r>
          </a:p>
          <a:p>
            <a:pPr algn="just">
              <a:lnSpc>
                <a:spcPct val="150000"/>
              </a:lnSpc>
            </a:pPr>
            <a:r>
              <a:rPr lang="tr-TR" dirty="0" smtClean="0"/>
              <a:t>T5 </a:t>
            </a:r>
            <a:r>
              <a:rPr lang="tr-TR" dirty="0" err="1" smtClean="0"/>
              <a:t>vertebra</a:t>
            </a:r>
            <a:r>
              <a:rPr lang="tr-TR" dirty="0" smtClean="0"/>
              <a:t> seviyesinde iki ana </a:t>
            </a:r>
            <a:r>
              <a:rPr lang="tr-TR" dirty="0" err="1" smtClean="0"/>
              <a:t>bronkusa</a:t>
            </a:r>
            <a:r>
              <a:rPr lang="tr-TR" dirty="0" smtClean="0"/>
              <a:t> ayrılır / </a:t>
            </a:r>
            <a:r>
              <a:rPr lang="tr-TR" dirty="0" err="1" smtClean="0"/>
              <a:t>bifurcatio</a:t>
            </a:r>
            <a:r>
              <a:rPr lang="tr-TR" dirty="0" smtClean="0"/>
              <a:t> </a:t>
            </a:r>
            <a:r>
              <a:rPr lang="tr-TR" dirty="0" err="1" smtClean="0"/>
              <a:t>trachea</a:t>
            </a:r>
            <a:r>
              <a:rPr lang="tr-TR" dirty="0" smtClean="0"/>
              <a:t>.</a:t>
            </a:r>
          </a:p>
          <a:p>
            <a:pPr algn="just">
              <a:lnSpc>
                <a:spcPct val="150000"/>
              </a:lnSpc>
            </a:pPr>
            <a:r>
              <a:rPr lang="tr-TR" dirty="0" err="1" smtClean="0"/>
              <a:t>Hiyalin</a:t>
            </a:r>
            <a:r>
              <a:rPr lang="tr-TR" dirty="0" smtClean="0"/>
              <a:t> kıkırdak yapıda ve at nalı şeklinde 16-20 halkadan oluşur. (en genişi birinci halkadır.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658984"/>
          <a:ext cx="10515600" cy="4663438"/>
        </p:xfrm>
        <a:graphic>
          <a:graphicData uri="http://schemas.openxmlformats.org/drawingml/2006/table">
            <a:tbl>
              <a:tblPr firstRow="1" bandRow="1">
                <a:tableStyleId>{5940675A-B579-460E-94D1-54222C63F5DA}</a:tableStyleId>
              </a:tblPr>
              <a:tblGrid>
                <a:gridCol w="2754086"/>
                <a:gridCol w="2860765"/>
                <a:gridCol w="4900749"/>
              </a:tblGrid>
              <a:tr h="308232">
                <a:tc gridSpan="2">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445434">
                <a:tc gridSpan="2">
                  <a:txBody>
                    <a:bodyPr/>
                    <a:lstStyle/>
                    <a:p>
                      <a:pPr marL="0" marR="0" indent="0" algn="just" defTabSz="914400" rtl="0" eaLnBrk="1" fontAlgn="auto" latinLnBrk="0" hangingPunct="1">
                        <a:lnSpc>
                          <a:spcPct val="106000"/>
                        </a:lnSpc>
                        <a:spcBef>
                          <a:spcPts val="0"/>
                        </a:spcBef>
                        <a:spcAft>
                          <a:spcPts val="0"/>
                        </a:spcAft>
                        <a:buClrTx/>
                        <a:buSzTx/>
                        <a:buFontTx/>
                        <a:buNone/>
                        <a:tabLst/>
                        <a:defRPr/>
                      </a:pPr>
                      <a:r>
                        <a:rPr lang="tr-TR" sz="1400" kern="1200" dirty="0" smtClean="0">
                          <a:solidFill>
                            <a:schemeClr val="tx1"/>
                          </a:solidFill>
                          <a:latin typeface="Times New Roman" pitchFamily="18" charset="0"/>
                          <a:ea typeface="+mn-ea"/>
                          <a:cs typeface="Times New Roman" pitchFamily="18" charset="0"/>
                        </a:rPr>
                        <a:t>Aspiratör uygun basınca ayarlanır:</a:t>
                      </a:r>
                    </a:p>
                  </a:txBody>
                  <a:tcPr marL="68580" marR="68580" marT="0" marB="0"/>
                </a:tc>
                <a:tc hMerge="1">
                  <a:txBody>
                    <a:bodyPr/>
                    <a:lstStyle/>
                    <a:p>
                      <a:endParaRPr lang="tr-TR"/>
                    </a:p>
                  </a:txBody>
                  <a:tcPr/>
                </a:tc>
                <a:tc rowSpan="7">
                  <a:txBody>
                    <a:bodyPr/>
                    <a:lstStyle/>
                    <a:p>
                      <a:pPr>
                        <a:lnSpc>
                          <a:spcPct val="106000"/>
                        </a:lnSpc>
                        <a:spcAft>
                          <a:spcPts val="0"/>
                        </a:spcAft>
                      </a:pPr>
                      <a:r>
                        <a:rPr lang="tr-TR" sz="1400" kern="1200" dirty="0" smtClean="0">
                          <a:solidFill>
                            <a:schemeClr val="tx1"/>
                          </a:solidFill>
                          <a:latin typeface="Times New Roman" pitchFamily="18" charset="0"/>
                          <a:ea typeface="+mn-ea"/>
                          <a:cs typeface="Times New Roman" pitchFamily="18" charset="0"/>
                        </a:rPr>
                        <a:t>Uygun olmayan basınç travmalara, </a:t>
                      </a:r>
                      <a:r>
                        <a:rPr lang="tr-TR" sz="1400" kern="1200" dirty="0" err="1" smtClean="0">
                          <a:solidFill>
                            <a:schemeClr val="tx1"/>
                          </a:solidFill>
                          <a:latin typeface="Times New Roman" pitchFamily="18" charset="0"/>
                          <a:ea typeface="+mn-ea"/>
                          <a:cs typeface="Times New Roman" pitchFamily="18" charset="0"/>
                        </a:rPr>
                        <a:t>hipoksemiye</a:t>
                      </a:r>
                      <a:r>
                        <a:rPr lang="tr-TR" sz="1400" kern="1200" dirty="0" smtClean="0">
                          <a:solidFill>
                            <a:schemeClr val="tx1"/>
                          </a:solidFill>
                          <a:latin typeface="Times New Roman" pitchFamily="18" charset="0"/>
                          <a:ea typeface="+mn-ea"/>
                          <a:cs typeface="Times New Roman" pitchFamily="18" charset="0"/>
                        </a:rPr>
                        <a:t>, </a:t>
                      </a:r>
                      <a:r>
                        <a:rPr lang="tr-TR" sz="1400" kern="1200" dirty="0" err="1" smtClean="0">
                          <a:solidFill>
                            <a:schemeClr val="tx1"/>
                          </a:solidFill>
                          <a:latin typeface="Times New Roman" pitchFamily="18" charset="0"/>
                          <a:ea typeface="+mn-ea"/>
                          <a:cs typeface="Times New Roman" pitchFamily="18" charset="0"/>
                        </a:rPr>
                        <a:t>atelekteziye</a:t>
                      </a:r>
                      <a:r>
                        <a:rPr lang="tr-TR" sz="1400" kern="1200" dirty="0" smtClean="0">
                          <a:solidFill>
                            <a:schemeClr val="tx1"/>
                          </a:solidFill>
                          <a:latin typeface="Times New Roman" pitchFamily="18" charset="0"/>
                          <a:ea typeface="+mn-ea"/>
                          <a:cs typeface="Times New Roman" pitchFamily="18" charset="0"/>
                        </a:rPr>
                        <a:t> neden olabilir.</a:t>
                      </a:r>
                      <a:endParaRPr lang="tr-TR" sz="1400" dirty="0">
                        <a:latin typeface="Times New Roman" pitchFamily="18" charset="0"/>
                        <a:ea typeface="Calibri"/>
                        <a:cs typeface="Times New Roman" pitchFamily="18" charset="0"/>
                      </a:endParaRPr>
                    </a:p>
                  </a:txBody>
                  <a:tcPr marL="68580" marR="68580" marT="0" marB="0"/>
                </a:tc>
              </a:tr>
              <a:tr h="338405">
                <a:tc>
                  <a:txBody>
                    <a:bodyPr/>
                    <a:lstStyle/>
                    <a:p>
                      <a:pPr algn="just">
                        <a:lnSpc>
                          <a:spcPct val="106000"/>
                        </a:lnSpc>
                        <a:spcAft>
                          <a:spcPts val="0"/>
                        </a:spcAft>
                      </a:pPr>
                      <a:r>
                        <a:rPr lang="tr-TR" sz="1100" b="1" u="sng" dirty="0">
                          <a:latin typeface="Times New Roman"/>
                          <a:ea typeface="Calibri"/>
                          <a:cs typeface="Times New Roman"/>
                        </a:rPr>
                        <a:t>Duvar ünitesinde</a:t>
                      </a:r>
                      <a:endParaRPr lang="tr-TR" sz="1100" dirty="0">
                        <a:latin typeface="Calibri"/>
                        <a:ea typeface="Calibri"/>
                        <a:cs typeface="Times New Roman"/>
                      </a:endParaRPr>
                    </a:p>
                  </a:txBody>
                  <a:tcPr marL="68580" marR="68580" marT="0" marB="0"/>
                </a:tc>
                <a:tc>
                  <a:txBody>
                    <a:bodyPr/>
                    <a:lstStyle/>
                    <a:p>
                      <a:pPr marL="0" marR="0" indent="0" algn="just" defTabSz="914400" rtl="0" eaLnBrk="1" fontAlgn="auto" latinLnBrk="0" hangingPunct="1">
                        <a:lnSpc>
                          <a:spcPct val="106000"/>
                        </a:lnSpc>
                        <a:spcBef>
                          <a:spcPts val="0"/>
                        </a:spcBef>
                        <a:spcAft>
                          <a:spcPts val="0"/>
                        </a:spcAft>
                        <a:buClrTx/>
                        <a:buSzTx/>
                        <a:buFontTx/>
                        <a:buNone/>
                        <a:tabLst/>
                        <a:defRPr/>
                      </a:pPr>
                      <a:r>
                        <a:rPr lang="tr-TR" sz="1100" b="1" u="sng" dirty="0" smtClean="0">
                          <a:latin typeface="Times New Roman"/>
                          <a:ea typeface="Calibri"/>
                          <a:cs typeface="Times New Roman"/>
                        </a:rPr>
                        <a:t>Seyyar Aspiratörde</a:t>
                      </a:r>
                      <a:endParaRPr lang="tr-TR" sz="1100" dirty="0" smtClean="0">
                        <a:latin typeface="+mn-lt"/>
                        <a:ea typeface="Calibri"/>
                        <a:cs typeface="Times New Roman"/>
                      </a:endParaRPr>
                    </a:p>
                  </a:txBody>
                  <a:tcPr marL="68580" marR="68580" marT="0" marB="0"/>
                </a:tc>
                <a:tc vMerge="1">
                  <a:txBody>
                    <a:bodyPr/>
                    <a:lstStyle/>
                    <a:p>
                      <a:pPr algn="just">
                        <a:lnSpc>
                          <a:spcPct val="106000"/>
                        </a:lnSpc>
                        <a:spcAft>
                          <a:spcPts val="0"/>
                        </a:spcAft>
                      </a:pPr>
                      <a:endParaRPr lang="tr-TR" sz="1100" dirty="0">
                        <a:latin typeface="Calibri"/>
                        <a:ea typeface="Calibri"/>
                        <a:cs typeface="Times New Roman"/>
                      </a:endParaRPr>
                    </a:p>
                  </a:txBody>
                  <a:tcPr marL="68580" marR="68580" marT="0" marB="0"/>
                </a:tc>
              </a:tr>
              <a:tr h="318804">
                <a:tc>
                  <a:txBody>
                    <a:bodyPr/>
                    <a:lstStyle/>
                    <a:p>
                      <a:pPr>
                        <a:lnSpc>
                          <a:spcPct val="106000"/>
                        </a:lnSpc>
                        <a:spcAft>
                          <a:spcPts val="0"/>
                        </a:spcAft>
                      </a:pPr>
                      <a:r>
                        <a:rPr lang="tr-TR" sz="1100" dirty="0">
                          <a:latin typeface="Times New Roman"/>
                          <a:ea typeface="Calibri"/>
                          <a:cs typeface="Times New Roman"/>
                        </a:rPr>
                        <a:t>Yetişkin için: 100-120 mm 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Yetişkin için: 10-15 cm Hg</a:t>
                      </a:r>
                      <a:endParaRPr lang="tr-TR" sz="1100" dirty="0" smtClean="0">
                        <a:latin typeface="+mn-lt"/>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220346">
                <a:tc>
                  <a:txBody>
                    <a:bodyPr/>
                    <a:lstStyle/>
                    <a:p>
                      <a:pPr>
                        <a:lnSpc>
                          <a:spcPct val="106000"/>
                        </a:lnSpc>
                        <a:spcAft>
                          <a:spcPts val="0"/>
                        </a:spcAft>
                      </a:pPr>
                      <a:r>
                        <a:rPr lang="tr-TR" sz="1100" dirty="0" err="1">
                          <a:latin typeface="Times New Roman"/>
                          <a:ea typeface="Calibri"/>
                          <a:cs typeface="Times New Roman"/>
                        </a:rPr>
                        <a:t>Adölesan</a:t>
                      </a:r>
                      <a:r>
                        <a:rPr lang="tr-TR" sz="1100" dirty="0">
                          <a:latin typeface="Times New Roman"/>
                          <a:ea typeface="Calibri"/>
                          <a:cs typeface="Times New Roman"/>
                        </a:rPr>
                        <a:t> için: 80-120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err="1" smtClean="0">
                          <a:latin typeface="Times New Roman"/>
                          <a:ea typeface="Calibri"/>
                          <a:cs typeface="Times New Roman"/>
                        </a:rPr>
                        <a:t>Adölesan</a:t>
                      </a:r>
                      <a:r>
                        <a:rPr lang="tr-TR" sz="1100" dirty="0" smtClean="0">
                          <a:latin typeface="Times New Roman"/>
                          <a:ea typeface="Calibri"/>
                          <a:cs typeface="Times New Roman"/>
                        </a:rPr>
                        <a:t>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326916">
                <a:tc>
                  <a:txBody>
                    <a:bodyPr/>
                    <a:lstStyle/>
                    <a:p>
                      <a:pPr>
                        <a:lnSpc>
                          <a:spcPct val="106000"/>
                        </a:lnSpc>
                        <a:spcAft>
                          <a:spcPts val="0"/>
                        </a:spcAft>
                      </a:pPr>
                      <a:r>
                        <a:rPr lang="tr-TR" sz="1100" dirty="0">
                          <a:latin typeface="Times New Roman"/>
                          <a:ea typeface="Calibri"/>
                          <a:cs typeface="Times New Roman"/>
                        </a:rPr>
                        <a:t>Çocuklar için: 80-100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Çocuklar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260001">
                <a:tc>
                  <a:txBody>
                    <a:bodyPr/>
                    <a:lstStyle/>
                    <a:p>
                      <a:pPr>
                        <a:lnSpc>
                          <a:spcPct val="106000"/>
                        </a:lnSpc>
                        <a:spcAft>
                          <a:spcPts val="0"/>
                        </a:spcAft>
                      </a:pPr>
                      <a:r>
                        <a:rPr lang="tr-TR" sz="1100" dirty="0">
                          <a:latin typeface="Times New Roman"/>
                          <a:ea typeface="Calibri"/>
                          <a:cs typeface="Times New Roman"/>
                        </a:rPr>
                        <a:t>Bebekler için: 80-100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Bebekler için: 8-10 </a:t>
                      </a:r>
                      <a:r>
                        <a:rPr lang="tr-TR" sz="1100" dirty="0" err="1" smtClean="0">
                          <a:latin typeface="Times New Roman"/>
                          <a:ea typeface="Calibri"/>
                          <a:cs typeface="Times New Roman"/>
                        </a:rPr>
                        <a:t>cmHg</a:t>
                      </a:r>
                      <a:endParaRPr lang="tr-TR" sz="1100" dirty="0" smtClean="0">
                        <a:latin typeface="+mn-lt"/>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214514">
                <a:tc>
                  <a:txBody>
                    <a:bodyPr/>
                    <a:lstStyle/>
                    <a:p>
                      <a:pPr>
                        <a:lnSpc>
                          <a:spcPct val="106000"/>
                        </a:lnSpc>
                        <a:spcAft>
                          <a:spcPts val="0"/>
                        </a:spcAft>
                      </a:pPr>
                      <a:r>
                        <a:rPr lang="tr-TR" sz="1100" dirty="0">
                          <a:latin typeface="Times New Roman"/>
                          <a:ea typeface="Calibri"/>
                          <a:cs typeface="Times New Roman"/>
                        </a:rPr>
                        <a:t>Yeni doğan için: 60-80 mmHg</a:t>
                      </a: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100" dirty="0" smtClean="0">
                          <a:latin typeface="Times New Roman"/>
                          <a:ea typeface="Calibri"/>
                          <a:cs typeface="Times New Roman"/>
                        </a:rPr>
                        <a:t>Yeni doğan için: 6-8 </a:t>
                      </a:r>
                      <a:r>
                        <a:rPr lang="tr-TR" sz="1100" dirty="0" err="1" smtClean="0">
                          <a:latin typeface="Times New Roman"/>
                          <a:ea typeface="Calibri"/>
                          <a:cs typeface="Times New Roman"/>
                        </a:rPr>
                        <a:t>cmHg</a:t>
                      </a:r>
                      <a:endParaRPr lang="tr-TR" sz="1100" dirty="0" smtClean="0">
                        <a:latin typeface="+mn-lt"/>
                        <a:ea typeface="Calibri"/>
                        <a:cs typeface="Times New Roman"/>
                      </a:endParaRPr>
                    </a:p>
                  </a:txBody>
                  <a:tcPr marL="68580" marR="68580" marT="0" marB="0"/>
                </a:tc>
                <a:tc v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r>
              <a:tr h="883204">
                <a:tc gridSpan="2">
                  <a:txBody>
                    <a:bodyPr/>
                    <a:lstStyle/>
                    <a:p>
                      <a:pPr algn="just">
                        <a:lnSpc>
                          <a:spcPct val="106000"/>
                        </a:lnSpc>
                        <a:spcAft>
                          <a:spcPts val="0"/>
                        </a:spcAft>
                      </a:pPr>
                      <a:r>
                        <a:rPr lang="tr-TR" sz="1400" dirty="0">
                          <a:latin typeface="Times New Roman"/>
                          <a:ea typeface="Calibri"/>
                          <a:cs typeface="Times New Roman"/>
                        </a:rPr>
                        <a:t>Tek kullanımlık eldivenler giyilir ve aspiratörün basıncı bağlantı tüpünün ucuna dokunularak kontrol edilir.</a:t>
                      </a:r>
                      <a:endParaRPr lang="tr-TR" sz="1400" dirty="0">
                        <a:latin typeface="Calibri"/>
                        <a:ea typeface="Calibri"/>
                        <a:cs typeface="Times New Roman"/>
                      </a:endParaRPr>
                    </a:p>
                  </a:txBody>
                  <a:tcPr marL="68580" marR="68580" marT="0" marB="0"/>
                </a:tc>
                <a:tc h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400" dirty="0" smtClean="0">
                          <a:latin typeface="Times New Roman"/>
                          <a:ea typeface="Calibri"/>
                          <a:cs typeface="Times New Roman"/>
                        </a:rPr>
                        <a:t>Tek </a:t>
                      </a:r>
                      <a:r>
                        <a:rPr lang="tr-TR" sz="1400" dirty="0" err="1" smtClean="0">
                          <a:latin typeface="Times New Roman"/>
                          <a:ea typeface="Calibri"/>
                          <a:cs typeface="Times New Roman"/>
                        </a:rPr>
                        <a:t>kulanımlık</a:t>
                      </a:r>
                      <a:r>
                        <a:rPr lang="tr-TR" sz="1400" dirty="0" smtClean="0">
                          <a:latin typeface="Times New Roman"/>
                          <a:ea typeface="Calibri"/>
                          <a:cs typeface="Times New Roman"/>
                        </a:rPr>
                        <a:t> eldivenler kan ve vücut sıvılarıyla teması engeller. Basıncı kontrol etme malzemelerin doğru bir şekilde çalıştığından emin olmayı sağlar. </a:t>
                      </a:r>
                      <a:endParaRPr lang="tr-TR" sz="1400" dirty="0" smtClean="0">
                        <a:latin typeface="+mn-lt"/>
                        <a:ea typeface="Calibri"/>
                        <a:cs typeface="Times New Roman"/>
                      </a:endParaRPr>
                    </a:p>
                  </a:txBody>
                  <a:tcPr marL="68580" marR="68580" marT="0" marB="0"/>
                </a:tc>
              </a:tr>
              <a:tr h="1347582">
                <a:tc gridSpan="2">
                  <a:txBody>
                    <a:bodyPr/>
                    <a:lstStyle/>
                    <a:p>
                      <a:pPr algn="just">
                        <a:lnSpc>
                          <a:spcPct val="106000"/>
                        </a:lnSpc>
                        <a:spcAft>
                          <a:spcPts val="0"/>
                        </a:spcAft>
                      </a:pPr>
                      <a:r>
                        <a:rPr lang="tr-TR" sz="1400" dirty="0">
                          <a:latin typeface="Times New Roman"/>
                          <a:ea typeface="Calibri"/>
                          <a:cs typeface="Times New Roman"/>
                        </a:rPr>
                        <a:t>Aseptik teknik kullanılarak steril </a:t>
                      </a:r>
                      <a:r>
                        <a:rPr lang="tr-TR" sz="1400" dirty="0" err="1">
                          <a:latin typeface="Times New Roman"/>
                          <a:ea typeface="Calibri"/>
                          <a:cs typeface="Times New Roman"/>
                        </a:rPr>
                        <a:t>aspirasyon</a:t>
                      </a:r>
                      <a:r>
                        <a:rPr lang="tr-TR" sz="1400" dirty="0">
                          <a:latin typeface="Times New Roman"/>
                          <a:ea typeface="Calibri"/>
                          <a:cs typeface="Times New Roman"/>
                        </a:rPr>
                        <a:t> sondasının paketi açılır. Açılan paket kağıdı diğer malzemeleri korumak için steril alan olarak kullanılabilir. Steril kabın sadece dış yüzeyine dokunarak dikkatlice kaldırılır. Çalışma alanına yerleştirilir. Steril kabın içerisi bir miktar </a:t>
                      </a:r>
                      <a:r>
                        <a:rPr lang="tr-TR" sz="1400" dirty="0" err="1">
                          <a:latin typeface="Times New Roman"/>
                          <a:ea typeface="Calibri"/>
                          <a:cs typeface="Times New Roman"/>
                        </a:rPr>
                        <a:t>distile</a:t>
                      </a:r>
                      <a:r>
                        <a:rPr lang="tr-TR" sz="1400" dirty="0">
                          <a:latin typeface="Times New Roman"/>
                          <a:ea typeface="Calibri"/>
                          <a:cs typeface="Times New Roman"/>
                        </a:rPr>
                        <a:t> su ile doldurulur.  </a:t>
                      </a:r>
                      <a:endParaRPr lang="tr-TR" sz="1400" dirty="0">
                        <a:latin typeface="Calibri"/>
                        <a:ea typeface="Calibri"/>
                        <a:cs typeface="Times New Roman"/>
                      </a:endParaRPr>
                    </a:p>
                  </a:txBody>
                  <a:tcPr marL="68580" marR="68580" marT="0" marB="0"/>
                </a:tc>
                <a:tc hMerge="1">
                  <a:txBody>
                    <a:bodyPr/>
                    <a:lstStyle/>
                    <a:p>
                      <a:pPr>
                        <a:lnSpc>
                          <a:spcPct val="106000"/>
                        </a:lnSpc>
                        <a:spcAft>
                          <a:spcPts val="0"/>
                        </a:spcAft>
                      </a:pPr>
                      <a:endParaRPr lang="tr-TR" sz="11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tr-TR" sz="1400" dirty="0" err="1" smtClean="0">
                          <a:latin typeface="Times New Roman"/>
                          <a:ea typeface="Calibri"/>
                          <a:cs typeface="Times New Roman"/>
                        </a:rPr>
                        <a:t>Kataterin</a:t>
                      </a:r>
                      <a:r>
                        <a:rPr lang="tr-TR" sz="1400" dirty="0" smtClean="0">
                          <a:latin typeface="Times New Roman"/>
                          <a:ea typeface="Calibri"/>
                          <a:cs typeface="Times New Roman"/>
                        </a:rPr>
                        <a:t> dışına kayganlaştırmak için </a:t>
                      </a:r>
                      <a:r>
                        <a:rPr lang="tr-TR" sz="1400" dirty="0" err="1" smtClean="0">
                          <a:latin typeface="Times New Roman"/>
                          <a:ea typeface="Calibri"/>
                          <a:cs typeface="Times New Roman"/>
                        </a:rPr>
                        <a:t>distile</a:t>
                      </a:r>
                      <a:r>
                        <a:rPr lang="tr-TR" sz="1400" dirty="0" smtClean="0">
                          <a:latin typeface="Times New Roman"/>
                          <a:ea typeface="Calibri"/>
                          <a:cs typeface="Times New Roman"/>
                        </a:rPr>
                        <a:t> su / </a:t>
                      </a:r>
                      <a:r>
                        <a:rPr lang="tr-TR" sz="1400" dirty="0" err="1" smtClean="0">
                          <a:latin typeface="Times New Roman"/>
                          <a:ea typeface="Calibri"/>
                          <a:cs typeface="Times New Roman"/>
                        </a:rPr>
                        <a:t>distile</a:t>
                      </a:r>
                      <a:r>
                        <a:rPr lang="tr-TR" sz="1400" dirty="0" smtClean="0">
                          <a:latin typeface="Times New Roman"/>
                          <a:ea typeface="Calibri"/>
                          <a:cs typeface="Times New Roman"/>
                        </a:rPr>
                        <a:t> su ve kayganlaştırıcı kullanılması işlem sırasında mukozanın </a:t>
                      </a:r>
                      <a:r>
                        <a:rPr lang="tr-TR" sz="1400" dirty="0" err="1" smtClean="0">
                          <a:latin typeface="Times New Roman"/>
                          <a:ea typeface="Calibri"/>
                          <a:cs typeface="Times New Roman"/>
                        </a:rPr>
                        <a:t>irritasyonunu</a:t>
                      </a:r>
                      <a:r>
                        <a:rPr lang="tr-TR" sz="1400" dirty="0" smtClean="0">
                          <a:latin typeface="Times New Roman"/>
                          <a:ea typeface="Calibri"/>
                          <a:cs typeface="Times New Roman"/>
                        </a:rPr>
                        <a:t> azaltır. Ayrıca </a:t>
                      </a:r>
                      <a:r>
                        <a:rPr lang="tr-TR" sz="1400" dirty="0" err="1" smtClean="0">
                          <a:latin typeface="Times New Roman"/>
                          <a:ea typeface="Calibri"/>
                          <a:cs typeface="Times New Roman"/>
                        </a:rPr>
                        <a:t>distile</a:t>
                      </a:r>
                      <a:r>
                        <a:rPr lang="tr-TR" sz="1400" dirty="0" smtClean="0">
                          <a:latin typeface="Times New Roman"/>
                          <a:ea typeface="Calibri"/>
                          <a:cs typeface="Times New Roman"/>
                        </a:rPr>
                        <a:t> su girişimler sırasında </a:t>
                      </a:r>
                      <a:r>
                        <a:rPr lang="tr-TR" sz="1400" dirty="0" err="1" smtClean="0">
                          <a:latin typeface="Times New Roman"/>
                          <a:ea typeface="Calibri"/>
                          <a:cs typeface="Times New Roman"/>
                        </a:rPr>
                        <a:t>katateri</a:t>
                      </a:r>
                      <a:r>
                        <a:rPr lang="tr-TR" sz="1400" dirty="0" smtClean="0">
                          <a:latin typeface="Times New Roman"/>
                          <a:ea typeface="Calibri"/>
                          <a:cs typeface="Times New Roman"/>
                        </a:rPr>
                        <a:t> temizlemek için de kullanılır.</a:t>
                      </a:r>
                      <a:endParaRPr lang="tr-TR" sz="1400" dirty="0" smtClean="0">
                        <a:latin typeface="+mn-lt"/>
                        <a:ea typeface="Calibri"/>
                        <a:cs typeface="Times New Roman"/>
                      </a:endParaRPr>
                    </a:p>
                    <a:p>
                      <a:pPr>
                        <a:lnSpc>
                          <a:spcPct val="106000"/>
                        </a:lnSpc>
                        <a:spcAft>
                          <a:spcPts val="0"/>
                        </a:spcAft>
                      </a:pPr>
                      <a:endParaRPr lang="tr-TR" sz="14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4353106"/>
        </p:xfrm>
        <a:graphic>
          <a:graphicData uri="http://schemas.openxmlformats.org/drawingml/2006/table">
            <a:tbl>
              <a:tblPr firstRow="1" bandRow="1">
                <a:tableStyleId>{5940675A-B579-460E-94D1-54222C63F5DA}</a:tableStyleId>
              </a:tblPr>
              <a:tblGrid>
                <a:gridCol w="6137366"/>
                <a:gridCol w="4378234"/>
              </a:tblGrid>
              <a:tr h="429513">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853599">
                <a:tc>
                  <a:txBody>
                    <a:bodyPr/>
                    <a:lstStyle/>
                    <a:p>
                      <a:pPr algn="just">
                        <a:lnSpc>
                          <a:spcPct val="106000"/>
                        </a:lnSpc>
                        <a:spcAft>
                          <a:spcPts val="0"/>
                        </a:spcAft>
                      </a:pPr>
                      <a:r>
                        <a:rPr lang="tr-TR" sz="1400" dirty="0">
                          <a:latin typeface="Times New Roman"/>
                          <a:ea typeface="Calibri"/>
                          <a:cs typeface="Times New Roman"/>
                        </a:rPr>
                        <a:t>Maske, gözlük takılır, steril eldiven giyilir, baskın el steril kalmalıdır, baskın olmayan el temiz olarak kabul edilmektedir ve </a:t>
                      </a:r>
                      <a:r>
                        <a:rPr lang="tr-TR" sz="1400" dirty="0" err="1">
                          <a:latin typeface="Times New Roman"/>
                          <a:ea typeface="Calibri"/>
                          <a:cs typeface="Times New Roman"/>
                        </a:rPr>
                        <a:t>aspirasyon</a:t>
                      </a:r>
                      <a:r>
                        <a:rPr lang="tr-TR" sz="1400" dirty="0">
                          <a:latin typeface="Times New Roman"/>
                          <a:ea typeface="Calibri"/>
                          <a:cs typeface="Times New Roman"/>
                        </a:rPr>
                        <a:t> işlemi sırasında </a:t>
                      </a:r>
                      <a:r>
                        <a:rPr lang="tr-TR" sz="1400" dirty="0" err="1">
                          <a:latin typeface="Times New Roman"/>
                          <a:ea typeface="Calibri"/>
                          <a:cs typeface="Times New Roman"/>
                        </a:rPr>
                        <a:t>aspirasyon</a:t>
                      </a:r>
                      <a:r>
                        <a:rPr lang="tr-TR" sz="1400" dirty="0">
                          <a:latin typeface="Times New Roman"/>
                          <a:ea typeface="Calibri"/>
                          <a:cs typeface="Times New Roman"/>
                        </a:rPr>
                        <a:t> kapağını (Y </a:t>
                      </a:r>
                      <a:r>
                        <a:rPr lang="tr-TR" sz="1400" dirty="0" err="1">
                          <a:latin typeface="Times New Roman"/>
                          <a:ea typeface="Calibri"/>
                          <a:cs typeface="Times New Roman"/>
                        </a:rPr>
                        <a:t>portunu</a:t>
                      </a:r>
                      <a:r>
                        <a:rPr lang="tr-TR" sz="1400" dirty="0">
                          <a:latin typeface="Times New Roman"/>
                          <a:ea typeface="Calibri"/>
                          <a:cs typeface="Times New Roman"/>
                        </a:rPr>
                        <a:t>) kontrol eder.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kataterini steril eldiven ile tutma solunum yollarına organizmanın girişini önler. </a:t>
                      </a:r>
                      <a:endParaRPr lang="tr-TR" sz="1400">
                        <a:latin typeface="Calibri"/>
                        <a:ea typeface="Calibri"/>
                        <a:cs typeface="Times New Roman"/>
                      </a:endParaRPr>
                    </a:p>
                  </a:txBody>
                  <a:tcPr marL="68580" marR="68580" marT="0" marB="0"/>
                </a:tc>
              </a:tr>
              <a:tr h="802109">
                <a:tc>
                  <a:txBody>
                    <a:bodyPr/>
                    <a:lstStyle/>
                    <a:p>
                      <a:pPr algn="just">
                        <a:lnSpc>
                          <a:spcPct val="106000"/>
                        </a:lnSpc>
                        <a:spcAft>
                          <a:spcPts val="0"/>
                        </a:spcAft>
                      </a:pPr>
                      <a:r>
                        <a:rPr lang="tr-TR" sz="1400">
                          <a:latin typeface="Times New Roman"/>
                          <a:ea typeface="Calibri"/>
                          <a:cs typeface="Times New Roman"/>
                        </a:rPr>
                        <a:t>Baskın el ile katater  alınır, baskın olmayan el ile de bağlantı tüpü alınır ve birbirine monte 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kataterinin sterilliği korunur.</a:t>
                      </a:r>
                      <a:endParaRPr lang="tr-TR" sz="1400">
                        <a:latin typeface="Calibri"/>
                        <a:ea typeface="Calibri"/>
                        <a:cs typeface="Times New Roman"/>
                      </a:endParaRPr>
                    </a:p>
                  </a:txBody>
                  <a:tcPr marL="68580" marR="68580" marT="0" marB="0"/>
                </a:tc>
              </a:tr>
              <a:tr h="914398">
                <a:tc>
                  <a:txBody>
                    <a:bodyPr/>
                    <a:lstStyle/>
                    <a:p>
                      <a:pPr algn="just">
                        <a:lnSpc>
                          <a:spcPct val="106000"/>
                        </a:lnSpc>
                        <a:spcAft>
                          <a:spcPts val="0"/>
                        </a:spcAft>
                      </a:pPr>
                      <a:r>
                        <a:rPr lang="tr-TR" sz="1400">
                          <a:latin typeface="Times New Roman"/>
                          <a:ea typeface="Calibri"/>
                          <a:cs typeface="Times New Roman"/>
                        </a:rPr>
                        <a:t>Kullanılan katater silikon değilse kateter steril su kabına batırılarak ıslatılır. Aspirasyonu kontrol etmek için Y portu tıkanır.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Silikon kataterin kayganlaştırılmasına gerek yoktur. Aspirasyonu kontrol etmek malzemelerin sorunsuz çalıştığından emin olmayı sağlar.</a:t>
                      </a:r>
                      <a:endParaRPr lang="tr-TR" sz="1400">
                        <a:latin typeface="Calibri"/>
                        <a:ea typeface="Calibri"/>
                        <a:cs typeface="Times New Roman"/>
                      </a:endParaRPr>
                    </a:p>
                  </a:txBody>
                  <a:tcPr marL="68580" marR="68580" marT="0" marB="0"/>
                </a:tc>
              </a:tr>
              <a:tr h="802109">
                <a:tc>
                  <a:txBody>
                    <a:bodyPr/>
                    <a:lstStyle/>
                    <a:p>
                      <a:pPr algn="just">
                        <a:lnSpc>
                          <a:spcPct val="106000"/>
                        </a:lnSpc>
                        <a:spcAft>
                          <a:spcPts val="0"/>
                        </a:spcAft>
                      </a:pPr>
                      <a:r>
                        <a:rPr lang="tr-TR" sz="1400">
                          <a:latin typeface="Times New Roman"/>
                          <a:ea typeface="Calibri"/>
                          <a:cs typeface="Times New Roman"/>
                        </a:rPr>
                        <a:t>Hastaya baskın olmayan el ile ambu/resüsitasyon kiti kullanılarak 3-6 kez hızlı ve derin nefes aldırılır ya da mekanik ventilatördeki inspiryum mekanizması kullanılır.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Hiperventilasyon ve yüksek oksijen verme aspirasyon sırasında hipoksemiyi önler.</a:t>
                      </a:r>
                      <a:endParaRPr lang="tr-TR" sz="1400">
                        <a:latin typeface="Calibri"/>
                        <a:ea typeface="Calibri"/>
                        <a:cs typeface="Times New Roman"/>
                      </a:endParaRPr>
                    </a:p>
                  </a:txBody>
                  <a:tcPr marL="68580" marR="68580" marT="0" marB="0"/>
                </a:tc>
              </a:tr>
              <a:tr h="551378">
                <a:tc>
                  <a:txBody>
                    <a:bodyPr/>
                    <a:lstStyle/>
                    <a:p>
                      <a:pPr algn="just">
                        <a:lnSpc>
                          <a:spcPct val="106000"/>
                        </a:lnSpc>
                        <a:spcAft>
                          <a:spcPts val="0"/>
                        </a:spcAft>
                      </a:pPr>
                      <a:r>
                        <a:rPr lang="tr-TR" sz="1400" dirty="0">
                          <a:latin typeface="Times New Roman"/>
                          <a:ea typeface="Calibri"/>
                          <a:cs typeface="Times New Roman"/>
                        </a:rPr>
                        <a:t>Mekanik </a:t>
                      </a:r>
                      <a:r>
                        <a:rPr lang="tr-TR" sz="1400" dirty="0" err="1">
                          <a:latin typeface="Times New Roman"/>
                          <a:ea typeface="Calibri"/>
                          <a:cs typeface="Times New Roman"/>
                        </a:rPr>
                        <a:t>ventilatör</a:t>
                      </a:r>
                      <a:r>
                        <a:rPr lang="tr-TR" sz="1400" dirty="0">
                          <a:latin typeface="Times New Roman"/>
                          <a:ea typeface="Calibri"/>
                          <a:cs typeface="Times New Roman"/>
                        </a:rPr>
                        <a:t> tüpü üzerindeki adaptör açılır ya da </a:t>
                      </a:r>
                      <a:r>
                        <a:rPr lang="tr-TR" sz="1400" dirty="0" err="1">
                          <a:latin typeface="Times New Roman"/>
                          <a:ea typeface="Calibri"/>
                          <a:cs typeface="Times New Roman"/>
                        </a:rPr>
                        <a:t>endotrakeal</a:t>
                      </a:r>
                      <a:r>
                        <a:rPr lang="tr-TR" sz="1400" dirty="0">
                          <a:latin typeface="Times New Roman"/>
                          <a:ea typeface="Calibri"/>
                          <a:cs typeface="Times New Roman"/>
                        </a:rPr>
                        <a:t> tüp ve diğer bağlantılar birbirinden ayrılır.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Endotrakeal</a:t>
                      </a:r>
                      <a:r>
                        <a:rPr lang="tr-TR" sz="1400" dirty="0">
                          <a:latin typeface="Times New Roman"/>
                          <a:ea typeface="Calibri"/>
                          <a:cs typeface="Times New Roman"/>
                        </a:rPr>
                        <a:t> tüpü ortaya çıkartır.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12074" y="182245"/>
            <a:ext cx="10515600" cy="1032601"/>
          </a:xfrm>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470260" y="1237797"/>
          <a:ext cx="11325498" cy="5385474"/>
        </p:xfrm>
        <a:graphic>
          <a:graphicData uri="http://schemas.openxmlformats.org/drawingml/2006/table">
            <a:tbl>
              <a:tblPr firstRow="1" bandRow="1">
                <a:tableStyleId>{5940675A-B579-460E-94D1-54222C63F5DA}</a:tableStyleId>
              </a:tblPr>
              <a:tblGrid>
                <a:gridCol w="5662749"/>
                <a:gridCol w="5662749"/>
              </a:tblGrid>
              <a:tr h="460375">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627546">
                <a:tc>
                  <a:txBody>
                    <a:bodyPr/>
                    <a:lstStyle/>
                    <a:p>
                      <a:pPr algn="just">
                        <a:lnSpc>
                          <a:spcPct val="106000"/>
                        </a:lnSpc>
                        <a:spcAft>
                          <a:spcPts val="0"/>
                        </a:spcAft>
                      </a:pPr>
                      <a:r>
                        <a:rPr lang="tr-TR" sz="1400" dirty="0">
                          <a:latin typeface="Times New Roman"/>
                          <a:ea typeface="Calibri"/>
                          <a:cs typeface="Times New Roman"/>
                        </a:rPr>
                        <a:t>Baskın el kullanılarak </a:t>
                      </a:r>
                      <a:r>
                        <a:rPr lang="tr-TR" sz="1400" dirty="0" err="1">
                          <a:latin typeface="Times New Roman"/>
                          <a:ea typeface="Calibri"/>
                          <a:cs typeface="Times New Roman"/>
                        </a:rPr>
                        <a:t>katater</a:t>
                      </a:r>
                      <a:r>
                        <a:rPr lang="tr-TR" sz="1400" dirty="0">
                          <a:latin typeface="Times New Roman"/>
                          <a:ea typeface="Calibri"/>
                          <a:cs typeface="Times New Roman"/>
                        </a:rPr>
                        <a:t> </a:t>
                      </a:r>
                      <a:r>
                        <a:rPr lang="tr-TR" sz="1400" dirty="0" err="1">
                          <a:latin typeface="Times New Roman"/>
                          <a:ea typeface="Calibri"/>
                          <a:cs typeface="Times New Roman"/>
                        </a:rPr>
                        <a:t>trakeaya</a:t>
                      </a:r>
                      <a:r>
                        <a:rPr lang="tr-TR" sz="1400" dirty="0">
                          <a:latin typeface="Times New Roman"/>
                          <a:ea typeface="Calibri"/>
                          <a:cs typeface="Times New Roman"/>
                        </a:rPr>
                        <a:t> nazikçe ve hızlıca ilerletilir. </a:t>
                      </a:r>
                      <a:r>
                        <a:rPr lang="tr-TR" sz="1400" dirty="0" err="1">
                          <a:latin typeface="Times New Roman"/>
                          <a:ea typeface="Calibri"/>
                          <a:cs typeface="Times New Roman"/>
                        </a:rPr>
                        <a:t>Katater</a:t>
                      </a:r>
                      <a:r>
                        <a:rPr lang="tr-TR" sz="1400" dirty="0">
                          <a:latin typeface="Times New Roman"/>
                          <a:ea typeface="Calibri"/>
                          <a:cs typeface="Times New Roman"/>
                        </a:rPr>
                        <a:t> önceden belirlenmiş uzunluğa kadar ilerletilir. </a:t>
                      </a:r>
                      <a:r>
                        <a:rPr lang="tr-TR" sz="1400" dirty="0" err="1">
                          <a:latin typeface="Times New Roman"/>
                          <a:ea typeface="Calibri"/>
                          <a:cs typeface="Times New Roman"/>
                        </a:rPr>
                        <a:t>Katater</a:t>
                      </a:r>
                      <a:r>
                        <a:rPr lang="tr-TR" sz="1400" dirty="0">
                          <a:latin typeface="Times New Roman"/>
                          <a:ea typeface="Calibri"/>
                          <a:cs typeface="Times New Roman"/>
                        </a:rPr>
                        <a:t> ilerletilirken Y </a:t>
                      </a:r>
                      <a:r>
                        <a:rPr lang="tr-TR" sz="1400" dirty="0" err="1">
                          <a:latin typeface="Times New Roman"/>
                          <a:ea typeface="Calibri"/>
                          <a:cs typeface="Times New Roman"/>
                        </a:rPr>
                        <a:t>portu</a:t>
                      </a:r>
                      <a:r>
                        <a:rPr lang="tr-TR" sz="1400" dirty="0">
                          <a:latin typeface="Times New Roman"/>
                          <a:ea typeface="Calibri"/>
                          <a:cs typeface="Times New Roman"/>
                        </a:rPr>
                        <a:t> kapatılmaz.</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Katater teması ve aspirasyon trakea mukozasında hasara, silia kaybına, ödeme ve fibrozise neden olabilir, hastada kanama ve enfeksiyon riskini arttırabilir. Endotrakeal tüpün uzunluğunu 1 cm’den fazla geçmeyen katater, trakea mukozası hasarını azaltarak, trakea ve karina ile teması önler. Katater ilerlerken bir direnç ile karşılaşılırsa karina ya da trakea mukozasına ulaşılmıştır. Aspirasyon uygulanmadan önce katater 1-1,5 cm geri çekilmelidir. Katateri yerleştirirken Y portunu kapatmak havayolu mukozasının travma riskini ve hipoksemi riskini arttırır. </a:t>
                      </a:r>
                      <a:endParaRPr lang="tr-TR" sz="1400">
                        <a:latin typeface="Calibri"/>
                        <a:ea typeface="Calibri"/>
                        <a:cs typeface="Times New Roman"/>
                      </a:endParaRPr>
                    </a:p>
                  </a:txBody>
                  <a:tcPr marL="68580" marR="68580" marT="0" marB="0"/>
                </a:tc>
              </a:tr>
              <a:tr h="627546">
                <a:tc>
                  <a:txBody>
                    <a:bodyPr/>
                    <a:lstStyle/>
                    <a:p>
                      <a:pPr algn="just">
                        <a:lnSpc>
                          <a:spcPct val="106000"/>
                        </a:lnSpc>
                        <a:spcAft>
                          <a:spcPts val="0"/>
                        </a:spcAft>
                      </a:pPr>
                      <a:r>
                        <a:rPr lang="tr-TR" sz="1400">
                          <a:latin typeface="Times New Roman"/>
                          <a:ea typeface="Calibri"/>
                          <a:cs typeface="Times New Roman"/>
                        </a:rPr>
                        <a:t>Sonda döndürülerek geri çekilirken baskın olmayan elin başparmağı ile bağlantı bölgesindeki port aralıklı olarak kapatılarak aspirasyon yapılır. Bir seferde 10-15 saniyeden fazla aspirasyon yapılmaz.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Geri çekerken katateri döndürmek mukoza travmasını azltır. 10-15 sn’den daha uzun aspirasyon uygulamak solunum yollarının oksijenlenmesini önler. Çok hızlı aspirasyon yapmak ise solunum yollarının etkili bir şekilde temizlenmesine neden olur.</a:t>
                      </a:r>
                      <a:endParaRPr lang="tr-TR" sz="1400">
                        <a:latin typeface="Calibri"/>
                        <a:ea typeface="Calibri"/>
                        <a:cs typeface="Times New Roman"/>
                      </a:endParaRPr>
                    </a:p>
                  </a:txBody>
                  <a:tcPr marL="68580" marR="68580" marT="0" marB="0"/>
                </a:tc>
              </a:tr>
              <a:tr h="627546">
                <a:tc>
                  <a:txBody>
                    <a:bodyPr/>
                    <a:lstStyle/>
                    <a:p>
                      <a:pPr algn="just">
                        <a:lnSpc>
                          <a:spcPct val="106000"/>
                        </a:lnSpc>
                        <a:spcAft>
                          <a:spcPts val="0"/>
                        </a:spcAft>
                      </a:pPr>
                      <a:r>
                        <a:rPr lang="tr-TR" sz="1400">
                          <a:latin typeface="Times New Roman"/>
                          <a:ea typeface="Calibri"/>
                          <a:cs typeface="Times New Roman"/>
                        </a:rPr>
                        <a:t>Hastaya baskın olmayan el ile ambu/resüsitasyon kiti kullanılarak 3-6 kez hızlı ve derin nefes aldırılır ya da mekanik ventilatöre bağlanır.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sırasında hipoksemi gelişebilir. Oksijen verme gelişen hipoksemiyi önler.</a:t>
                      </a:r>
                      <a:endParaRPr lang="tr-TR" sz="1400">
                        <a:latin typeface="Calibri"/>
                        <a:ea typeface="Calibri"/>
                        <a:cs typeface="Times New Roman"/>
                      </a:endParaRPr>
                    </a:p>
                  </a:txBody>
                  <a:tcPr marL="68580" marR="68580" marT="0" marB="0"/>
                </a:tc>
              </a:tr>
              <a:tr h="627546">
                <a:tc>
                  <a:txBody>
                    <a:bodyPr/>
                    <a:lstStyle/>
                    <a:p>
                      <a:pPr algn="just">
                        <a:lnSpc>
                          <a:spcPct val="106000"/>
                        </a:lnSpc>
                        <a:spcAft>
                          <a:spcPts val="0"/>
                        </a:spcAft>
                      </a:pPr>
                      <a:r>
                        <a:rPr lang="tr-TR" sz="1400">
                          <a:latin typeface="Times New Roman"/>
                          <a:ea typeface="Calibri"/>
                          <a:cs typeface="Times New Roman"/>
                        </a:rPr>
                        <a:t>Distile su ile sonda yıkanır. Aspirasyon gerekli ise hastanın toleransına göre tekrarlanır. İki aspirasyon arasında hastaya dinlenmesi için 30 saniye-1 dakika zaman verilir. Her bir aspirasyonda 3’ten fazla aspirasyon yapılmamalıdır. Kontraendike olmaması durumunda burun delikleri arasında rotasyon yapılmalıdır. Katater burun deliklerinden ilerletilirken zorlanmamalıdır. Nazofarenks aspire edildikten sonra orofarenks aspire edilir.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Yıkamak </a:t>
                      </a:r>
                      <a:r>
                        <a:rPr lang="tr-TR" sz="1400" dirty="0" err="1">
                          <a:latin typeface="Times New Roman"/>
                          <a:ea typeface="Calibri"/>
                          <a:cs typeface="Times New Roman"/>
                        </a:rPr>
                        <a:t>katateri</a:t>
                      </a:r>
                      <a:r>
                        <a:rPr lang="tr-TR" sz="1400" dirty="0">
                          <a:latin typeface="Times New Roman"/>
                          <a:ea typeface="Calibri"/>
                          <a:cs typeface="Times New Roman"/>
                        </a:rPr>
                        <a:t> temizler ve bir sonraki </a:t>
                      </a:r>
                      <a:r>
                        <a:rPr lang="tr-TR" sz="1400" dirty="0" err="1">
                          <a:latin typeface="Times New Roman"/>
                          <a:ea typeface="Calibri"/>
                          <a:cs typeface="Times New Roman"/>
                        </a:rPr>
                        <a:t>aspirasyon</a:t>
                      </a:r>
                      <a:r>
                        <a:rPr lang="tr-TR" sz="1400" dirty="0">
                          <a:latin typeface="Times New Roman"/>
                          <a:ea typeface="Calibri"/>
                          <a:cs typeface="Times New Roman"/>
                        </a:rPr>
                        <a:t> için </a:t>
                      </a:r>
                      <a:r>
                        <a:rPr lang="tr-TR" sz="1400" dirty="0" err="1">
                          <a:latin typeface="Times New Roman"/>
                          <a:ea typeface="Calibri"/>
                          <a:cs typeface="Times New Roman"/>
                        </a:rPr>
                        <a:t>kayganlaştırı</a:t>
                      </a:r>
                      <a:r>
                        <a:rPr lang="tr-TR" sz="1400" dirty="0">
                          <a:latin typeface="Times New Roman"/>
                          <a:ea typeface="Calibri"/>
                          <a:cs typeface="Times New Roman"/>
                        </a:rPr>
                        <a:t>. Ara vermek hava yollarının </a:t>
                      </a:r>
                      <a:r>
                        <a:rPr lang="tr-TR" sz="1400" dirty="0" err="1">
                          <a:latin typeface="Times New Roman"/>
                          <a:ea typeface="Calibri"/>
                          <a:cs typeface="Times New Roman"/>
                        </a:rPr>
                        <a:t>havalanbmasını</a:t>
                      </a:r>
                      <a:r>
                        <a:rPr lang="tr-TR" sz="1400" dirty="0">
                          <a:latin typeface="Times New Roman"/>
                          <a:ea typeface="Calibri"/>
                          <a:cs typeface="Times New Roman"/>
                        </a:rPr>
                        <a:t> ve oksijenlenmeyi sağlar. Aşırı </a:t>
                      </a:r>
                      <a:r>
                        <a:rPr lang="tr-TR" sz="1400" dirty="0" err="1">
                          <a:latin typeface="Times New Roman"/>
                          <a:ea typeface="Calibri"/>
                          <a:cs typeface="Times New Roman"/>
                        </a:rPr>
                        <a:t>aspirasyon</a:t>
                      </a:r>
                      <a:r>
                        <a:rPr lang="tr-TR" sz="1400" dirty="0">
                          <a:latin typeface="Times New Roman"/>
                          <a:ea typeface="Calibri"/>
                          <a:cs typeface="Times New Roman"/>
                        </a:rPr>
                        <a:t> girişleri komplikasyonlara sebep olur. Burun deliklerini dönüşümlü kullanmak travmayı azaltır. Ağızda genellikle daha fazla mikroorganizma vardır, bu yüzden </a:t>
                      </a:r>
                      <a:r>
                        <a:rPr lang="tr-TR" sz="1400" dirty="0" err="1">
                          <a:latin typeface="Times New Roman"/>
                          <a:ea typeface="Calibri"/>
                          <a:cs typeface="Times New Roman"/>
                        </a:rPr>
                        <a:t>kontaminantların</a:t>
                      </a:r>
                      <a:r>
                        <a:rPr lang="tr-TR" sz="1400" dirty="0">
                          <a:latin typeface="Times New Roman"/>
                          <a:ea typeface="Calibri"/>
                          <a:cs typeface="Times New Roman"/>
                        </a:rPr>
                        <a:t> taşınmasını önlemek için en son ağız </a:t>
                      </a:r>
                      <a:r>
                        <a:rPr lang="tr-TR" sz="1400" dirty="0" err="1">
                          <a:latin typeface="Times New Roman"/>
                          <a:ea typeface="Calibri"/>
                          <a:cs typeface="Times New Roman"/>
                        </a:rPr>
                        <a:t>aspirasyonu</a:t>
                      </a:r>
                      <a:r>
                        <a:rPr lang="tr-TR" sz="1400" dirty="0">
                          <a:latin typeface="Times New Roman"/>
                          <a:ea typeface="Calibri"/>
                          <a:cs typeface="Times New Roman"/>
                        </a:rPr>
                        <a:t> yapılır.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4340043"/>
        </p:xfrm>
        <a:graphic>
          <a:graphicData uri="http://schemas.openxmlformats.org/drawingml/2006/table">
            <a:tbl>
              <a:tblPr firstRow="1" bandRow="1">
                <a:tableStyleId>{5940675A-B579-460E-94D1-54222C63F5DA}</a:tableStyleId>
              </a:tblPr>
              <a:tblGrid>
                <a:gridCol w="5257800"/>
                <a:gridCol w="5257800"/>
              </a:tblGrid>
              <a:tr h="511682">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993652">
                <a:tc>
                  <a:txBody>
                    <a:bodyPr/>
                    <a:lstStyle/>
                    <a:p>
                      <a:pPr algn="just">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tamamlandığında içten dışa doğru çekilerek eldivenler çıkarılır, atıklar uygun şekilde ortamdan uzaklaştırılır, hastaya uygun pozisyon verilir. Hasta yatağı eski konumuna getirilir, yatak kenarlıkları kaldırılır.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Eldivenleri içten dışa çıkartma mikroorganizmaların taşınma riskini azaltır. Yatak kenarlıklarının kaldırılması hasta güvenliğini sağlar.</a:t>
                      </a:r>
                      <a:endParaRPr lang="tr-TR" sz="1400">
                        <a:latin typeface="Calibri"/>
                        <a:ea typeface="Calibri"/>
                        <a:cs typeface="Times New Roman"/>
                      </a:endParaRPr>
                    </a:p>
                  </a:txBody>
                  <a:tcPr marL="68580" marR="68580" marT="0" marB="0"/>
                </a:tc>
              </a:tr>
              <a:tr h="697484">
                <a:tc>
                  <a:txBody>
                    <a:bodyPr/>
                    <a:lstStyle/>
                    <a:p>
                      <a:pPr algn="just">
                        <a:lnSpc>
                          <a:spcPct val="106000"/>
                        </a:lnSpc>
                        <a:spcAft>
                          <a:spcPts val="0"/>
                        </a:spcAft>
                      </a:pPr>
                      <a:r>
                        <a:rPr lang="tr-TR" sz="1400">
                          <a:latin typeface="Times New Roman"/>
                          <a:ea typeface="Calibri"/>
                          <a:cs typeface="Times New Roman"/>
                        </a:rPr>
                        <a:t>Aspiratör kapatılır, maske ve gözlük çıkarılır, el hijyeni sağlanır.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taşınma riskini azaltır</a:t>
                      </a:r>
                      <a:endParaRPr lang="tr-TR" sz="1400">
                        <a:latin typeface="Calibri"/>
                        <a:ea typeface="Calibri"/>
                        <a:cs typeface="Times New Roman"/>
                      </a:endParaRPr>
                    </a:p>
                  </a:txBody>
                  <a:tcPr marL="68580" marR="68580" marT="0" marB="0"/>
                </a:tc>
              </a:tr>
              <a:tr h="697484">
                <a:tc>
                  <a:txBody>
                    <a:bodyPr/>
                    <a:lstStyle/>
                    <a:p>
                      <a:pPr algn="just">
                        <a:lnSpc>
                          <a:spcPct val="106000"/>
                        </a:lnSpc>
                        <a:spcAft>
                          <a:spcPts val="0"/>
                        </a:spcAft>
                      </a:pPr>
                      <a:r>
                        <a:rPr lang="tr-TR" sz="1400">
                          <a:latin typeface="Times New Roman"/>
                          <a:ea typeface="Calibri"/>
                          <a:cs typeface="Times New Roman"/>
                        </a:rPr>
                        <a:t>Aspirasyon sonrası ağız hijyeni sağlanır.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İşlem sonrası hastanın konforunu sağlar.</a:t>
                      </a:r>
                      <a:endParaRPr lang="tr-TR" sz="1400">
                        <a:latin typeface="Calibri"/>
                        <a:ea typeface="Calibri"/>
                        <a:cs typeface="Times New Roman"/>
                      </a:endParaRPr>
                    </a:p>
                  </a:txBody>
                  <a:tcPr marL="68580" marR="68580" marT="0" marB="0"/>
                </a:tc>
              </a:tr>
              <a:tr h="697484">
                <a:tc>
                  <a:txBody>
                    <a:bodyPr/>
                    <a:lstStyle/>
                    <a:p>
                      <a:pPr algn="just">
                        <a:lnSpc>
                          <a:spcPct val="106000"/>
                        </a:lnSpc>
                        <a:spcAft>
                          <a:spcPts val="0"/>
                        </a:spcAft>
                      </a:pPr>
                      <a:r>
                        <a:rPr lang="tr-TR" sz="1400">
                          <a:latin typeface="Times New Roman"/>
                          <a:ea typeface="Calibri"/>
                          <a:cs typeface="Times New Roman"/>
                        </a:rPr>
                        <a:t>Hastanın solunum hızı, eforu, spO</a:t>
                      </a:r>
                      <a:r>
                        <a:rPr lang="tr-TR" sz="1400" baseline="-25000">
                          <a:latin typeface="Times New Roman"/>
                          <a:ea typeface="Calibri"/>
                          <a:cs typeface="Times New Roman"/>
                        </a:rPr>
                        <a:t>2</a:t>
                      </a:r>
                      <a:r>
                        <a:rPr lang="tr-TR" sz="1400">
                          <a:latin typeface="Times New Roman"/>
                          <a:ea typeface="Calibri"/>
                          <a:cs typeface="Times New Roman"/>
                        </a:rPr>
                        <a:t> si değerlendirilir.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Aspirasyonun etkinliğini değerlendirmeyi sağlar.</a:t>
                      </a:r>
                      <a:endParaRPr lang="tr-TR" sz="1400">
                        <a:latin typeface="Calibri"/>
                        <a:ea typeface="Calibri"/>
                        <a:cs typeface="Times New Roman"/>
                      </a:endParaRPr>
                    </a:p>
                  </a:txBody>
                  <a:tcPr marL="68580" marR="68580" marT="0" marB="0"/>
                </a:tc>
              </a:tr>
              <a:tr h="742257">
                <a:tc>
                  <a:txBody>
                    <a:bodyPr/>
                    <a:lstStyle/>
                    <a:p>
                      <a:pPr algn="just">
                        <a:lnSpc>
                          <a:spcPct val="106000"/>
                        </a:lnSpc>
                        <a:spcAft>
                          <a:spcPts val="0"/>
                        </a:spcAft>
                      </a:pPr>
                      <a:r>
                        <a:rPr lang="tr-TR" sz="1400">
                          <a:latin typeface="Times New Roman"/>
                          <a:ea typeface="Calibri"/>
                          <a:cs typeface="Times New Roman"/>
                        </a:rPr>
                        <a:t>Tarih, saat, aspirasyon öncesi hastanın durumu, hangi yoldan aspirasyon yapıldığı, sekresyonun özelliği, aspirasyon sonrası solunumun durumuna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b="1" dirty="0">
              <a:latin typeface="+mn-lt"/>
            </a:endParaRPr>
          </a:p>
        </p:txBody>
      </p:sp>
      <p:pic>
        <p:nvPicPr>
          <p:cNvPr id="4" name="İçerik Yer Tutucusu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039091" y="1413165"/>
            <a:ext cx="10149840" cy="5320144"/>
          </a:xfrm>
        </p:spPr>
      </p:pic>
    </p:spTree>
    <p:extLst>
      <p:ext uri="{BB962C8B-B14F-4D97-AF65-F5344CB8AC3E}">
        <p14:creationId xmlns="" xmlns:p14="http://schemas.microsoft.com/office/powerpoint/2010/main" val="37843504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4379231"/>
        </p:xfrm>
        <a:graphic>
          <a:graphicData uri="http://schemas.openxmlformats.org/drawingml/2006/table">
            <a:tbl>
              <a:tblPr firstRow="1" bandRow="1">
                <a:tableStyleId>{5940675A-B579-460E-94D1-54222C63F5DA}</a:tableStyleId>
              </a:tblPr>
              <a:tblGrid>
                <a:gridCol w="5257800"/>
                <a:gridCol w="5257800"/>
              </a:tblGrid>
              <a:tr h="396913">
                <a:tc>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1925233">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Aspirasyon</a:t>
                      </a:r>
                      <a:r>
                        <a:rPr lang="tr-TR" sz="1400" dirty="0">
                          <a:latin typeface="Times New Roman"/>
                          <a:ea typeface="Calibri"/>
                          <a:cs typeface="Times New Roman"/>
                        </a:rPr>
                        <a:t> ünitesi (sabit ya da seyyar olabilir)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-Hasta için uygun boyutta kapalı </a:t>
                      </a:r>
                      <a:r>
                        <a:rPr lang="tr-TR" sz="1400" dirty="0" err="1">
                          <a:latin typeface="Times New Roman"/>
                          <a:ea typeface="Calibri"/>
                          <a:cs typeface="Times New Roman"/>
                        </a:rPr>
                        <a:t>aspirasyon</a:t>
                      </a:r>
                      <a:r>
                        <a:rPr lang="tr-TR" sz="1400" dirty="0">
                          <a:latin typeface="Times New Roman"/>
                          <a:ea typeface="Calibri"/>
                          <a:cs typeface="Times New Roman"/>
                        </a:rPr>
                        <a:t> seti</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eldiven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-Enjektör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Serum fizyolojik</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Gözlük, maske, kişisel koruyucu ekipman (önlük)</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396913">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472694">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472694">
                <a:tc>
                  <a:txBody>
                    <a:bodyPr/>
                    <a:lstStyle/>
                    <a:p>
                      <a:pPr algn="just">
                        <a:lnSpc>
                          <a:spcPct val="106000"/>
                        </a:lnSpc>
                        <a:spcAft>
                          <a:spcPts val="0"/>
                        </a:spcAft>
                      </a:pPr>
                      <a:r>
                        <a:rPr lang="tr-TR" sz="1400">
                          <a:latin typeface="Times New Roman"/>
                          <a:ea typeface="Calibri"/>
                          <a:cs typeface="Times New Roman"/>
                        </a:rPr>
                        <a:t>Mümkünse yatak çevresindeki perde kapatılır ve hasta odasının kapısı kapatılır.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a:t>
                      </a:r>
                      <a:endParaRPr lang="tr-TR" sz="1400">
                        <a:latin typeface="Calibri"/>
                        <a:ea typeface="Calibri"/>
                        <a:cs typeface="Times New Roman"/>
                      </a:endParaRPr>
                    </a:p>
                  </a:txBody>
                  <a:tcPr marL="68580" marR="68580" marT="0" marB="0"/>
                </a:tc>
              </a:tr>
              <a:tr h="714784">
                <a:tc>
                  <a:txBody>
                    <a:bodyPr/>
                    <a:lstStyle/>
                    <a:p>
                      <a:pPr algn="just">
                        <a:lnSpc>
                          <a:spcPct val="106000"/>
                        </a:lnSpc>
                        <a:spcAft>
                          <a:spcPts val="0"/>
                        </a:spcAft>
                      </a:pPr>
                      <a:r>
                        <a:rPr lang="tr-TR" sz="1400">
                          <a:latin typeface="Times New Roman"/>
                          <a:ea typeface="Calibri"/>
                          <a:cs typeface="Times New Roman"/>
                        </a:rPr>
                        <a:t>Hastanın aspirasyon gereksinimi tanılanır (akciğer sesleri, spO</a:t>
                      </a:r>
                      <a:r>
                        <a:rPr lang="tr-TR" sz="1400" baseline="-25000">
                          <a:latin typeface="Times New Roman"/>
                          <a:ea typeface="Calibri"/>
                          <a:cs typeface="Times New Roman"/>
                        </a:rPr>
                        <a:t>2 </a:t>
                      </a:r>
                      <a:r>
                        <a:rPr lang="tr-TR" sz="1400">
                          <a:latin typeface="Times New Roman"/>
                          <a:ea typeface="Calibri"/>
                          <a:cs typeface="Times New Roman"/>
                        </a:rPr>
                        <a:t>değeri, taşipne,…) / Hastanın tedavi planındaki aspirasyon istemi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Havayolu mukozasının travmasını azaltmak için sadece </a:t>
                      </a:r>
                      <a:r>
                        <a:rPr lang="tr-TR" sz="1400" dirty="0" err="1">
                          <a:latin typeface="Times New Roman"/>
                          <a:ea typeface="Calibri"/>
                          <a:cs typeface="Times New Roman"/>
                        </a:rPr>
                        <a:t>sekresyon</a:t>
                      </a:r>
                      <a:r>
                        <a:rPr lang="tr-TR" sz="1400" dirty="0">
                          <a:latin typeface="Times New Roman"/>
                          <a:ea typeface="Calibri"/>
                          <a:cs typeface="Times New Roman"/>
                        </a:rPr>
                        <a:t> biriktiğinde ya da patolojik solunum sesleri duyulduğunda </a:t>
                      </a:r>
                      <a:r>
                        <a:rPr lang="tr-TR" sz="1400" dirty="0" err="1">
                          <a:latin typeface="Times New Roman"/>
                          <a:ea typeface="Calibri"/>
                          <a:cs typeface="Times New Roman"/>
                        </a:rPr>
                        <a:t>aspirasyon</a:t>
                      </a:r>
                      <a:r>
                        <a:rPr lang="tr-TR" sz="1400" dirty="0">
                          <a:latin typeface="Times New Roman"/>
                          <a:ea typeface="Calibri"/>
                          <a:cs typeface="Times New Roman"/>
                        </a:rPr>
                        <a:t> yapılmalıdır.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12075" y="1577430"/>
          <a:ext cx="10515600" cy="4776216"/>
        </p:xfrm>
        <a:graphic>
          <a:graphicData uri="http://schemas.openxmlformats.org/drawingml/2006/table">
            <a:tbl>
              <a:tblPr firstRow="1" bandRow="1">
                <a:tableStyleId>{5940675A-B579-460E-94D1-54222C63F5DA}</a:tableStyleId>
              </a:tblPr>
              <a:tblGrid>
                <a:gridCol w="2628900"/>
                <a:gridCol w="2628900"/>
                <a:gridCol w="5257800"/>
              </a:tblGrid>
              <a:tr h="370840">
                <a:tc gridSpan="2">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hMerge="1">
                  <a:txBody>
                    <a:bodyPr/>
                    <a:lstStyle/>
                    <a:p>
                      <a:endParaRPr lang="tr-TR"/>
                    </a:p>
                  </a:txBody>
                  <a:tcPr/>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370840">
                <a:tc gridSpan="2">
                  <a:txBody>
                    <a:bodyPr/>
                    <a:lstStyle/>
                    <a:p>
                      <a:pPr algn="just">
                        <a:lnSpc>
                          <a:spcPct val="106000"/>
                        </a:lnSpc>
                        <a:spcAft>
                          <a:spcPts val="0"/>
                        </a:spcAft>
                      </a:pPr>
                      <a:r>
                        <a:rPr lang="tr-TR" sz="1400" dirty="0">
                          <a:latin typeface="Times New Roman" pitchFamily="18" charset="0"/>
                          <a:ea typeface="Calibri"/>
                          <a:cs typeface="Times New Roman" pitchFamily="18" charset="0"/>
                        </a:rPr>
                        <a:t>Hastaya yapılacak olan işlem açıklanır. (Hasta uyanık olmasa bile)</a:t>
                      </a:r>
                    </a:p>
                  </a:txBody>
                  <a:tcPr marL="68580" marR="68580" marT="0" marB="0"/>
                </a:tc>
                <a:tc hMerge="1">
                  <a:txBody>
                    <a:bodyPr/>
                    <a:lstStyle/>
                    <a:p>
                      <a:endParaRPr lang="tr-TR"/>
                    </a:p>
                  </a:txBody>
                  <a:tcPr/>
                </a:tc>
                <a:tc>
                  <a:txBody>
                    <a:bodyPr/>
                    <a:lstStyle/>
                    <a:p>
                      <a:pPr>
                        <a:lnSpc>
                          <a:spcPct val="106000"/>
                        </a:lnSpc>
                        <a:spcAft>
                          <a:spcPts val="0"/>
                        </a:spcAft>
                      </a:pPr>
                      <a:r>
                        <a:rPr lang="tr-TR" sz="1400">
                          <a:latin typeface="Times New Roman" pitchFamily="18" charset="0"/>
                          <a:ea typeface="Calibri"/>
                          <a:cs typeface="Times New Roman" pitchFamily="18" charset="0"/>
                        </a:rPr>
                        <a:t>Açıklama korkuları azaltır. Hastanın bilinci kapalı görünse bile ne yapılacağı açıklanmalıdır. Solunum yoluna yapılan bir girişim hasta için endişe verici olabilir.  </a:t>
                      </a:r>
                    </a:p>
                  </a:txBody>
                  <a:tcPr marL="68580" marR="68580" marT="0" marB="0"/>
                </a:tc>
              </a:tr>
              <a:tr h="370840">
                <a:tc gridSpan="2">
                  <a:txBody>
                    <a:bodyPr/>
                    <a:lstStyle/>
                    <a:p>
                      <a:pPr algn="just">
                        <a:lnSpc>
                          <a:spcPct val="106000"/>
                        </a:lnSpc>
                        <a:spcAft>
                          <a:spcPts val="0"/>
                        </a:spcAft>
                      </a:pPr>
                      <a:r>
                        <a:rPr lang="tr-TR" sz="1400">
                          <a:latin typeface="Times New Roman" pitchFamily="18" charset="0"/>
                          <a:ea typeface="Calibri"/>
                          <a:cs typeface="Times New Roman" pitchFamily="18" charset="0"/>
                        </a:rPr>
                        <a:t>Yatak rahat çalışılabilecek yüksekliğe getirilir, genellikle bakım vericinin dirsek yüksekliğine ayarlanır. Hemşire tarafındaki yatak kenarlıkları indirilir. Hasta uyanıksa yarı oturur pozisyona getirilir, bilinci kapalı ise yüzü aspire edene dönük olacak şekilde lateral pozisyon verilir.</a:t>
                      </a:r>
                    </a:p>
                  </a:txBody>
                  <a:tcPr marL="68580" marR="68580" marT="0" marB="0"/>
                </a:tc>
                <a:tc hMerge="1">
                  <a:txBody>
                    <a:bodyPr/>
                    <a:lstStyle/>
                    <a:p>
                      <a:endParaRPr lang="tr-TR"/>
                    </a:p>
                  </a:txBody>
                  <a:tcPr/>
                </a:tc>
                <a:tc>
                  <a:txBody>
                    <a:bodyPr/>
                    <a:lstStyle/>
                    <a:p>
                      <a:pPr>
                        <a:lnSpc>
                          <a:spcPct val="106000"/>
                        </a:lnSpc>
                        <a:spcAft>
                          <a:spcPts val="0"/>
                        </a:spcAft>
                      </a:pPr>
                      <a:r>
                        <a:rPr lang="tr-TR" sz="1400" dirty="0">
                          <a:latin typeface="Times New Roman" pitchFamily="18" charset="0"/>
                          <a:ea typeface="Calibri"/>
                          <a:cs typeface="Times New Roman" pitchFamily="18" charset="0"/>
                        </a:rPr>
                        <a:t>Yatağın uygun yükseklikte olması sırt ve kas gerilmesini önler. Oturma pozisyonu hastanın öksürmesini ve daha rahat nefes almasını sağlar. </a:t>
                      </a:r>
                      <a:r>
                        <a:rPr lang="tr-TR" sz="1400" dirty="0" err="1">
                          <a:latin typeface="Times New Roman" pitchFamily="18" charset="0"/>
                          <a:ea typeface="Calibri"/>
                          <a:cs typeface="Times New Roman" pitchFamily="18" charset="0"/>
                        </a:rPr>
                        <a:t>Lateral</a:t>
                      </a:r>
                      <a:r>
                        <a:rPr lang="tr-TR" sz="1400" dirty="0">
                          <a:latin typeface="Times New Roman" pitchFamily="18" charset="0"/>
                          <a:ea typeface="Calibri"/>
                          <a:cs typeface="Times New Roman" pitchFamily="18" charset="0"/>
                        </a:rPr>
                        <a:t> pozisyon </a:t>
                      </a:r>
                      <a:r>
                        <a:rPr lang="tr-TR" sz="1400" dirty="0" err="1">
                          <a:latin typeface="Times New Roman" pitchFamily="18" charset="0"/>
                          <a:ea typeface="Calibri"/>
                          <a:cs typeface="Times New Roman" pitchFamily="18" charset="0"/>
                        </a:rPr>
                        <a:t>kataterin</a:t>
                      </a:r>
                      <a:r>
                        <a:rPr lang="tr-TR" sz="1400" dirty="0">
                          <a:latin typeface="Times New Roman" pitchFamily="18" charset="0"/>
                          <a:ea typeface="Calibri"/>
                          <a:cs typeface="Times New Roman" pitchFamily="18" charset="0"/>
                        </a:rPr>
                        <a:t> yerleştirilmesini ve </a:t>
                      </a:r>
                      <a:r>
                        <a:rPr lang="tr-TR" sz="1400" dirty="0" err="1">
                          <a:latin typeface="Times New Roman" pitchFamily="18" charset="0"/>
                          <a:ea typeface="Calibri"/>
                          <a:cs typeface="Times New Roman" pitchFamily="18" charset="0"/>
                        </a:rPr>
                        <a:t>sekresyonların</a:t>
                      </a:r>
                      <a:r>
                        <a:rPr lang="tr-TR" sz="1400" dirty="0">
                          <a:latin typeface="Times New Roman" pitchFamily="18" charset="0"/>
                          <a:ea typeface="Calibri"/>
                          <a:cs typeface="Times New Roman" pitchFamily="18" charset="0"/>
                        </a:rPr>
                        <a:t> drenajını kolaylaştırır.  </a:t>
                      </a:r>
                    </a:p>
                  </a:txBody>
                  <a:tcPr marL="68580" marR="68580" marT="0" marB="0"/>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dirty="0" smtClean="0">
                          <a:solidFill>
                            <a:schemeClr val="tx1"/>
                          </a:solidFill>
                          <a:latin typeface="Times New Roman" pitchFamily="18" charset="0"/>
                          <a:ea typeface="+mn-ea"/>
                          <a:cs typeface="Times New Roman" pitchFamily="18" charset="0"/>
                        </a:rPr>
                        <a:t>Aspiratör uygun basınca ayarlanır:</a:t>
                      </a:r>
                    </a:p>
                  </a:txBody>
                  <a:tcPr/>
                </a:tc>
                <a:tc hMerge="1">
                  <a:txBody>
                    <a:bodyPr/>
                    <a:lstStyle/>
                    <a:p>
                      <a:endParaRPr lang="tr-TR"/>
                    </a:p>
                  </a:txBody>
                  <a:tcPr/>
                </a:tc>
                <a:tc rowSpan="7">
                  <a:txBody>
                    <a:bodyPr/>
                    <a:lstStyle/>
                    <a:p>
                      <a:r>
                        <a:rPr lang="tr-TR" sz="1400" kern="1200" dirty="0" smtClean="0">
                          <a:solidFill>
                            <a:schemeClr val="tx1"/>
                          </a:solidFill>
                          <a:latin typeface="Times New Roman" pitchFamily="18" charset="0"/>
                          <a:ea typeface="+mn-ea"/>
                          <a:cs typeface="Times New Roman" pitchFamily="18" charset="0"/>
                        </a:rPr>
                        <a:t>Uygun olmayan basınç travmalara, </a:t>
                      </a:r>
                      <a:r>
                        <a:rPr lang="tr-TR" sz="1400" kern="1200" dirty="0" err="1" smtClean="0">
                          <a:solidFill>
                            <a:schemeClr val="tx1"/>
                          </a:solidFill>
                          <a:latin typeface="Times New Roman" pitchFamily="18" charset="0"/>
                          <a:ea typeface="+mn-ea"/>
                          <a:cs typeface="Times New Roman" pitchFamily="18" charset="0"/>
                        </a:rPr>
                        <a:t>hipoksemiye</a:t>
                      </a:r>
                      <a:r>
                        <a:rPr lang="tr-TR" sz="1400" kern="1200" dirty="0" smtClean="0">
                          <a:solidFill>
                            <a:schemeClr val="tx1"/>
                          </a:solidFill>
                          <a:latin typeface="Times New Roman" pitchFamily="18" charset="0"/>
                          <a:ea typeface="+mn-ea"/>
                          <a:cs typeface="Times New Roman" pitchFamily="18" charset="0"/>
                        </a:rPr>
                        <a:t>, </a:t>
                      </a:r>
                      <a:r>
                        <a:rPr lang="tr-TR" sz="1400" kern="1200" dirty="0" err="1" smtClean="0">
                          <a:solidFill>
                            <a:schemeClr val="tx1"/>
                          </a:solidFill>
                          <a:latin typeface="Times New Roman" pitchFamily="18" charset="0"/>
                          <a:ea typeface="+mn-ea"/>
                          <a:cs typeface="Times New Roman" pitchFamily="18" charset="0"/>
                        </a:rPr>
                        <a:t>atelekteziye</a:t>
                      </a:r>
                      <a:r>
                        <a:rPr lang="tr-TR" sz="1400" kern="1200" dirty="0" smtClean="0">
                          <a:solidFill>
                            <a:schemeClr val="tx1"/>
                          </a:solidFill>
                          <a:latin typeface="Times New Roman" pitchFamily="18" charset="0"/>
                          <a:ea typeface="+mn-ea"/>
                          <a:cs typeface="Times New Roman" pitchFamily="18" charset="0"/>
                        </a:rPr>
                        <a:t> neden olabilir.</a:t>
                      </a:r>
                      <a:endParaRPr lang="tr-TR" sz="1400" dirty="0">
                        <a:latin typeface="Times New Roman" pitchFamily="18" charset="0"/>
                        <a:cs typeface="Times New Roman" pitchFamily="18" charset="0"/>
                      </a:endParaRPr>
                    </a:p>
                  </a:txBody>
                  <a:tcPr/>
                </a:tc>
              </a:tr>
              <a:tr h="370840">
                <a:tc>
                  <a:txBody>
                    <a:bodyPr/>
                    <a:lstStyle/>
                    <a:p>
                      <a:pPr algn="just">
                        <a:lnSpc>
                          <a:spcPct val="106000"/>
                        </a:lnSpc>
                        <a:spcAft>
                          <a:spcPts val="0"/>
                        </a:spcAft>
                      </a:pPr>
                      <a:r>
                        <a:rPr lang="tr-TR" sz="1400" b="1" u="sng" dirty="0">
                          <a:latin typeface="Times New Roman" pitchFamily="18" charset="0"/>
                          <a:ea typeface="Calibri"/>
                          <a:cs typeface="Times New Roman" pitchFamily="18" charset="0"/>
                        </a:rPr>
                        <a:t>Duvar ünitesinde</a:t>
                      </a:r>
                      <a:endParaRPr lang="tr-TR" sz="1400" dirty="0">
                        <a:latin typeface="Times New Roman" pitchFamily="18" charset="0"/>
                        <a:ea typeface="Calibri"/>
                        <a:cs typeface="Times New Roman" pitchFamily="18" charset="0"/>
                      </a:endParaRPr>
                    </a:p>
                  </a:txBody>
                  <a:tcPr marL="68580" marR="68580" marT="0" marB="0"/>
                </a:tc>
                <a:tc>
                  <a:txBody>
                    <a:bodyPr/>
                    <a:lstStyle/>
                    <a:p>
                      <a:pPr algn="just">
                        <a:lnSpc>
                          <a:spcPct val="106000"/>
                        </a:lnSpc>
                        <a:spcAft>
                          <a:spcPts val="0"/>
                        </a:spcAft>
                      </a:pPr>
                      <a:r>
                        <a:rPr lang="tr-TR" sz="1400" b="1" u="sng" dirty="0">
                          <a:latin typeface="Times New Roman" pitchFamily="18" charset="0"/>
                          <a:ea typeface="Calibri"/>
                          <a:cs typeface="Times New Roman" pitchFamily="18" charset="0"/>
                        </a:rPr>
                        <a:t>Seyyar Aspiratörde</a:t>
                      </a:r>
                      <a:endParaRPr lang="tr-TR" sz="1400" dirty="0">
                        <a:latin typeface="Times New Roman" pitchFamily="18" charset="0"/>
                        <a:ea typeface="Calibri"/>
                        <a:cs typeface="Times New Roman" pitchFamily="18" charset="0"/>
                      </a:endParaRPr>
                    </a:p>
                  </a:txBody>
                  <a:tcPr marL="68580" marR="68580" marT="0" marB="0"/>
                </a:tc>
                <a:tc vMerge="1">
                  <a:txBody>
                    <a:bodyPr/>
                    <a:lstStyle/>
                    <a:p>
                      <a:endParaRPr lang="tr-TR" sz="1400" dirty="0">
                        <a:latin typeface="Times New Roman" pitchFamily="18" charset="0"/>
                        <a:cs typeface="Times New Roman" pitchFamily="18" charset="0"/>
                      </a:endParaRPr>
                    </a:p>
                  </a:txBody>
                  <a:tcPr/>
                </a:tc>
              </a:tr>
              <a:tr h="370840">
                <a:tc>
                  <a:txBody>
                    <a:bodyPr/>
                    <a:lstStyle/>
                    <a:p>
                      <a:pPr>
                        <a:lnSpc>
                          <a:spcPct val="106000"/>
                        </a:lnSpc>
                        <a:spcAft>
                          <a:spcPts val="0"/>
                        </a:spcAft>
                      </a:pPr>
                      <a:r>
                        <a:rPr lang="tr-TR" sz="1400">
                          <a:latin typeface="Times New Roman" pitchFamily="18" charset="0"/>
                          <a:ea typeface="Calibri"/>
                          <a:cs typeface="Times New Roman" pitchFamily="18" charset="0"/>
                        </a:rPr>
                        <a:t>Yetişkin için: 100-120 mm Hg</a:t>
                      </a:r>
                    </a:p>
                  </a:txBody>
                  <a:tcPr marL="68580" marR="68580" marT="0" marB="0"/>
                </a:tc>
                <a:tc>
                  <a:txBody>
                    <a:bodyPr/>
                    <a:lstStyle/>
                    <a:p>
                      <a:pPr>
                        <a:lnSpc>
                          <a:spcPct val="106000"/>
                        </a:lnSpc>
                        <a:spcAft>
                          <a:spcPts val="0"/>
                        </a:spcAft>
                      </a:pPr>
                      <a:r>
                        <a:rPr lang="tr-TR" sz="1400">
                          <a:latin typeface="Times New Roman" pitchFamily="18" charset="0"/>
                          <a:ea typeface="Calibri"/>
                          <a:cs typeface="Times New Roman" pitchFamily="18" charset="0"/>
                        </a:rPr>
                        <a:t>Yetişkin için: 10-15 cm Hg</a:t>
                      </a:r>
                    </a:p>
                  </a:txBody>
                  <a:tcPr marL="68580" marR="68580" marT="0" marB="0"/>
                </a:tc>
                <a:tc vMerge="1">
                  <a:txBody>
                    <a:bodyPr/>
                    <a:lstStyle/>
                    <a:p>
                      <a:endParaRPr lang="tr-TR" sz="1400" dirty="0">
                        <a:latin typeface="Times New Roman" pitchFamily="18" charset="0"/>
                        <a:cs typeface="Times New Roman" pitchFamily="18" charset="0"/>
                      </a:endParaRPr>
                    </a:p>
                  </a:txBody>
                  <a:tcPr/>
                </a:tc>
              </a:tr>
              <a:tr h="370840">
                <a:tc>
                  <a:txBody>
                    <a:bodyPr/>
                    <a:lstStyle/>
                    <a:p>
                      <a:pPr>
                        <a:lnSpc>
                          <a:spcPct val="106000"/>
                        </a:lnSpc>
                        <a:spcAft>
                          <a:spcPts val="0"/>
                        </a:spcAft>
                      </a:pPr>
                      <a:r>
                        <a:rPr lang="tr-TR" sz="1400">
                          <a:latin typeface="Times New Roman" pitchFamily="18" charset="0"/>
                          <a:ea typeface="Calibri"/>
                          <a:cs typeface="Times New Roman" pitchFamily="18" charset="0"/>
                        </a:rPr>
                        <a:t>Adölesan için: 80-120 mmHg</a:t>
                      </a:r>
                    </a:p>
                  </a:txBody>
                  <a:tcPr marL="68580" marR="68580" marT="0" marB="0"/>
                </a:tc>
                <a:tc>
                  <a:txBody>
                    <a:bodyPr/>
                    <a:lstStyle/>
                    <a:p>
                      <a:pPr>
                        <a:lnSpc>
                          <a:spcPct val="106000"/>
                        </a:lnSpc>
                        <a:spcAft>
                          <a:spcPts val="0"/>
                        </a:spcAft>
                      </a:pPr>
                      <a:r>
                        <a:rPr lang="tr-TR" sz="1400">
                          <a:latin typeface="Times New Roman" pitchFamily="18" charset="0"/>
                          <a:ea typeface="Calibri"/>
                          <a:cs typeface="Times New Roman" pitchFamily="18" charset="0"/>
                        </a:rPr>
                        <a:t>Adölesan için: 8-10 cmHg</a:t>
                      </a:r>
                    </a:p>
                  </a:txBody>
                  <a:tcPr marL="68580" marR="68580" marT="0" marB="0"/>
                </a:tc>
                <a:tc vMerge="1">
                  <a:txBody>
                    <a:bodyPr/>
                    <a:lstStyle/>
                    <a:p>
                      <a:endParaRPr lang="tr-TR" sz="1400" dirty="0">
                        <a:latin typeface="Times New Roman" pitchFamily="18" charset="0"/>
                        <a:cs typeface="Times New Roman" pitchFamily="18" charset="0"/>
                      </a:endParaRPr>
                    </a:p>
                  </a:txBody>
                  <a:tcPr/>
                </a:tc>
              </a:tr>
              <a:tr h="370840">
                <a:tc>
                  <a:txBody>
                    <a:bodyPr/>
                    <a:lstStyle/>
                    <a:p>
                      <a:pPr>
                        <a:lnSpc>
                          <a:spcPct val="106000"/>
                        </a:lnSpc>
                        <a:spcAft>
                          <a:spcPts val="0"/>
                        </a:spcAft>
                      </a:pPr>
                      <a:r>
                        <a:rPr lang="tr-TR" sz="1400">
                          <a:latin typeface="Times New Roman" pitchFamily="18" charset="0"/>
                          <a:ea typeface="Calibri"/>
                          <a:cs typeface="Times New Roman" pitchFamily="18" charset="0"/>
                        </a:rPr>
                        <a:t>Çocuklar için: 80-100 mmHg</a:t>
                      </a:r>
                    </a:p>
                  </a:txBody>
                  <a:tcPr marL="68580" marR="68580" marT="0" marB="0"/>
                </a:tc>
                <a:tc>
                  <a:txBody>
                    <a:bodyPr/>
                    <a:lstStyle/>
                    <a:p>
                      <a:pPr>
                        <a:lnSpc>
                          <a:spcPct val="106000"/>
                        </a:lnSpc>
                        <a:spcAft>
                          <a:spcPts val="0"/>
                        </a:spcAft>
                      </a:pPr>
                      <a:r>
                        <a:rPr lang="tr-TR" sz="1400">
                          <a:latin typeface="Times New Roman" pitchFamily="18" charset="0"/>
                          <a:ea typeface="Calibri"/>
                          <a:cs typeface="Times New Roman" pitchFamily="18" charset="0"/>
                        </a:rPr>
                        <a:t>Çocuklar için: 8-10 cmHg</a:t>
                      </a:r>
                    </a:p>
                  </a:txBody>
                  <a:tcPr marL="68580" marR="68580" marT="0" marB="0"/>
                </a:tc>
                <a:tc vMerge="1">
                  <a:txBody>
                    <a:bodyPr/>
                    <a:lstStyle/>
                    <a:p>
                      <a:endParaRPr lang="tr-TR" sz="1400" dirty="0">
                        <a:latin typeface="Times New Roman" pitchFamily="18" charset="0"/>
                        <a:cs typeface="Times New Roman" pitchFamily="18" charset="0"/>
                      </a:endParaRPr>
                    </a:p>
                  </a:txBody>
                  <a:tcPr/>
                </a:tc>
              </a:tr>
              <a:tr h="370840">
                <a:tc>
                  <a:txBody>
                    <a:bodyPr/>
                    <a:lstStyle/>
                    <a:p>
                      <a:pPr>
                        <a:lnSpc>
                          <a:spcPct val="106000"/>
                        </a:lnSpc>
                        <a:spcAft>
                          <a:spcPts val="0"/>
                        </a:spcAft>
                      </a:pPr>
                      <a:r>
                        <a:rPr lang="tr-TR" sz="1400">
                          <a:latin typeface="Times New Roman" pitchFamily="18" charset="0"/>
                          <a:ea typeface="Calibri"/>
                          <a:cs typeface="Times New Roman" pitchFamily="18" charset="0"/>
                        </a:rPr>
                        <a:t>Bebekler için: 80-100 mmHg</a:t>
                      </a:r>
                    </a:p>
                  </a:txBody>
                  <a:tcPr marL="68580" marR="68580" marT="0" marB="0"/>
                </a:tc>
                <a:tc>
                  <a:txBody>
                    <a:bodyPr/>
                    <a:lstStyle/>
                    <a:p>
                      <a:pPr>
                        <a:lnSpc>
                          <a:spcPct val="106000"/>
                        </a:lnSpc>
                        <a:spcAft>
                          <a:spcPts val="0"/>
                        </a:spcAft>
                      </a:pPr>
                      <a:r>
                        <a:rPr lang="tr-TR" sz="1400">
                          <a:latin typeface="Times New Roman" pitchFamily="18" charset="0"/>
                          <a:ea typeface="Calibri"/>
                          <a:cs typeface="Times New Roman" pitchFamily="18" charset="0"/>
                        </a:rPr>
                        <a:t>Bebekler için: 8-10 cmHg</a:t>
                      </a:r>
                    </a:p>
                  </a:txBody>
                  <a:tcPr marL="68580" marR="68580" marT="0" marB="0"/>
                </a:tc>
                <a:tc vMerge="1">
                  <a:txBody>
                    <a:bodyPr/>
                    <a:lstStyle/>
                    <a:p>
                      <a:endParaRPr lang="tr-TR" sz="1400" dirty="0">
                        <a:latin typeface="Times New Roman" pitchFamily="18" charset="0"/>
                        <a:cs typeface="Times New Roman" pitchFamily="18" charset="0"/>
                      </a:endParaRPr>
                    </a:p>
                  </a:txBody>
                  <a:tcPr/>
                </a:tc>
              </a:tr>
              <a:tr h="370840">
                <a:tc>
                  <a:txBody>
                    <a:bodyPr/>
                    <a:lstStyle/>
                    <a:p>
                      <a:pPr>
                        <a:lnSpc>
                          <a:spcPct val="106000"/>
                        </a:lnSpc>
                        <a:spcAft>
                          <a:spcPts val="0"/>
                        </a:spcAft>
                      </a:pPr>
                      <a:r>
                        <a:rPr lang="tr-TR" sz="1400" dirty="0">
                          <a:latin typeface="Times New Roman" pitchFamily="18" charset="0"/>
                          <a:ea typeface="Calibri"/>
                          <a:cs typeface="Times New Roman" pitchFamily="18" charset="0"/>
                        </a:rPr>
                        <a:t>Yeni doğan için: 60-80 mmHg</a:t>
                      </a:r>
                    </a:p>
                  </a:txBody>
                  <a:tcPr marL="68580" marR="68580" marT="0" marB="0"/>
                </a:tc>
                <a:tc>
                  <a:txBody>
                    <a:bodyPr/>
                    <a:lstStyle/>
                    <a:p>
                      <a:pPr>
                        <a:lnSpc>
                          <a:spcPct val="106000"/>
                        </a:lnSpc>
                        <a:spcAft>
                          <a:spcPts val="0"/>
                        </a:spcAft>
                      </a:pPr>
                      <a:r>
                        <a:rPr lang="tr-TR" sz="1400" dirty="0">
                          <a:latin typeface="Times New Roman" pitchFamily="18" charset="0"/>
                          <a:ea typeface="Calibri"/>
                          <a:cs typeface="Times New Roman" pitchFamily="18" charset="0"/>
                        </a:rPr>
                        <a:t>Yeni doğan için: 6-8 </a:t>
                      </a:r>
                      <a:r>
                        <a:rPr lang="tr-TR" sz="1400" dirty="0" err="1">
                          <a:latin typeface="Times New Roman" pitchFamily="18" charset="0"/>
                          <a:ea typeface="Calibri"/>
                          <a:cs typeface="Times New Roman" pitchFamily="18" charset="0"/>
                        </a:rPr>
                        <a:t>cmHg</a:t>
                      </a:r>
                      <a:endParaRPr lang="tr-TR" sz="1400" dirty="0">
                        <a:latin typeface="Times New Roman" pitchFamily="18" charset="0"/>
                        <a:ea typeface="Calibri"/>
                        <a:cs typeface="Times New Roman" pitchFamily="18" charset="0"/>
                      </a:endParaRPr>
                    </a:p>
                  </a:txBody>
                  <a:tcPr marL="68580" marR="68580" marT="0" marB="0"/>
                </a:tc>
                <a:tc vMerge="1">
                  <a:txBody>
                    <a:bodyPr/>
                    <a:lstStyle/>
                    <a:p>
                      <a:endParaRPr lang="tr-TR"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632857"/>
          <a:ext cx="10515600" cy="4833256"/>
        </p:xfrm>
        <a:graphic>
          <a:graphicData uri="http://schemas.openxmlformats.org/drawingml/2006/table">
            <a:tbl>
              <a:tblPr firstRow="1" bandRow="1">
                <a:tableStyleId>{5940675A-B579-460E-94D1-54222C63F5DA}</a:tableStyleId>
              </a:tblPr>
              <a:tblGrid>
                <a:gridCol w="5257800"/>
                <a:gridCol w="5257800"/>
              </a:tblGrid>
              <a:tr h="525158">
                <a:tc>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625425">
                <a:tc>
                  <a:txBody>
                    <a:bodyPr/>
                    <a:lstStyle/>
                    <a:p>
                      <a:pPr algn="just">
                        <a:lnSpc>
                          <a:spcPct val="106000"/>
                        </a:lnSpc>
                        <a:spcAft>
                          <a:spcPts val="0"/>
                        </a:spcAft>
                      </a:pPr>
                      <a:r>
                        <a:rPr lang="tr-TR" sz="1400" dirty="0">
                          <a:latin typeface="Times New Roman"/>
                          <a:ea typeface="Calibri"/>
                          <a:cs typeface="Times New Roman"/>
                        </a:rPr>
                        <a:t>Aseptik teknikler kullanılarak kapalı </a:t>
                      </a:r>
                      <a:r>
                        <a:rPr lang="tr-TR" sz="1400" dirty="0" err="1">
                          <a:latin typeface="Times New Roman"/>
                          <a:ea typeface="Calibri"/>
                          <a:cs typeface="Times New Roman"/>
                        </a:rPr>
                        <a:t>aspirasyon</a:t>
                      </a:r>
                      <a:r>
                        <a:rPr lang="tr-TR" sz="1400" dirty="0">
                          <a:latin typeface="Times New Roman"/>
                          <a:ea typeface="Calibri"/>
                          <a:cs typeface="Times New Roman"/>
                        </a:rPr>
                        <a:t> setinin paketi açılır.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Hastane kaynaklı enfeksiyonları önlemek için kapalı sistem aspirasyon seti steril olmalıdır.</a:t>
                      </a:r>
                      <a:endParaRPr lang="tr-TR" sz="1400">
                        <a:latin typeface="Calibri"/>
                        <a:ea typeface="Calibri"/>
                        <a:cs typeface="Times New Roman"/>
                      </a:endParaRPr>
                    </a:p>
                  </a:txBody>
                  <a:tcPr marL="68580" marR="68580" marT="0" marB="0"/>
                </a:tc>
              </a:tr>
              <a:tr h="525158">
                <a:tc>
                  <a:txBody>
                    <a:bodyPr/>
                    <a:lstStyle/>
                    <a:p>
                      <a:pPr algn="just">
                        <a:lnSpc>
                          <a:spcPct val="106000"/>
                        </a:lnSpc>
                        <a:spcAft>
                          <a:spcPts val="0"/>
                        </a:spcAft>
                      </a:pPr>
                      <a:r>
                        <a:rPr lang="tr-TR" sz="1400">
                          <a:latin typeface="Times New Roman"/>
                          <a:ea typeface="Calibri"/>
                          <a:cs typeface="Times New Roman"/>
                        </a:rPr>
                        <a:t>Steril eldiven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yayılımını engeller.</a:t>
                      </a:r>
                      <a:endParaRPr lang="tr-TR" sz="1400">
                        <a:latin typeface="Calibri"/>
                        <a:ea typeface="Calibri"/>
                        <a:cs typeface="Times New Roman"/>
                      </a:endParaRPr>
                    </a:p>
                  </a:txBody>
                  <a:tcPr marL="68580" marR="68580" marT="0" marB="0"/>
                </a:tc>
              </a:tr>
              <a:tr h="1266045">
                <a:tc>
                  <a:txBody>
                    <a:bodyPr/>
                    <a:lstStyle/>
                    <a:p>
                      <a:pPr algn="just">
                        <a:lnSpc>
                          <a:spcPct val="106000"/>
                        </a:lnSpc>
                        <a:spcAft>
                          <a:spcPts val="0"/>
                        </a:spcAft>
                      </a:pPr>
                      <a:r>
                        <a:rPr lang="tr-TR" sz="1400">
                          <a:latin typeface="Times New Roman"/>
                          <a:ea typeface="Calibri"/>
                          <a:cs typeface="Times New Roman"/>
                        </a:rPr>
                        <a:t>Baskın olmayan el kullanılarak endotrakeal tüp ventilatörden ayrılır. Ventilatör bağlantısı baskın olmayan elle tutmaya devam edilir ya da uygun bir konuma yerleştirilir ve böylece ventilatör bağlantısının sterilliği korunur.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Hastane kaynaklı enfeksiyonları önlemek için ventilatör tüpünün içi steril kalmalıdır. </a:t>
                      </a:r>
                      <a:endParaRPr lang="tr-TR" sz="1400">
                        <a:latin typeface="Calibri"/>
                        <a:ea typeface="Calibri"/>
                        <a:cs typeface="Times New Roman"/>
                      </a:endParaRPr>
                    </a:p>
                  </a:txBody>
                  <a:tcPr marL="68580" marR="68580" marT="0" marB="0"/>
                </a:tc>
              </a:tr>
              <a:tr h="945735">
                <a:tc>
                  <a:txBody>
                    <a:bodyPr/>
                    <a:lstStyle/>
                    <a:p>
                      <a:pPr algn="just">
                        <a:lnSpc>
                          <a:spcPct val="106000"/>
                        </a:lnSpc>
                        <a:spcAft>
                          <a:spcPts val="0"/>
                        </a:spcAft>
                      </a:pPr>
                      <a:r>
                        <a:rPr lang="tr-TR" sz="1400">
                          <a:latin typeface="Times New Roman"/>
                          <a:ea typeface="Calibri"/>
                          <a:cs typeface="Times New Roman"/>
                        </a:rPr>
                        <a:t>Baskın el kullanılarak ve cihazın sterilliği korunarak kapalı aspirasyon cihazının bağlantısı kurulur. Aspirasyon katateri endotrakeal tüpün içinde kalır.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Kapalı sistem aspiratör kitinin steril olması hastane kaynaklı enfeksiyonları önler.</a:t>
                      </a:r>
                      <a:endParaRPr lang="tr-TR" sz="1400">
                        <a:latin typeface="Calibri"/>
                        <a:ea typeface="Calibri"/>
                        <a:cs typeface="Times New Roman"/>
                      </a:endParaRPr>
                    </a:p>
                  </a:txBody>
                  <a:tcPr marL="68580" marR="68580" marT="0" marB="0"/>
                </a:tc>
              </a:tr>
              <a:tr h="945735">
                <a:tc>
                  <a:txBody>
                    <a:bodyPr/>
                    <a:lstStyle/>
                    <a:p>
                      <a:pPr algn="just">
                        <a:lnSpc>
                          <a:spcPct val="106000"/>
                        </a:lnSpc>
                        <a:spcAft>
                          <a:spcPts val="0"/>
                        </a:spcAft>
                      </a:pPr>
                      <a:r>
                        <a:rPr lang="tr-TR" sz="1400">
                          <a:latin typeface="Times New Roman"/>
                          <a:ea typeface="Calibri"/>
                          <a:cs typeface="Times New Roman"/>
                        </a:rPr>
                        <a:t>Ventilatör bağlantısının içi steril tutularak endotrakeal tüpün dikey bağlantı noktasına takılır. Aspirasyon katateri aspirasyon cihazına takılır.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Ventilatör</a:t>
                      </a:r>
                      <a:r>
                        <a:rPr lang="tr-TR" sz="1400" dirty="0">
                          <a:latin typeface="Times New Roman"/>
                          <a:ea typeface="Calibri"/>
                          <a:cs typeface="Times New Roman"/>
                        </a:rPr>
                        <a:t> tüpünün içi hastane kaynaklı enfeksiyonları önlemek için steril kalmalıdır. Bağlantı noktasına </a:t>
                      </a:r>
                      <a:r>
                        <a:rPr lang="tr-TR" sz="1400" dirty="0" err="1">
                          <a:latin typeface="Times New Roman"/>
                          <a:ea typeface="Calibri"/>
                          <a:cs typeface="Times New Roman"/>
                        </a:rPr>
                        <a:t>ventilatör</a:t>
                      </a:r>
                      <a:r>
                        <a:rPr lang="tr-TR" sz="1400" dirty="0">
                          <a:latin typeface="Times New Roman"/>
                          <a:ea typeface="Calibri"/>
                          <a:cs typeface="Times New Roman"/>
                        </a:rPr>
                        <a:t> tüpünün bağlanmasıyla </a:t>
                      </a:r>
                      <a:r>
                        <a:rPr lang="tr-TR" sz="1400" dirty="0" err="1">
                          <a:latin typeface="Times New Roman"/>
                          <a:ea typeface="Calibri"/>
                          <a:cs typeface="Times New Roman"/>
                        </a:rPr>
                        <a:t>aspirasyon</a:t>
                      </a:r>
                      <a:r>
                        <a:rPr lang="tr-TR" sz="1400" dirty="0">
                          <a:latin typeface="Times New Roman"/>
                          <a:ea typeface="Calibri"/>
                          <a:cs typeface="Times New Roman"/>
                        </a:rPr>
                        <a:t> için hastanın </a:t>
                      </a:r>
                      <a:r>
                        <a:rPr lang="tr-TR" sz="1400" dirty="0" err="1">
                          <a:latin typeface="Times New Roman"/>
                          <a:ea typeface="Calibri"/>
                          <a:cs typeface="Times New Roman"/>
                        </a:rPr>
                        <a:t>ventilatörden</a:t>
                      </a:r>
                      <a:r>
                        <a:rPr lang="tr-TR" sz="1400" dirty="0">
                          <a:latin typeface="Times New Roman"/>
                          <a:ea typeface="Calibri"/>
                          <a:cs typeface="Times New Roman"/>
                        </a:rPr>
                        <a:t> ayrılması gerekmez.</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606731"/>
          <a:ext cx="10515600" cy="4781005"/>
        </p:xfrm>
        <a:graphic>
          <a:graphicData uri="http://schemas.openxmlformats.org/drawingml/2006/table">
            <a:tbl>
              <a:tblPr firstRow="1" bandRow="1">
                <a:tableStyleId>{5940675A-B579-460E-94D1-54222C63F5DA}</a:tableStyleId>
              </a:tblPr>
              <a:tblGrid>
                <a:gridCol w="5257800"/>
                <a:gridCol w="5257800"/>
              </a:tblGrid>
              <a:tr h="420536">
                <a:tc>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512996">
                <a:tc>
                  <a:txBody>
                    <a:bodyPr/>
                    <a:lstStyle/>
                    <a:p>
                      <a:pPr algn="just">
                        <a:lnSpc>
                          <a:spcPct val="106000"/>
                        </a:lnSpc>
                        <a:spcAft>
                          <a:spcPts val="0"/>
                        </a:spcAft>
                      </a:pPr>
                      <a:r>
                        <a:rPr lang="tr-TR" sz="1400" dirty="0">
                          <a:latin typeface="Times New Roman"/>
                          <a:ea typeface="Calibri"/>
                          <a:cs typeface="Times New Roman"/>
                        </a:rPr>
                        <a:t>Enjektöre serum fizyolojik çekilerek ya da hazır enjektörler kullanılarak kapalı sistem aspiratör setinin bağlantı noktasına takılır.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Serum fizyolojik aspirasyon sırasında katateri temizlemeyi sağlar.</a:t>
                      </a:r>
                      <a:endParaRPr lang="tr-TR" sz="1400">
                        <a:latin typeface="Calibri"/>
                        <a:ea typeface="Calibri"/>
                        <a:cs typeface="Times New Roman"/>
                      </a:endParaRPr>
                    </a:p>
                  </a:txBody>
                  <a:tcPr marL="68580" marR="68580" marT="0" marB="0"/>
                </a:tc>
              </a:tr>
              <a:tr h="512996">
                <a:tc>
                  <a:txBody>
                    <a:bodyPr/>
                    <a:lstStyle/>
                    <a:p>
                      <a:pPr algn="just">
                        <a:lnSpc>
                          <a:spcPct val="106000"/>
                        </a:lnSpc>
                        <a:spcAft>
                          <a:spcPts val="0"/>
                        </a:spcAft>
                      </a:pPr>
                      <a:r>
                        <a:rPr lang="tr-TR" sz="1400">
                          <a:latin typeface="Times New Roman"/>
                          <a:ea typeface="Calibri"/>
                          <a:cs typeface="Times New Roman"/>
                        </a:rPr>
                        <a:t>Aspirasyondan önce ventilatör ile hasta havalandırılır. Kataterin aspirasyon düğmesinin emniyet kapağı açılır.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 öncesinde oksijenlendirme ve havalandırma, aspirasyondan süresince oksijenden ayrılmanın etkilerini azaltmaya yardımcı olur. </a:t>
                      </a:r>
                      <a:endParaRPr lang="tr-TR" sz="1400">
                        <a:latin typeface="Calibri"/>
                        <a:ea typeface="Calibri"/>
                        <a:cs typeface="Times New Roman"/>
                      </a:endParaRPr>
                    </a:p>
                  </a:txBody>
                  <a:tcPr marL="68580" marR="68580" marT="0" marB="0"/>
                </a:tc>
              </a:tr>
              <a:tr h="2308484">
                <a:tc>
                  <a:txBody>
                    <a:bodyPr/>
                    <a:lstStyle/>
                    <a:p>
                      <a:pPr algn="just">
                        <a:lnSpc>
                          <a:spcPct val="106000"/>
                        </a:lnSpc>
                        <a:spcAft>
                          <a:spcPts val="0"/>
                        </a:spcAft>
                      </a:pPr>
                      <a:r>
                        <a:rPr lang="tr-TR" sz="1400">
                          <a:latin typeface="Times New Roman"/>
                          <a:ea typeface="Calibri"/>
                          <a:cs typeface="Times New Roman"/>
                        </a:rPr>
                        <a:t>Koruyucu kılıf içindeki aspirasyon kateterinin endotrakeal tüpten itibaren yaklaşık 15 cm’lik kısmı sıkıca kavranır. Katater endotrakeal tüpün içine nazikçe itilir. Koruyucu kılıf üzerinden tutarken katater serbest bırakılır. Kataterin üzerinde el ileri geri hareket ettirilir. Katater  ilerletilirken Y bağlantısı tıkanmaz.</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Kılıf aspirasyon kataterini steril tutar. Katater teması ve aspirasyon trakeal mukozalarda hasara, siliaların kaybına, ödem ve fibrozise sebep olur ve hastada kanama ve enfeksiyon riskini arttırır. Endotrakeal tüpün uzunluğunu 1 cm’den fazla geçmeyen katater, trakea mukozası hasarını azaltarak, trakea ve karina ile teması önler. Katater ilerlerken bir direnç ile karşılaşılırsa karina ya da trakea mukozasına ulaşılmıştır. Aspirasyon uygulanmadan önce katater 1-1,5 cm geri çekilmelidir. Katateri yerleştirirken Y portunu kapatmak havayolu mukozasının travma riskini ve hipoksemi riskini arttırır.</a:t>
                      </a:r>
                      <a:endParaRPr lang="tr-TR" sz="1400">
                        <a:latin typeface="Calibri"/>
                        <a:ea typeface="Calibri"/>
                        <a:cs typeface="Times New Roman"/>
                      </a:endParaRPr>
                    </a:p>
                  </a:txBody>
                  <a:tcPr marL="68580" marR="68580" marT="0" marB="0"/>
                </a:tc>
              </a:tr>
              <a:tr h="1025993">
                <a:tc>
                  <a:txBody>
                    <a:bodyPr/>
                    <a:lstStyle/>
                    <a:p>
                      <a:pPr algn="just">
                        <a:lnSpc>
                          <a:spcPct val="106000"/>
                        </a:lnSpc>
                        <a:spcAft>
                          <a:spcPts val="0"/>
                        </a:spcAft>
                      </a:pPr>
                      <a:r>
                        <a:rPr lang="tr-TR" sz="1400">
                          <a:latin typeface="Times New Roman"/>
                          <a:ea typeface="Calibri"/>
                          <a:cs typeface="Times New Roman"/>
                        </a:rPr>
                        <a:t>Baskın olmayan elin başparmağı ile aspirasyon düğmesine basılarak aralıklı aspirasyon uygulanır. Katater geri çekilirken baskın elin baş ve işaret parmağı ile nazikçe döndürülür. Aynı anda 10-15 saniyeden uzun süre aspire edilmez.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Geri çekerken döndürme </a:t>
                      </a:r>
                      <a:r>
                        <a:rPr lang="tr-TR" sz="1400" dirty="0" err="1">
                          <a:latin typeface="Times New Roman"/>
                          <a:ea typeface="Calibri"/>
                          <a:cs typeface="Times New Roman"/>
                        </a:rPr>
                        <a:t>trakeal</a:t>
                      </a:r>
                      <a:r>
                        <a:rPr lang="tr-TR" sz="1400" dirty="0">
                          <a:latin typeface="Times New Roman"/>
                          <a:ea typeface="Calibri"/>
                          <a:cs typeface="Times New Roman"/>
                        </a:rPr>
                        <a:t> mukoza hasarını önler. 10-15 saniyeden uzun süre </a:t>
                      </a:r>
                      <a:r>
                        <a:rPr lang="tr-TR" sz="1400" dirty="0" err="1">
                          <a:latin typeface="Times New Roman"/>
                          <a:ea typeface="Calibri"/>
                          <a:cs typeface="Times New Roman"/>
                        </a:rPr>
                        <a:t>aspire</a:t>
                      </a:r>
                      <a:r>
                        <a:rPr lang="tr-TR" sz="1400" dirty="0">
                          <a:latin typeface="Times New Roman"/>
                          <a:ea typeface="Calibri"/>
                          <a:cs typeface="Times New Roman"/>
                        </a:rPr>
                        <a:t> etme oksijenlenmeyi zorlaştırır. Hızlı </a:t>
                      </a:r>
                      <a:r>
                        <a:rPr lang="tr-TR" sz="1400" dirty="0" err="1">
                          <a:latin typeface="Times New Roman"/>
                          <a:ea typeface="Calibri"/>
                          <a:cs typeface="Times New Roman"/>
                        </a:rPr>
                        <a:t>aspirasyon</a:t>
                      </a:r>
                      <a:r>
                        <a:rPr lang="tr-TR" sz="1400" dirty="0">
                          <a:latin typeface="Times New Roman"/>
                          <a:ea typeface="Calibri"/>
                          <a:cs typeface="Times New Roman"/>
                        </a:rPr>
                        <a:t> ise tüm </a:t>
                      </a:r>
                      <a:r>
                        <a:rPr lang="tr-TR" sz="1400" dirty="0" err="1">
                          <a:latin typeface="Times New Roman"/>
                          <a:ea typeface="Calibri"/>
                          <a:cs typeface="Times New Roman"/>
                        </a:rPr>
                        <a:t>sekresyonları</a:t>
                      </a:r>
                      <a:r>
                        <a:rPr lang="tr-TR" sz="1400" dirty="0">
                          <a:latin typeface="Times New Roman"/>
                          <a:ea typeface="Calibri"/>
                          <a:cs typeface="Times New Roman"/>
                        </a:rPr>
                        <a:t> etkin temizlemede etkili olmayabilir.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4"/>
          <a:ext cx="10515600" cy="4588238"/>
        </p:xfrm>
        <a:graphic>
          <a:graphicData uri="http://schemas.openxmlformats.org/drawingml/2006/table">
            <a:tbl>
              <a:tblPr firstRow="1" bandRow="1">
                <a:tableStyleId>{5940675A-B579-460E-94D1-54222C63F5DA}</a:tableStyleId>
              </a:tblPr>
              <a:tblGrid>
                <a:gridCol w="5257800"/>
                <a:gridCol w="5257800"/>
              </a:tblGrid>
              <a:tr h="480996">
                <a:tc>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1466873">
                <a:tc>
                  <a:txBody>
                    <a:bodyPr/>
                    <a:lstStyle/>
                    <a:p>
                      <a:pPr algn="just">
                        <a:lnSpc>
                          <a:spcPct val="106000"/>
                        </a:lnSpc>
                        <a:spcAft>
                          <a:spcPts val="0"/>
                        </a:spcAft>
                      </a:pPr>
                      <a:r>
                        <a:rPr lang="tr-TR" sz="1400" dirty="0" err="1">
                          <a:latin typeface="Times New Roman"/>
                          <a:ea typeface="Calibri"/>
                          <a:cs typeface="Times New Roman"/>
                        </a:rPr>
                        <a:t>Katater</a:t>
                      </a:r>
                      <a:r>
                        <a:rPr lang="tr-TR" sz="1400" dirty="0">
                          <a:latin typeface="Times New Roman"/>
                          <a:ea typeface="Calibri"/>
                          <a:cs typeface="Times New Roman"/>
                        </a:rPr>
                        <a:t> kılıf içinde geri çekilir çekilmez serum fizyolojikli enjektör hafifçe basılarak </a:t>
                      </a:r>
                      <a:r>
                        <a:rPr lang="tr-TR" sz="1400" dirty="0" err="1">
                          <a:latin typeface="Times New Roman"/>
                          <a:ea typeface="Calibri"/>
                          <a:cs typeface="Times New Roman"/>
                        </a:rPr>
                        <a:t>katater</a:t>
                      </a:r>
                      <a:r>
                        <a:rPr lang="tr-TR" sz="1400" dirty="0">
                          <a:latin typeface="Times New Roman"/>
                          <a:ea typeface="Calibri"/>
                          <a:cs typeface="Times New Roman"/>
                        </a:rPr>
                        <a:t> temizlenene kadar aspiratörün düğmesine basılır. Ek bir </a:t>
                      </a:r>
                      <a:r>
                        <a:rPr lang="tr-TR" sz="1400" dirty="0" err="1">
                          <a:latin typeface="Times New Roman"/>
                          <a:ea typeface="Calibri"/>
                          <a:cs typeface="Times New Roman"/>
                        </a:rPr>
                        <a:t>aspirasyon</a:t>
                      </a:r>
                      <a:r>
                        <a:rPr lang="tr-TR" sz="1400" dirty="0">
                          <a:latin typeface="Times New Roman"/>
                          <a:ea typeface="Calibri"/>
                          <a:cs typeface="Times New Roman"/>
                        </a:rPr>
                        <a:t> gerekiyorsa en az 30 saniye- 1 dakika ara verilir. Her bir </a:t>
                      </a:r>
                      <a:r>
                        <a:rPr lang="tr-TR" sz="1400" dirty="0" err="1">
                          <a:latin typeface="Times New Roman"/>
                          <a:ea typeface="Calibri"/>
                          <a:cs typeface="Times New Roman"/>
                        </a:rPr>
                        <a:t>aspirasyon</a:t>
                      </a:r>
                      <a:r>
                        <a:rPr lang="tr-TR" sz="1400" dirty="0">
                          <a:latin typeface="Times New Roman"/>
                          <a:ea typeface="Calibri"/>
                          <a:cs typeface="Times New Roman"/>
                        </a:rPr>
                        <a:t> periyodunda 3’ten fazla </a:t>
                      </a:r>
                      <a:r>
                        <a:rPr lang="tr-TR" sz="1400" dirty="0" err="1">
                          <a:latin typeface="Times New Roman"/>
                          <a:ea typeface="Calibri"/>
                          <a:cs typeface="Times New Roman"/>
                        </a:rPr>
                        <a:t>aspişrasyon</a:t>
                      </a:r>
                      <a:r>
                        <a:rPr lang="tr-TR" sz="1400" dirty="0">
                          <a:latin typeface="Times New Roman"/>
                          <a:ea typeface="Calibri"/>
                          <a:cs typeface="Times New Roman"/>
                        </a:rPr>
                        <a:t> uygulanmaz.</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Yıkama katateri temizler ve bir sonraki girişim için hazırlar. Zaman aralığı tanınması aspirasyon sırasında azalan oksijeni kompanse etmeye yardımcı olur. Aşırı aspirasyon komplikasyona neden olur.</a:t>
                      </a:r>
                      <a:endParaRPr lang="tr-TR" sz="1400">
                        <a:latin typeface="Calibri"/>
                        <a:ea typeface="Calibri"/>
                        <a:cs typeface="Times New Roman"/>
                      </a:endParaRPr>
                    </a:p>
                  </a:txBody>
                  <a:tcPr marL="68580" marR="68580" marT="0" marB="0"/>
                </a:tc>
              </a:tr>
              <a:tr h="880123">
                <a:tc>
                  <a:txBody>
                    <a:bodyPr/>
                    <a:lstStyle/>
                    <a:p>
                      <a:pPr algn="just">
                        <a:lnSpc>
                          <a:spcPct val="106000"/>
                        </a:lnSpc>
                        <a:spcAft>
                          <a:spcPts val="0"/>
                        </a:spcAft>
                      </a:pPr>
                      <a:r>
                        <a:rPr lang="tr-TR" sz="1400">
                          <a:latin typeface="Times New Roman"/>
                          <a:ea typeface="Calibri"/>
                          <a:cs typeface="Times New Roman"/>
                        </a:rPr>
                        <a:t>Aspirasyon işlemi tamamlandığında katater kılıf içinde geri çekilir ve güvenlik düğmesi kapatılır. Serum fizyolojikli enjektör çıkartılır ve bağlantı noktası kapatılır.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Güvenlik düğmesinin kapatılması ile aspiratör devre dışı bırakılır. Böylece en dotrakeal tüp rahatça havalanır.</a:t>
                      </a:r>
                      <a:endParaRPr lang="tr-TR" sz="1400">
                        <a:latin typeface="Calibri"/>
                        <a:ea typeface="Calibri"/>
                        <a:cs typeface="Times New Roman"/>
                      </a:endParaRPr>
                    </a:p>
                  </a:txBody>
                  <a:tcPr marL="68580" marR="68580" marT="0" marB="0"/>
                </a:tc>
              </a:tr>
              <a:tr h="880123">
                <a:tc>
                  <a:txBody>
                    <a:bodyPr/>
                    <a:lstStyle/>
                    <a:p>
                      <a:pPr algn="just">
                        <a:lnSpc>
                          <a:spcPct val="106000"/>
                        </a:lnSpc>
                        <a:spcAft>
                          <a:spcPts val="0"/>
                        </a:spcAft>
                      </a:pPr>
                      <a:r>
                        <a:rPr lang="tr-TR" sz="1400">
                          <a:latin typeface="Times New Roman"/>
                          <a:ea typeface="Calibri"/>
                          <a:cs typeface="Times New Roman"/>
                        </a:rPr>
                        <a:t>Ayrı bir katater ile ağız boşluğu aspire edilir ve ağız hijyeni sağlanır. Eldivenler çıkartılır ve el hijyeni sağlanır.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Ağız boşluğunun aspirasyonu ağız ve farenks içindeki sekresyonları temizler, enfeksiyon riskini azaltır. Ağız hijyeni hastanın konforunu sağlar. </a:t>
                      </a:r>
                      <a:endParaRPr lang="tr-TR" sz="1400">
                        <a:latin typeface="Calibri"/>
                        <a:ea typeface="Calibri"/>
                        <a:cs typeface="Times New Roman"/>
                      </a:endParaRPr>
                    </a:p>
                  </a:txBody>
                  <a:tcPr marL="68580" marR="68580" marT="0" marB="0"/>
                </a:tc>
              </a:tr>
              <a:tr h="880123">
                <a:tc>
                  <a:txBody>
                    <a:bodyPr/>
                    <a:lstStyle/>
                    <a:p>
                      <a:pPr algn="just">
                        <a:lnSpc>
                          <a:spcPct val="106000"/>
                        </a:lnSpc>
                        <a:spcAft>
                          <a:spcPts val="0"/>
                        </a:spcAft>
                      </a:pPr>
                      <a:r>
                        <a:rPr lang="tr-TR" sz="1400">
                          <a:latin typeface="Times New Roman"/>
                          <a:ea typeface="Calibri"/>
                          <a:cs typeface="Times New Roman"/>
                        </a:rPr>
                        <a:t>Hasta rahat edebileceği pozisyona getirilir. Yatak kenarlıkları kaldırılır ve yatak yüksekliği en düşük pozisyona getirilir.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Hastaya pozisyon verme hastanın rahat etmesini sağlar. Uygun şekilde yükselmiş yatak kenarlıkları ve uygun yükseklikteki yatak hastanın rahatını ve güvenini sağlar.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Solunum Sistemi Anatomisi – Akciğer</a:t>
            </a:r>
            <a:endParaRPr lang="tr-TR" dirty="0">
              <a:latin typeface="+mn-lt"/>
            </a:endParaRPr>
          </a:p>
        </p:txBody>
      </p:sp>
      <p:sp>
        <p:nvSpPr>
          <p:cNvPr id="3" name="2 İçerik Yer Tutucusu"/>
          <p:cNvSpPr>
            <a:spLocks noGrp="1"/>
          </p:cNvSpPr>
          <p:nvPr>
            <p:ph idx="1"/>
          </p:nvPr>
        </p:nvSpPr>
        <p:spPr>
          <a:xfrm>
            <a:off x="838200" y="1658982"/>
            <a:ext cx="10515600" cy="4650377"/>
          </a:xfrm>
        </p:spPr>
        <p:txBody>
          <a:bodyPr/>
          <a:lstStyle/>
          <a:p>
            <a:pPr algn="just">
              <a:lnSpc>
                <a:spcPct val="150000"/>
              </a:lnSpc>
            </a:pPr>
            <a:r>
              <a:rPr lang="tr-TR" dirty="0" smtClean="0"/>
              <a:t>Her bir akciğer, </a:t>
            </a:r>
            <a:r>
              <a:rPr lang="tr-TR" dirty="0" err="1" smtClean="0"/>
              <a:t>pleura</a:t>
            </a:r>
            <a:r>
              <a:rPr lang="tr-TR" dirty="0" smtClean="0"/>
              <a:t> denilen iki tabakalı </a:t>
            </a:r>
            <a:r>
              <a:rPr lang="tr-TR" dirty="0" err="1" smtClean="0"/>
              <a:t>seröz</a:t>
            </a:r>
            <a:r>
              <a:rPr lang="tr-TR" dirty="0" smtClean="0"/>
              <a:t> bir zar ile örtülüdür.</a:t>
            </a:r>
          </a:p>
          <a:p>
            <a:pPr algn="just">
              <a:lnSpc>
                <a:spcPct val="150000"/>
              </a:lnSpc>
            </a:pPr>
            <a:r>
              <a:rPr lang="tr-TR" dirty="0" err="1" smtClean="0"/>
              <a:t>Pleuranın</a:t>
            </a:r>
            <a:r>
              <a:rPr lang="tr-TR" dirty="0" smtClean="0"/>
              <a:t> </a:t>
            </a:r>
            <a:r>
              <a:rPr lang="tr-TR" dirty="0" err="1" smtClean="0"/>
              <a:t>toraks</a:t>
            </a:r>
            <a:r>
              <a:rPr lang="tr-TR" dirty="0" smtClean="0"/>
              <a:t> duvarının iç yüzünü ve </a:t>
            </a:r>
            <a:r>
              <a:rPr lang="tr-TR" dirty="0" err="1" smtClean="0"/>
              <a:t>diyafragmanın</a:t>
            </a:r>
            <a:r>
              <a:rPr lang="tr-TR" dirty="0" smtClean="0"/>
              <a:t> üst yüzünün büyük bölümünü örten dış yaprağa </a:t>
            </a:r>
            <a:r>
              <a:rPr lang="tr-TR" dirty="0" err="1" smtClean="0"/>
              <a:t>pleura</a:t>
            </a:r>
            <a:r>
              <a:rPr lang="tr-TR" dirty="0" smtClean="0"/>
              <a:t> </a:t>
            </a:r>
            <a:r>
              <a:rPr lang="tr-TR" dirty="0" err="1" smtClean="0"/>
              <a:t>parietalis</a:t>
            </a:r>
            <a:r>
              <a:rPr lang="tr-TR" dirty="0" smtClean="0"/>
              <a:t>, akciğerleri saran, </a:t>
            </a:r>
            <a:r>
              <a:rPr lang="tr-TR" dirty="0" err="1" smtClean="0"/>
              <a:t>fissürler</a:t>
            </a:r>
            <a:r>
              <a:rPr lang="tr-TR" dirty="0" smtClean="0"/>
              <a:t> arasına giren iç yaprağına </a:t>
            </a:r>
            <a:r>
              <a:rPr lang="tr-TR" dirty="0" err="1" smtClean="0"/>
              <a:t>pleura</a:t>
            </a:r>
            <a:r>
              <a:rPr lang="tr-TR" dirty="0" smtClean="0"/>
              <a:t> </a:t>
            </a:r>
            <a:r>
              <a:rPr lang="tr-TR" dirty="0" err="1" smtClean="0"/>
              <a:t>visceralis</a:t>
            </a:r>
            <a:r>
              <a:rPr lang="tr-TR" dirty="0" smtClean="0"/>
              <a:t> denir.</a:t>
            </a:r>
          </a:p>
          <a:p>
            <a:pPr algn="just">
              <a:lnSpc>
                <a:spcPct val="150000"/>
              </a:lnSpc>
            </a:pPr>
            <a:r>
              <a:rPr lang="tr-TR" dirty="0" err="1" smtClean="0"/>
              <a:t>pleura</a:t>
            </a:r>
            <a:r>
              <a:rPr lang="tr-TR" dirty="0" smtClean="0"/>
              <a:t> </a:t>
            </a:r>
            <a:r>
              <a:rPr lang="tr-TR" dirty="0" err="1" smtClean="0"/>
              <a:t>parietalis</a:t>
            </a:r>
            <a:r>
              <a:rPr lang="tr-TR" dirty="0" smtClean="0"/>
              <a:t> ve </a:t>
            </a:r>
            <a:r>
              <a:rPr lang="tr-TR" dirty="0" err="1" smtClean="0"/>
              <a:t>pleura</a:t>
            </a:r>
            <a:r>
              <a:rPr lang="tr-TR" dirty="0" smtClean="0"/>
              <a:t> </a:t>
            </a:r>
            <a:r>
              <a:rPr lang="tr-TR" dirty="0" err="1" smtClean="0"/>
              <a:t>visceralis</a:t>
            </a:r>
            <a:r>
              <a:rPr lang="tr-TR" dirty="0" smtClean="0"/>
              <a:t> arasındaki boşlukta yer alan 10-20 ml sıvı bulunur.</a:t>
            </a:r>
          </a:p>
          <a:p>
            <a:pPr algn="just">
              <a:lnSpc>
                <a:spcPct val="150000"/>
              </a:lnSpc>
              <a:buNone/>
            </a:pP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Endotrakeal</a:t>
            </a:r>
            <a:r>
              <a:rPr lang="tr-TR" b="1" dirty="0" smtClean="0">
                <a:latin typeface="+mn-lt"/>
              </a:rPr>
              <a:t> </a:t>
            </a:r>
            <a:r>
              <a:rPr lang="tr-TR" b="1" dirty="0" err="1" smtClean="0">
                <a:latin typeface="+mn-lt"/>
              </a:rPr>
              <a:t>Aspirasyon</a:t>
            </a:r>
            <a:r>
              <a:rPr lang="tr-TR" b="1" dirty="0" smtClean="0">
                <a:latin typeface="+mn-lt"/>
              </a:rPr>
              <a:t> – Kapalı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825625"/>
          <a:ext cx="10515600" cy="2703728"/>
        </p:xfrm>
        <a:graphic>
          <a:graphicData uri="http://schemas.openxmlformats.org/drawingml/2006/table">
            <a:tbl>
              <a:tblPr firstRow="1" bandRow="1">
                <a:tableStyleId>{5940675A-B579-460E-94D1-54222C63F5DA}</a:tableStyleId>
              </a:tblPr>
              <a:tblGrid>
                <a:gridCol w="5257800"/>
                <a:gridCol w="5257800"/>
              </a:tblGrid>
              <a:tr h="577941">
                <a:tc>
                  <a:txBody>
                    <a:bodyPr/>
                    <a:lstStyle/>
                    <a:p>
                      <a:pPr algn="ctr">
                        <a:lnSpc>
                          <a:spcPct val="106000"/>
                        </a:lnSpc>
                        <a:spcAft>
                          <a:spcPts val="0"/>
                        </a:spcAft>
                      </a:pPr>
                      <a:r>
                        <a:rPr lang="tr-TR" sz="1400" b="1" dirty="0">
                          <a:latin typeface="Times New Roman" pitchFamily="18" charset="0"/>
                          <a:cs typeface="Times New Roman" pitchFamily="18" charset="0"/>
                        </a:rPr>
                        <a:t>Uygulama Basamakları</a:t>
                      </a:r>
                      <a:endParaRPr lang="tr-TR" sz="1400" b="1" dirty="0">
                        <a:latin typeface="Times New Roman" pitchFamily="18" charset="0"/>
                        <a:ea typeface="Calibri"/>
                        <a:cs typeface="Times New Roman" pitchFamily="18" charset="0"/>
                      </a:endParaRPr>
                    </a:p>
                  </a:txBody>
                  <a:tcPr marL="68580" marR="68580" marT="0" marB="0"/>
                </a:tc>
                <a:tc>
                  <a:txBody>
                    <a:bodyPr/>
                    <a:lstStyle/>
                    <a:p>
                      <a:pPr algn="ctr">
                        <a:lnSpc>
                          <a:spcPct val="106000"/>
                        </a:lnSpc>
                        <a:spcAft>
                          <a:spcPts val="0"/>
                        </a:spcAft>
                      </a:pPr>
                      <a:r>
                        <a:rPr lang="tr-TR" sz="1400" b="1" dirty="0">
                          <a:latin typeface="Times New Roman" pitchFamily="18" charset="0"/>
                          <a:cs typeface="Times New Roman" pitchFamily="18" charset="0"/>
                        </a:rPr>
                        <a:t>Gerekçe / Açıklama</a:t>
                      </a:r>
                      <a:endParaRPr lang="tr-TR" sz="1400" b="1" dirty="0">
                        <a:latin typeface="Times New Roman" pitchFamily="18" charset="0"/>
                        <a:ea typeface="Calibri"/>
                        <a:cs typeface="Times New Roman" pitchFamily="18" charset="0"/>
                      </a:endParaRPr>
                    </a:p>
                  </a:txBody>
                  <a:tcPr marL="68580" marR="68580" marT="0" marB="0"/>
                </a:tc>
              </a:tr>
              <a:tr h="751216">
                <a:tc>
                  <a:txBody>
                    <a:bodyPr/>
                    <a:lstStyle/>
                    <a:p>
                      <a:pPr algn="just">
                        <a:lnSpc>
                          <a:spcPct val="106000"/>
                        </a:lnSpc>
                        <a:spcAft>
                          <a:spcPts val="0"/>
                        </a:spcAft>
                      </a:pPr>
                      <a:r>
                        <a:rPr lang="tr-TR" sz="1400" dirty="0">
                          <a:latin typeface="Times New Roman"/>
                          <a:ea typeface="Calibri"/>
                          <a:cs typeface="Times New Roman"/>
                        </a:rPr>
                        <a:t>Hastanın solunum hızı, eforu, spO</a:t>
                      </a:r>
                      <a:r>
                        <a:rPr lang="tr-TR" sz="1400" baseline="-25000" dirty="0">
                          <a:latin typeface="Times New Roman"/>
                          <a:ea typeface="Calibri"/>
                          <a:cs typeface="Times New Roman"/>
                        </a:rPr>
                        <a:t>2</a:t>
                      </a:r>
                      <a:r>
                        <a:rPr lang="tr-TR" sz="1400" dirty="0">
                          <a:latin typeface="Times New Roman"/>
                          <a:ea typeface="Calibri"/>
                          <a:cs typeface="Times New Roman"/>
                        </a:rPr>
                        <a:t> si değerlendirilir.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Aspirasyonun etkinliğini değerlendirmeyi sağlar.</a:t>
                      </a:r>
                      <a:endParaRPr lang="tr-TR" sz="1400">
                        <a:latin typeface="Calibri"/>
                        <a:ea typeface="Calibri"/>
                        <a:cs typeface="Times New Roman"/>
                      </a:endParaRPr>
                    </a:p>
                  </a:txBody>
                  <a:tcPr marL="68580" marR="68580" marT="0" marB="0"/>
                </a:tc>
              </a:tr>
              <a:tr h="1374571">
                <a:tc>
                  <a:txBody>
                    <a:bodyPr/>
                    <a:lstStyle/>
                    <a:p>
                      <a:pPr algn="just">
                        <a:lnSpc>
                          <a:spcPct val="106000"/>
                        </a:lnSpc>
                        <a:spcAft>
                          <a:spcPts val="0"/>
                        </a:spcAft>
                      </a:pPr>
                      <a:r>
                        <a:rPr lang="tr-TR" sz="1400">
                          <a:latin typeface="Times New Roman"/>
                          <a:ea typeface="Calibri"/>
                          <a:cs typeface="Times New Roman"/>
                        </a:rPr>
                        <a:t>Tarih, saat, aspirasyon öncesi hastanın durumu, hangi yoldan aspirasyon yapıldığı, sekresyonun özelliği, aspirasyon sonrası solunumun durumuna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Trakeostomi</a:t>
            </a:r>
            <a:r>
              <a:rPr lang="tr-TR" b="1" dirty="0" smtClean="0">
                <a:latin typeface="+mn-lt"/>
              </a:rPr>
              <a:t> </a:t>
            </a:r>
            <a:r>
              <a:rPr lang="tr-TR" b="1" dirty="0" err="1" smtClean="0">
                <a:latin typeface="+mn-lt"/>
              </a:rPr>
              <a:t>Aspirasyonu</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785949" y="1538242"/>
          <a:ext cx="10515600" cy="5039233"/>
        </p:xfrm>
        <a:graphic>
          <a:graphicData uri="http://schemas.openxmlformats.org/drawingml/2006/table">
            <a:tbl>
              <a:tblPr firstRow="1" bandRow="1">
                <a:tableStyleId>{5940675A-B579-460E-94D1-54222C63F5DA}</a:tableStyleId>
              </a:tblPr>
              <a:tblGrid>
                <a:gridCol w="5257800"/>
                <a:gridCol w="5257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Aspirasyon</a:t>
                      </a:r>
                      <a:r>
                        <a:rPr lang="tr-TR" sz="1400" dirty="0">
                          <a:latin typeface="Times New Roman"/>
                          <a:ea typeface="Calibri"/>
                          <a:cs typeface="Times New Roman"/>
                        </a:rPr>
                        <a:t> ünitesi (sabit ya da seyyar olabilir)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-Uygun boyutta bir </a:t>
                      </a:r>
                      <a:r>
                        <a:rPr lang="tr-TR" sz="1400" dirty="0" err="1">
                          <a:latin typeface="Times New Roman"/>
                          <a:ea typeface="Calibri"/>
                          <a:cs typeface="Times New Roman"/>
                        </a:rPr>
                        <a:t>katater</a:t>
                      </a:r>
                      <a:r>
                        <a:rPr lang="tr-TR" sz="1400" dirty="0">
                          <a:latin typeface="Times New Roman"/>
                          <a:ea typeface="Calibri"/>
                          <a:cs typeface="Times New Roman"/>
                        </a:rPr>
                        <a:t> ile hazırlanmış </a:t>
                      </a:r>
                      <a:r>
                        <a:rPr lang="tr-TR" sz="1400" dirty="0" err="1">
                          <a:latin typeface="Times New Roman"/>
                          <a:ea typeface="Calibri"/>
                          <a:cs typeface="Times New Roman"/>
                        </a:rPr>
                        <a:t>aspirasyon</a:t>
                      </a:r>
                      <a:r>
                        <a:rPr lang="tr-TR" sz="1400" dirty="0">
                          <a:latin typeface="Times New Roman"/>
                          <a:ea typeface="Calibri"/>
                          <a:cs typeface="Times New Roman"/>
                        </a:rPr>
                        <a:t> kiti ya da;</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-Uygun boyutta Y </a:t>
                      </a:r>
                      <a:r>
                        <a:rPr lang="tr-TR" sz="1400" dirty="0" err="1">
                          <a:latin typeface="Times New Roman"/>
                          <a:ea typeface="Calibri"/>
                          <a:cs typeface="Times New Roman"/>
                        </a:rPr>
                        <a:t>portlu</a:t>
                      </a:r>
                      <a:r>
                        <a:rPr lang="tr-TR" sz="1400" dirty="0">
                          <a:latin typeface="Times New Roman"/>
                          <a:ea typeface="Calibri"/>
                          <a:cs typeface="Times New Roman"/>
                        </a:rPr>
                        <a:t> steril </a:t>
                      </a: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a:t>
                      </a:r>
                      <a:r>
                        <a:rPr lang="tr-TR" sz="1400" dirty="0">
                          <a:latin typeface="Times New Roman"/>
                          <a:ea typeface="Calibri"/>
                          <a:cs typeface="Times New Roman"/>
                        </a:rPr>
                        <a:t>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steril kap</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-Havlu ya da su geçirmez örtü</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-Gözlük, maske, kişisel koruyucu ekipman (önlük)</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Distile</a:t>
                      </a:r>
                      <a:r>
                        <a:rPr lang="tr-TR" sz="1400" dirty="0">
                          <a:latin typeface="Times New Roman"/>
                          <a:ea typeface="Calibri"/>
                          <a:cs typeface="Times New Roman"/>
                        </a:rPr>
                        <a:t> Su</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%100 oksijene bağlı </a:t>
                      </a:r>
                      <a:r>
                        <a:rPr lang="tr-TR" sz="1400" dirty="0" err="1">
                          <a:latin typeface="Times New Roman"/>
                          <a:ea typeface="Calibri"/>
                          <a:cs typeface="Times New Roman"/>
                        </a:rPr>
                        <a:t>ambu</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Mümkünse yatak çevresindeki perde kapatılır ve hasta odasının kapısı kapatılır.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aspirasyon gereksinimi tanılanır (akciğer sesleri, spO</a:t>
                      </a:r>
                      <a:r>
                        <a:rPr lang="tr-TR" sz="1400" baseline="-25000">
                          <a:latin typeface="Times New Roman"/>
                          <a:ea typeface="Calibri"/>
                          <a:cs typeface="Times New Roman"/>
                        </a:rPr>
                        <a:t>2 </a:t>
                      </a:r>
                      <a:r>
                        <a:rPr lang="tr-TR" sz="1400">
                          <a:latin typeface="Times New Roman"/>
                          <a:ea typeface="Calibri"/>
                          <a:cs typeface="Times New Roman"/>
                        </a:rPr>
                        <a:t>değeri, taşipne,…) / Hastanın tedavi planındaki aspirasyon istemi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Havayolu mukozasının travmasını azaltmak için sadece </a:t>
                      </a:r>
                      <a:r>
                        <a:rPr lang="tr-TR" sz="1400" dirty="0" err="1">
                          <a:latin typeface="Times New Roman"/>
                          <a:ea typeface="Calibri"/>
                          <a:cs typeface="Times New Roman"/>
                        </a:rPr>
                        <a:t>sekresyon</a:t>
                      </a:r>
                      <a:r>
                        <a:rPr lang="tr-TR" sz="1400" dirty="0">
                          <a:latin typeface="Times New Roman"/>
                          <a:ea typeface="Calibri"/>
                          <a:cs typeface="Times New Roman"/>
                        </a:rPr>
                        <a:t> biriktiğinde ya da patolojik solunum sesleri duyulduğunda </a:t>
                      </a:r>
                      <a:r>
                        <a:rPr lang="tr-TR" sz="1400" dirty="0" err="1">
                          <a:latin typeface="Times New Roman"/>
                          <a:ea typeface="Calibri"/>
                          <a:cs typeface="Times New Roman"/>
                        </a:rPr>
                        <a:t>aspirasyon</a:t>
                      </a:r>
                      <a:r>
                        <a:rPr lang="tr-TR" sz="1400" dirty="0">
                          <a:latin typeface="Times New Roman"/>
                          <a:ea typeface="Calibri"/>
                          <a:cs typeface="Times New Roman"/>
                        </a:rPr>
                        <a:t> yapılmalıdır.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6"/>
            <a:ext cx="10515600" cy="810532"/>
          </a:xfrm>
        </p:spPr>
        <p:txBody>
          <a:bodyPr/>
          <a:lstStyle/>
          <a:p>
            <a:pPr algn="ctr"/>
            <a:r>
              <a:rPr lang="tr-TR" b="1" dirty="0" err="1" smtClean="0">
                <a:latin typeface="+mn-lt"/>
              </a:rPr>
              <a:t>Trakeostomi</a:t>
            </a:r>
            <a:r>
              <a:rPr lang="tr-TR" b="1" dirty="0" smtClean="0">
                <a:latin typeface="+mn-lt"/>
              </a:rPr>
              <a:t> </a:t>
            </a:r>
            <a:r>
              <a:rPr lang="tr-TR" b="1" dirty="0" err="1" smtClean="0">
                <a:latin typeface="+mn-lt"/>
              </a:rPr>
              <a:t>Aspirasyonu</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64326" y="1120231"/>
          <a:ext cx="10515600" cy="5147056"/>
        </p:xfrm>
        <a:graphic>
          <a:graphicData uri="http://schemas.openxmlformats.org/drawingml/2006/table">
            <a:tbl>
              <a:tblPr firstRow="1" bandRow="1">
                <a:tableStyleId>{5940675A-B579-460E-94D1-54222C63F5DA}</a:tableStyleId>
              </a:tblPr>
              <a:tblGrid>
                <a:gridCol w="2628900"/>
                <a:gridCol w="2628900"/>
                <a:gridCol w="5257800"/>
              </a:tblGrid>
              <a:tr h="370840">
                <a:tc gridSpan="2">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gridSpan="2">
                  <a:txBody>
                    <a:bodyPr/>
                    <a:lstStyle/>
                    <a:p>
                      <a:pPr algn="just">
                        <a:lnSpc>
                          <a:spcPct val="106000"/>
                        </a:lnSpc>
                        <a:spcAft>
                          <a:spcPts val="0"/>
                        </a:spcAft>
                      </a:pPr>
                      <a:r>
                        <a:rPr lang="tr-TR" sz="1400" dirty="0">
                          <a:latin typeface="Times New Roman"/>
                          <a:ea typeface="Calibri"/>
                          <a:cs typeface="Times New Roman"/>
                        </a:rPr>
                        <a:t>Hastaya yapılacak olan işlem açıklanır. (Hasta uyanık olmasa bile)</a:t>
                      </a:r>
                      <a:endParaRPr lang="tr-TR" sz="1400" dirty="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a:latin typeface="Times New Roman"/>
                          <a:ea typeface="Calibri"/>
                          <a:cs typeface="Times New Roman"/>
                        </a:rPr>
                        <a:t>Açıklama korkuları azaltır. Hastanın bilinci kapalı görünse bile ne yapılacağı açıklanmalıdır. Solunum yoluna yapılan bir girişim hasta için endişe verici olabilir.  </a:t>
                      </a:r>
                      <a:endParaRPr lang="tr-TR" sz="1400">
                        <a:latin typeface="Calibri"/>
                        <a:ea typeface="Calibri"/>
                        <a:cs typeface="Times New Roman"/>
                      </a:endParaRPr>
                    </a:p>
                  </a:txBody>
                  <a:tcPr marL="68580" marR="68580" marT="0" marB="0"/>
                </a:tc>
              </a:tr>
              <a:tr h="370840">
                <a:tc gridSpan="2">
                  <a:txBody>
                    <a:bodyPr/>
                    <a:lstStyle/>
                    <a:p>
                      <a:pPr algn="just">
                        <a:lnSpc>
                          <a:spcPct val="106000"/>
                        </a:lnSpc>
                        <a:spcAft>
                          <a:spcPts val="0"/>
                        </a:spcAft>
                      </a:pPr>
                      <a:r>
                        <a:rPr lang="tr-TR" sz="1400">
                          <a:latin typeface="Times New Roman"/>
                          <a:ea typeface="Calibri"/>
                          <a:cs typeface="Times New Roman"/>
                        </a:rPr>
                        <a:t>Yatak rahat çalışılabilecek yüksekliğe getirilir, genellikle bakım vericinin dirsek yüksekliğine ayarlanır. Hemşire tarafındaki yatak kenarlıkları indirilir. Hasta uyanıksa yarı oturur pozisyona getirilir, bilinci kapalı ise yüzü aspire edene dönük olacak şekilde lateral pozisyon verilir.</a:t>
                      </a:r>
                      <a:endParaRPr lang="tr-TR" sz="140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a:latin typeface="Times New Roman"/>
                          <a:ea typeface="Calibri"/>
                          <a:cs typeface="Times New Roman"/>
                        </a:rPr>
                        <a:t>Yatağın uygun yükseklikte olması sırt ve kas gerilmesini önler. Oturma pozisyonu hastanın öksürmesini ve daha rahat nefes almasını sağlar. Lateral pozisyon kataterin yerleştirilmesini ve sekresyonların drenajını kolaylaştırır.  </a:t>
                      </a:r>
                      <a:endParaRPr lang="tr-TR" sz="1400">
                        <a:latin typeface="Calibri"/>
                        <a:ea typeface="Calibri"/>
                        <a:cs typeface="Times New Roman"/>
                      </a:endParaRPr>
                    </a:p>
                  </a:txBody>
                  <a:tcPr marL="68580" marR="68580" marT="0" marB="0"/>
                </a:tc>
              </a:tr>
              <a:tr h="370840">
                <a:tc gridSpan="2">
                  <a:txBody>
                    <a:bodyPr/>
                    <a:lstStyle/>
                    <a:p>
                      <a:pPr algn="just">
                        <a:lnSpc>
                          <a:spcPct val="106000"/>
                        </a:lnSpc>
                        <a:spcAft>
                          <a:spcPts val="0"/>
                        </a:spcAft>
                      </a:pPr>
                      <a:r>
                        <a:rPr lang="tr-TR" sz="1400">
                          <a:latin typeface="Times New Roman"/>
                          <a:ea typeface="Calibri"/>
                          <a:cs typeface="Times New Roman"/>
                        </a:rPr>
                        <a:t>Hastanın göğsüne havlu ya da su geçirmez örtü yerleştirilir.</a:t>
                      </a:r>
                      <a:endParaRPr lang="tr-TR" sz="1400">
                        <a:latin typeface="Calibri"/>
                        <a:ea typeface="Calibri"/>
                        <a:cs typeface="Times New Roman"/>
                      </a:endParaRPr>
                    </a:p>
                  </a:txBody>
                  <a:tcPr marL="68580" marR="68580" marT="0" marB="0"/>
                </a:tc>
                <a:tc hMerge="1">
                  <a:txBody>
                    <a:bodyPr/>
                    <a:lstStyle/>
                    <a:p>
                      <a:endParaRPr lang="tr-TR"/>
                    </a:p>
                  </a:txBody>
                  <a:tcPr/>
                </a:tc>
                <a:tc>
                  <a:txBody>
                    <a:bodyPr/>
                    <a:lstStyle/>
                    <a:p>
                      <a:pPr>
                        <a:lnSpc>
                          <a:spcPct val="106000"/>
                        </a:lnSpc>
                        <a:spcAft>
                          <a:spcPts val="0"/>
                        </a:spcAft>
                      </a:pPr>
                      <a:r>
                        <a:rPr lang="tr-TR" sz="1400" dirty="0">
                          <a:latin typeface="Times New Roman"/>
                          <a:ea typeface="Calibri"/>
                          <a:cs typeface="Times New Roman"/>
                        </a:rPr>
                        <a:t>Yatak takımlarının temiz kalmasını sağlar.</a:t>
                      </a:r>
                      <a:endParaRPr lang="tr-TR" sz="1400" dirty="0">
                        <a:latin typeface="Calibri"/>
                        <a:ea typeface="Calibri"/>
                        <a:cs typeface="Times New Roman"/>
                      </a:endParaRPr>
                    </a:p>
                  </a:txBody>
                  <a:tcPr marL="68580" marR="68580" marT="0" marB="0"/>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dirty="0" smtClean="0">
                          <a:solidFill>
                            <a:schemeClr val="tx1"/>
                          </a:solidFill>
                          <a:latin typeface="Times New Roman" pitchFamily="18" charset="0"/>
                          <a:ea typeface="+mn-ea"/>
                          <a:cs typeface="Times New Roman" pitchFamily="18" charset="0"/>
                        </a:rPr>
                        <a:t>Aspiratör uygun basınca ayarlanır:</a:t>
                      </a:r>
                    </a:p>
                  </a:txBody>
                  <a:tcPr/>
                </a:tc>
                <a:tc hMerge="1">
                  <a:txBody>
                    <a:bodyPr/>
                    <a:lstStyle/>
                    <a:p>
                      <a:endParaRPr lang="tr-TR"/>
                    </a:p>
                  </a:txBody>
                  <a:tcPr/>
                </a:tc>
                <a:tc rowSpan="7">
                  <a:txBody>
                    <a:bodyPr/>
                    <a:lstStyle/>
                    <a:p>
                      <a:r>
                        <a:rPr lang="tr-TR" sz="1400" kern="1200" dirty="0" smtClean="0">
                          <a:solidFill>
                            <a:schemeClr val="tx1"/>
                          </a:solidFill>
                          <a:latin typeface="Times New Roman" pitchFamily="18" charset="0"/>
                          <a:ea typeface="+mn-ea"/>
                          <a:cs typeface="Times New Roman" pitchFamily="18" charset="0"/>
                        </a:rPr>
                        <a:t>Uygun olmayan basınç travmalara, </a:t>
                      </a:r>
                      <a:r>
                        <a:rPr lang="tr-TR" sz="1400" kern="1200" dirty="0" err="1" smtClean="0">
                          <a:solidFill>
                            <a:schemeClr val="tx1"/>
                          </a:solidFill>
                          <a:latin typeface="Times New Roman" pitchFamily="18" charset="0"/>
                          <a:ea typeface="+mn-ea"/>
                          <a:cs typeface="Times New Roman" pitchFamily="18" charset="0"/>
                        </a:rPr>
                        <a:t>hipoksemiye</a:t>
                      </a:r>
                      <a:r>
                        <a:rPr lang="tr-TR" sz="1400" kern="1200" dirty="0" smtClean="0">
                          <a:solidFill>
                            <a:schemeClr val="tx1"/>
                          </a:solidFill>
                          <a:latin typeface="Times New Roman" pitchFamily="18" charset="0"/>
                          <a:ea typeface="+mn-ea"/>
                          <a:cs typeface="Times New Roman" pitchFamily="18" charset="0"/>
                        </a:rPr>
                        <a:t>, </a:t>
                      </a:r>
                      <a:r>
                        <a:rPr lang="tr-TR" sz="1400" kern="1200" dirty="0" err="1" smtClean="0">
                          <a:solidFill>
                            <a:schemeClr val="tx1"/>
                          </a:solidFill>
                          <a:latin typeface="Times New Roman" pitchFamily="18" charset="0"/>
                          <a:ea typeface="+mn-ea"/>
                          <a:cs typeface="Times New Roman" pitchFamily="18" charset="0"/>
                        </a:rPr>
                        <a:t>atelekteziye</a:t>
                      </a:r>
                      <a:r>
                        <a:rPr lang="tr-TR" sz="1400" kern="1200" dirty="0" smtClean="0">
                          <a:solidFill>
                            <a:schemeClr val="tx1"/>
                          </a:solidFill>
                          <a:latin typeface="Times New Roman" pitchFamily="18" charset="0"/>
                          <a:ea typeface="+mn-ea"/>
                          <a:cs typeface="Times New Roman" pitchFamily="18" charset="0"/>
                        </a:rPr>
                        <a:t> neden olabilir.</a:t>
                      </a:r>
                      <a:endParaRPr lang="tr-TR" sz="1400" dirty="0">
                        <a:latin typeface="Times New Roman" pitchFamily="18" charset="0"/>
                        <a:cs typeface="Times New Roman" pitchFamily="18" charset="0"/>
                      </a:endParaRPr>
                    </a:p>
                  </a:txBody>
                  <a:tcPr/>
                </a:tc>
              </a:tr>
              <a:tr h="370840">
                <a:tc>
                  <a:txBody>
                    <a:bodyPr/>
                    <a:lstStyle/>
                    <a:p>
                      <a:pPr algn="just">
                        <a:lnSpc>
                          <a:spcPct val="106000"/>
                        </a:lnSpc>
                        <a:spcAft>
                          <a:spcPts val="0"/>
                        </a:spcAft>
                      </a:pPr>
                      <a:r>
                        <a:rPr lang="tr-TR" sz="1100" b="1" u="sng" dirty="0">
                          <a:latin typeface="Times New Roman"/>
                          <a:ea typeface="Calibri"/>
                          <a:cs typeface="Times New Roman"/>
                        </a:rPr>
                        <a:t>Duvar ünitesinde</a:t>
                      </a:r>
                      <a:endParaRPr lang="tr-TR" sz="1100" dirty="0">
                        <a:latin typeface="Calibri"/>
                        <a:ea typeface="Calibri"/>
                        <a:cs typeface="Times New Roman"/>
                      </a:endParaRPr>
                    </a:p>
                  </a:txBody>
                  <a:tcPr marL="68580" marR="68580" marT="0" marB="0"/>
                </a:tc>
                <a:tc>
                  <a:txBody>
                    <a:bodyPr/>
                    <a:lstStyle/>
                    <a:p>
                      <a:pPr algn="just">
                        <a:lnSpc>
                          <a:spcPct val="106000"/>
                        </a:lnSpc>
                        <a:spcAft>
                          <a:spcPts val="0"/>
                        </a:spcAft>
                      </a:pPr>
                      <a:r>
                        <a:rPr lang="tr-TR" sz="1100" b="1" u="sng" dirty="0">
                          <a:latin typeface="Times New Roman"/>
                          <a:ea typeface="Calibri"/>
                          <a:cs typeface="Times New Roman"/>
                        </a:rPr>
                        <a:t>Seyyar Aspiratörde</a:t>
                      </a:r>
                      <a:endParaRPr lang="tr-TR" sz="1100" dirty="0">
                        <a:latin typeface="Calibri"/>
                        <a:ea typeface="Calibri"/>
                        <a:cs typeface="Times New Roman"/>
                      </a:endParaRPr>
                    </a:p>
                  </a:txBody>
                  <a:tcPr marL="68580" marR="68580" marT="0" marB="0"/>
                </a:tc>
                <a:tc vMerge="1">
                  <a:txBody>
                    <a:bodyPr/>
                    <a:lstStyle/>
                    <a:p>
                      <a:endParaRPr lang="tr-TR" dirty="0"/>
                    </a:p>
                  </a:txBody>
                  <a:tcPr/>
                </a:tc>
              </a:tr>
              <a:tr h="370840">
                <a:tc>
                  <a:txBody>
                    <a:bodyPr/>
                    <a:lstStyle/>
                    <a:p>
                      <a:pPr>
                        <a:lnSpc>
                          <a:spcPct val="106000"/>
                        </a:lnSpc>
                        <a:spcAft>
                          <a:spcPts val="0"/>
                        </a:spcAft>
                      </a:pPr>
                      <a:r>
                        <a:rPr lang="tr-TR" sz="1100">
                          <a:latin typeface="Times New Roman"/>
                          <a:ea typeface="Calibri"/>
                          <a:cs typeface="Times New Roman"/>
                        </a:rPr>
                        <a:t>Yetişkin için: 100-120 mm Hg</a:t>
                      </a:r>
                      <a:endParaRPr lang="tr-TR" sz="1100">
                        <a:latin typeface="Calibri"/>
                        <a:ea typeface="Calibri"/>
                        <a:cs typeface="Times New Roman"/>
                      </a:endParaRPr>
                    </a:p>
                  </a:txBody>
                  <a:tcPr marL="68580" marR="68580" marT="0" marB="0"/>
                </a:tc>
                <a:tc>
                  <a:txBody>
                    <a:bodyPr/>
                    <a:lstStyle/>
                    <a:p>
                      <a:pPr>
                        <a:lnSpc>
                          <a:spcPct val="106000"/>
                        </a:lnSpc>
                        <a:spcAft>
                          <a:spcPts val="0"/>
                        </a:spcAft>
                      </a:pPr>
                      <a:r>
                        <a:rPr lang="tr-TR" sz="1100">
                          <a:latin typeface="Times New Roman"/>
                          <a:ea typeface="Calibri"/>
                          <a:cs typeface="Times New Roman"/>
                        </a:rPr>
                        <a:t>Yetişkin için: 10-15 cm Hg</a:t>
                      </a:r>
                      <a:endParaRPr lang="tr-TR" sz="1100">
                        <a:latin typeface="Calibri"/>
                        <a:ea typeface="Calibri"/>
                        <a:cs typeface="Times New Roman"/>
                      </a:endParaRPr>
                    </a:p>
                  </a:txBody>
                  <a:tcPr marL="68580" marR="68580" marT="0" marB="0"/>
                </a:tc>
                <a:tc vMerge="1">
                  <a:txBody>
                    <a:bodyPr/>
                    <a:lstStyle/>
                    <a:p>
                      <a:endParaRPr lang="tr-TR" dirty="0"/>
                    </a:p>
                  </a:txBody>
                  <a:tcPr/>
                </a:tc>
              </a:tr>
              <a:tr h="370840">
                <a:tc>
                  <a:txBody>
                    <a:bodyPr/>
                    <a:lstStyle/>
                    <a:p>
                      <a:pPr>
                        <a:lnSpc>
                          <a:spcPct val="106000"/>
                        </a:lnSpc>
                        <a:spcAft>
                          <a:spcPts val="0"/>
                        </a:spcAft>
                      </a:pPr>
                      <a:r>
                        <a:rPr lang="tr-TR" sz="1100">
                          <a:latin typeface="Times New Roman"/>
                          <a:ea typeface="Calibri"/>
                          <a:cs typeface="Times New Roman"/>
                        </a:rPr>
                        <a:t>Adölesan için: 80-120 mmHg</a:t>
                      </a:r>
                      <a:endParaRPr lang="tr-TR" sz="1100">
                        <a:latin typeface="Calibri"/>
                        <a:ea typeface="Calibri"/>
                        <a:cs typeface="Times New Roman"/>
                      </a:endParaRPr>
                    </a:p>
                  </a:txBody>
                  <a:tcPr marL="68580" marR="68580" marT="0" marB="0"/>
                </a:tc>
                <a:tc>
                  <a:txBody>
                    <a:bodyPr/>
                    <a:lstStyle/>
                    <a:p>
                      <a:pPr>
                        <a:lnSpc>
                          <a:spcPct val="106000"/>
                        </a:lnSpc>
                        <a:spcAft>
                          <a:spcPts val="0"/>
                        </a:spcAft>
                      </a:pPr>
                      <a:r>
                        <a:rPr lang="tr-TR" sz="1100">
                          <a:latin typeface="Times New Roman"/>
                          <a:ea typeface="Calibri"/>
                          <a:cs typeface="Times New Roman"/>
                        </a:rPr>
                        <a:t>Adölesan için: 8-10 cmHg</a:t>
                      </a:r>
                      <a:endParaRPr lang="tr-TR" sz="1100">
                        <a:latin typeface="Calibri"/>
                        <a:ea typeface="Calibri"/>
                        <a:cs typeface="Times New Roman"/>
                      </a:endParaRPr>
                    </a:p>
                  </a:txBody>
                  <a:tcPr marL="68580" marR="68580" marT="0" marB="0"/>
                </a:tc>
                <a:tc vMerge="1">
                  <a:txBody>
                    <a:bodyPr/>
                    <a:lstStyle/>
                    <a:p>
                      <a:endParaRPr lang="tr-TR" dirty="0"/>
                    </a:p>
                  </a:txBody>
                  <a:tcPr/>
                </a:tc>
              </a:tr>
              <a:tr h="370840">
                <a:tc>
                  <a:txBody>
                    <a:bodyPr/>
                    <a:lstStyle/>
                    <a:p>
                      <a:pPr>
                        <a:lnSpc>
                          <a:spcPct val="106000"/>
                        </a:lnSpc>
                        <a:spcAft>
                          <a:spcPts val="0"/>
                        </a:spcAft>
                      </a:pPr>
                      <a:r>
                        <a:rPr lang="tr-TR" sz="1100">
                          <a:latin typeface="Times New Roman"/>
                          <a:ea typeface="Calibri"/>
                          <a:cs typeface="Times New Roman"/>
                        </a:rPr>
                        <a:t>Çocuklar için: 80-100 mmHg</a:t>
                      </a:r>
                      <a:endParaRPr lang="tr-TR" sz="1100">
                        <a:latin typeface="Calibri"/>
                        <a:ea typeface="Calibri"/>
                        <a:cs typeface="Times New Roman"/>
                      </a:endParaRPr>
                    </a:p>
                  </a:txBody>
                  <a:tcPr marL="68580" marR="68580" marT="0" marB="0"/>
                </a:tc>
                <a:tc>
                  <a:txBody>
                    <a:bodyPr/>
                    <a:lstStyle/>
                    <a:p>
                      <a:pPr>
                        <a:lnSpc>
                          <a:spcPct val="106000"/>
                        </a:lnSpc>
                        <a:spcAft>
                          <a:spcPts val="0"/>
                        </a:spcAft>
                      </a:pPr>
                      <a:r>
                        <a:rPr lang="tr-TR" sz="1100">
                          <a:latin typeface="Times New Roman"/>
                          <a:ea typeface="Calibri"/>
                          <a:cs typeface="Times New Roman"/>
                        </a:rPr>
                        <a:t>Çocuklar için: 8-10 cmHg</a:t>
                      </a:r>
                      <a:endParaRPr lang="tr-TR" sz="1100">
                        <a:latin typeface="Calibri"/>
                        <a:ea typeface="Calibri"/>
                        <a:cs typeface="Times New Roman"/>
                      </a:endParaRPr>
                    </a:p>
                  </a:txBody>
                  <a:tcPr marL="68580" marR="68580" marT="0" marB="0"/>
                </a:tc>
                <a:tc vMerge="1">
                  <a:txBody>
                    <a:bodyPr/>
                    <a:lstStyle/>
                    <a:p>
                      <a:endParaRPr lang="tr-TR" dirty="0"/>
                    </a:p>
                  </a:txBody>
                  <a:tcPr/>
                </a:tc>
              </a:tr>
              <a:tr h="370840">
                <a:tc>
                  <a:txBody>
                    <a:bodyPr/>
                    <a:lstStyle/>
                    <a:p>
                      <a:pPr>
                        <a:lnSpc>
                          <a:spcPct val="106000"/>
                        </a:lnSpc>
                        <a:spcAft>
                          <a:spcPts val="0"/>
                        </a:spcAft>
                      </a:pPr>
                      <a:r>
                        <a:rPr lang="tr-TR" sz="1100">
                          <a:latin typeface="Times New Roman"/>
                          <a:ea typeface="Calibri"/>
                          <a:cs typeface="Times New Roman"/>
                        </a:rPr>
                        <a:t>Bebekler için: 80-100 mmHg</a:t>
                      </a:r>
                      <a:endParaRPr lang="tr-TR" sz="1100">
                        <a:latin typeface="Calibri"/>
                        <a:ea typeface="Calibri"/>
                        <a:cs typeface="Times New Roman"/>
                      </a:endParaRPr>
                    </a:p>
                  </a:txBody>
                  <a:tcPr marL="68580" marR="68580" marT="0" marB="0"/>
                </a:tc>
                <a:tc>
                  <a:txBody>
                    <a:bodyPr/>
                    <a:lstStyle/>
                    <a:p>
                      <a:pPr>
                        <a:lnSpc>
                          <a:spcPct val="106000"/>
                        </a:lnSpc>
                        <a:spcAft>
                          <a:spcPts val="0"/>
                        </a:spcAft>
                      </a:pPr>
                      <a:r>
                        <a:rPr lang="tr-TR" sz="1100">
                          <a:latin typeface="Times New Roman"/>
                          <a:ea typeface="Calibri"/>
                          <a:cs typeface="Times New Roman"/>
                        </a:rPr>
                        <a:t>Bebekler için: 8-10 cmHg</a:t>
                      </a:r>
                      <a:endParaRPr lang="tr-TR" sz="1100">
                        <a:latin typeface="Calibri"/>
                        <a:ea typeface="Calibri"/>
                        <a:cs typeface="Times New Roman"/>
                      </a:endParaRPr>
                    </a:p>
                  </a:txBody>
                  <a:tcPr marL="68580" marR="68580" marT="0" marB="0"/>
                </a:tc>
                <a:tc vMerge="1">
                  <a:txBody>
                    <a:bodyPr/>
                    <a:lstStyle/>
                    <a:p>
                      <a:endParaRPr lang="tr-TR" dirty="0"/>
                    </a:p>
                  </a:txBody>
                  <a:tcPr/>
                </a:tc>
              </a:tr>
              <a:tr h="370840">
                <a:tc>
                  <a:txBody>
                    <a:bodyPr/>
                    <a:lstStyle/>
                    <a:p>
                      <a:pPr>
                        <a:lnSpc>
                          <a:spcPct val="106000"/>
                        </a:lnSpc>
                        <a:spcAft>
                          <a:spcPts val="0"/>
                        </a:spcAft>
                      </a:pPr>
                      <a:r>
                        <a:rPr lang="tr-TR" sz="1100" dirty="0">
                          <a:latin typeface="Times New Roman"/>
                          <a:ea typeface="Calibri"/>
                          <a:cs typeface="Times New Roman"/>
                        </a:rPr>
                        <a:t>Yeni doğan için: 60-80 </a:t>
                      </a:r>
                      <a:r>
                        <a:rPr lang="tr-TR" sz="1100" dirty="0" err="1">
                          <a:latin typeface="Times New Roman"/>
                          <a:ea typeface="Calibri"/>
                          <a:cs typeface="Times New Roman"/>
                        </a:rPr>
                        <a:t>mmHg</a:t>
                      </a:r>
                      <a:endParaRPr lang="tr-TR" sz="1100" dirty="0">
                        <a:latin typeface="Calibri"/>
                        <a:ea typeface="Calibri"/>
                        <a:cs typeface="Times New Roman"/>
                      </a:endParaRPr>
                    </a:p>
                  </a:txBody>
                  <a:tcPr marL="68580" marR="68580" marT="0" marB="0"/>
                </a:tc>
                <a:tc>
                  <a:txBody>
                    <a:bodyPr/>
                    <a:lstStyle/>
                    <a:p>
                      <a:pPr>
                        <a:lnSpc>
                          <a:spcPct val="106000"/>
                        </a:lnSpc>
                        <a:spcAft>
                          <a:spcPts val="0"/>
                        </a:spcAft>
                      </a:pPr>
                      <a:r>
                        <a:rPr lang="tr-TR" sz="1100" dirty="0">
                          <a:latin typeface="Times New Roman"/>
                          <a:ea typeface="Calibri"/>
                          <a:cs typeface="Times New Roman"/>
                        </a:rPr>
                        <a:t>Yeni doğan için: 6-8 </a:t>
                      </a:r>
                      <a:r>
                        <a:rPr lang="tr-TR" sz="1100" dirty="0" err="1">
                          <a:latin typeface="Times New Roman"/>
                          <a:ea typeface="Calibri"/>
                          <a:cs typeface="Times New Roman"/>
                        </a:rPr>
                        <a:t>cmHg</a:t>
                      </a:r>
                      <a:endParaRPr lang="tr-TR" sz="1100" dirty="0">
                        <a:latin typeface="Calibri"/>
                        <a:ea typeface="Calibri"/>
                        <a:cs typeface="Times New Roman"/>
                      </a:endParaRPr>
                    </a:p>
                  </a:txBody>
                  <a:tcPr marL="68580" marR="68580" marT="0" marB="0"/>
                </a:tc>
                <a:tc vMerge="1">
                  <a:txBody>
                    <a:bodyPr/>
                    <a:lstStyle/>
                    <a:p>
                      <a:endParaRPr lang="tr-TR" dirty="0"/>
                    </a:p>
                  </a:txBody>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Trakeostomi</a:t>
            </a:r>
            <a:r>
              <a:rPr lang="tr-TR" b="1" dirty="0" smtClean="0">
                <a:latin typeface="+mn-lt"/>
              </a:rPr>
              <a:t> </a:t>
            </a:r>
            <a:r>
              <a:rPr lang="tr-TR" b="1" dirty="0" err="1" smtClean="0">
                <a:latin typeface="+mn-lt"/>
              </a:rPr>
              <a:t>Aspirasyonu</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554480"/>
          <a:ext cx="10515600" cy="4428311"/>
        </p:xfrm>
        <a:graphic>
          <a:graphicData uri="http://schemas.openxmlformats.org/drawingml/2006/table">
            <a:tbl>
              <a:tblPr firstRow="1" bandRow="1">
                <a:tableStyleId>{5940675A-B579-460E-94D1-54222C63F5DA}</a:tableStyleId>
              </a:tblPr>
              <a:tblGrid>
                <a:gridCol w="5257800"/>
                <a:gridCol w="5257800"/>
              </a:tblGrid>
              <a:tr h="417205">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751328">
                <a:tc>
                  <a:txBody>
                    <a:bodyPr/>
                    <a:lstStyle/>
                    <a:p>
                      <a:pPr algn="just">
                        <a:lnSpc>
                          <a:spcPct val="106000"/>
                        </a:lnSpc>
                        <a:spcAft>
                          <a:spcPts val="0"/>
                        </a:spcAft>
                      </a:pPr>
                      <a:r>
                        <a:rPr lang="tr-TR" sz="1400" dirty="0">
                          <a:latin typeface="Times New Roman"/>
                          <a:ea typeface="Calibri"/>
                          <a:cs typeface="Times New Roman"/>
                        </a:rPr>
                        <a:t>Tek kullanımlık eldivenler giyilir ve aspiratörün basıncı bağlantı tüpünün ucuna dokunularak kontrol edilir.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Tek kulanımlık eldivenler kan ve vücut sıvılarıyla teması engeller. Basıncı kontrol etme malzemelerin doğru bir şekilde çalıştığından emin olmayı sağlar. </a:t>
                      </a:r>
                      <a:endParaRPr lang="tr-TR" sz="1400">
                        <a:latin typeface="Calibri"/>
                        <a:ea typeface="Calibri"/>
                        <a:cs typeface="Times New Roman"/>
                      </a:endParaRPr>
                    </a:p>
                  </a:txBody>
                  <a:tcPr marL="68580" marR="68580" marT="0" marB="0"/>
                </a:tc>
              </a:tr>
              <a:tr h="1260261">
                <a:tc>
                  <a:txBody>
                    <a:bodyPr/>
                    <a:lstStyle/>
                    <a:p>
                      <a:pPr algn="just">
                        <a:lnSpc>
                          <a:spcPct val="106000"/>
                        </a:lnSpc>
                        <a:spcAft>
                          <a:spcPts val="0"/>
                        </a:spcAft>
                      </a:pPr>
                      <a:r>
                        <a:rPr lang="tr-TR" sz="1400" dirty="0">
                          <a:latin typeface="Times New Roman"/>
                          <a:ea typeface="Calibri"/>
                          <a:cs typeface="Times New Roman"/>
                        </a:rPr>
                        <a:t>Aseptik teknik kullanılarak steril </a:t>
                      </a:r>
                      <a:r>
                        <a:rPr lang="tr-TR" sz="1400" dirty="0" err="1">
                          <a:latin typeface="Times New Roman"/>
                          <a:ea typeface="Calibri"/>
                          <a:cs typeface="Times New Roman"/>
                        </a:rPr>
                        <a:t>aspirasyon</a:t>
                      </a:r>
                      <a:r>
                        <a:rPr lang="tr-TR" sz="1400" dirty="0">
                          <a:latin typeface="Times New Roman"/>
                          <a:ea typeface="Calibri"/>
                          <a:cs typeface="Times New Roman"/>
                        </a:rPr>
                        <a:t> sondasının paketi açılır. Açılan paket kağıdı diğer malzemeleri korumak için steril alan olarak kullanılabilir. Steril kabın sadece dış yüzeyine dokunarak dikkatlice kaldırılır. Çalışma alanına yerleştirilir. Steril kabın içerisi bir miktar </a:t>
                      </a:r>
                      <a:r>
                        <a:rPr lang="tr-TR" sz="1400" dirty="0" err="1">
                          <a:latin typeface="Times New Roman"/>
                          <a:ea typeface="Calibri"/>
                          <a:cs typeface="Times New Roman"/>
                        </a:rPr>
                        <a:t>distile</a:t>
                      </a:r>
                      <a:r>
                        <a:rPr lang="tr-TR" sz="1400" dirty="0">
                          <a:latin typeface="Times New Roman"/>
                          <a:ea typeface="Calibri"/>
                          <a:cs typeface="Times New Roman"/>
                        </a:rPr>
                        <a:t> su ile doldurulur.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Kataterin dışına kayganlaştırmak için distile su / distile su ve kayganlaştırıcı kullanılması işlem sırasında mukozanın irritasyonunu azaltır. Ayrıca distile su girişimler sırasında katateri temizlemek için de kullanılır.</a:t>
                      </a:r>
                      <a:endParaRPr lang="tr-TR" sz="1400">
                        <a:latin typeface="Calibri"/>
                        <a:ea typeface="Calibri"/>
                        <a:cs typeface="Times New Roman"/>
                      </a:endParaRPr>
                    </a:p>
                  </a:txBody>
                  <a:tcPr marL="68580" marR="68580" marT="0" marB="0"/>
                </a:tc>
              </a:tr>
              <a:tr h="751328">
                <a:tc>
                  <a:txBody>
                    <a:bodyPr/>
                    <a:lstStyle/>
                    <a:p>
                      <a:pPr algn="just">
                        <a:lnSpc>
                          <a:spcPct val="106000"/>
                        </a:lnSpc>
                        <a:spcAft>
                          <a:spcPts val="0"/>
                        </a:spcAft>
                      </a:pPr>
                      <a:r>
                        <a:rPr lang="tr-TR" sz="1400" dirty="0">
                          <a:latin typeface="Times New Roman"/>
                          <a:ea typeface="Calibri"/>
                          <a:cs typeface="Times New Roman"/>
                        </a:rPr>
                        <a:t>Maske, gözlük takılır, steril eldiven giyilir, baskın el steril kalmalıdır, baskın olmayan el temiz olarak kabul edilmektedir ve </a:t>
                      </a:r>
                      <a:r>
                        <a:rPr lang="tr-TR" sz="1400" dirty="0" err="1">
                          <a:latin typeface="Times New Roman"/>
                          <a:ea typeface="Calibri"/>
                          <a:cs typeface="Times New Roman"/>
                        </a:rPr>
                        <a:t>aspirasyon</a:t>
                      </a:r>
                      <a:r>
                        <a:rPr lang="tr-TR" sz="1400" dirty="0">
                          <a:latin typeface="Times New Roman"/>
                          <a:ea typeface="Calibri"/>
                          <a:cs typeface="Times New Roman"/>
                        </a:rPr>
                        <a:t> işlemi sırasında </a:t>
                      </a:r>
                      <a:r>
                        <a:rPr lang="tr-TR" sz="1400" dirty="0" err="1">
                          <a:latin typeface="Times New Roman"/>
                          <a:ea typeface="Calibri"/>
                          <a:cs typeface="Times New Roman"/>
                        </a:rPr>
                        <a:t>aspirasyon</a:t>
                      </a:r>
                      <a:r>
                        <a:rPr lang="tr-TR" sz="1400" dirty="0">
                          <a:latin typeface="Times New Roman"/>
                          <a:ea typeface="Calibri"/>
                          <a:cs typeface="Times New Roman"/>
                        </a:rPr>
                        <a:t> kapağını (Y </a:t>
                      </a:r>
                      <a:r>
                        <a:rPr lang="tr-TR" sz="1400" dirty="0" err="1">
                          <a:latin typeface="Times New Roman"/>
                          <a:ea typeface="Calibri"/>
                          <a:cs typeface="Times New Roman"/>
                        </a:rPr>
                        <a:t>portunu</a:t>
                      </a:r>
                      <a:r>
                        <a:rPr lang="tr-TR" sz="1400" dirty="0">
                          <a:latin typeface="Times New Roman"/>
                          <a:ea typeface="Calibri"/>
                          <a:cs typeface="Times New Roman"/>
                        </a:rPr>
                        <a:t>) kontrol eder.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kataterini</a:t>
                      </a:r>
                      <a:r>
                        <a:rPr lang="tr-TR" sz="1400" dirty="0">
                          <a:latin typeface="Times New Roman"/>
                          <a:ea typeface="Calibri"/>
                          <a:cs typeface="Times New Roman"/>
                        </a:rPr>
                        <a:t> steril eldiven ile tutma solunum yollarına organizmanın girişini önler. </a:t>
                      </a:r>
                      <a:endParaRPr lang="tr-TR" sz="1400" dirty="0">
                        <a:latin typeface="Calibri"/>
                        <a:ea typeface="Calibri"/>
                        <a:cs typeface="Times New Roman"/>
                      </a:endParaRPr>
                    </a:p>
                  </a:txBody>
                  <a:tcPr marL="68580" marR="68580" marT="0" marB="0"/>
                </a:tc>
              </a:tr>
              <a:tr h="496861">
                <a:tc>
                  <a:txBody>
                    <a:bodyPr/>
                    <a:lstStyle/>
                    <a:p>
                      <a:pPr algn="just">
                        <a:lnSpc>
                          <a:spcPct val="106000"/>
                        </a:lnSpc>
                        <a:spcAft>
                          <a:spcPts val="0"/>
                        </a:spcAft>
                      </a:pPr>
                      <a:r>
                        <a:rPr lang="tr-TR" sz="1400" dirty="0">
                          <a:latin typeface="Times New Roman"/>
                          <a:ea typeface="Calibri"/>
                          <a:cs typeface="Times New Roman"/>
                        </a:rPr>
                        <a:t>Baskın el ile </a:t>
                      </a:r>
                      <a:r>
                        <a:rPr lang="tr-TR" sz="1400" dirty="0" err="1">
                          <a:latin typeface="Times New Roman"/>
                          <a:ea typeface="Calibri"/>
                          <a:cs typeface="Times New Roman"/>
                        </a:rPr>
                        <a:t>katater</a:t>
                      </a:r>
                      <a:r>
                        <a:rPr lang="tr-TR" sz="1400" dirty="0">
                          <a:latin typeface="Times New Roman"/>
                          <a:ea typeface="Calibri"/>
                          <a:cs typeface="Times New Roman"/>
                        </a:rPr>
                        <a:t>  alınır, baskın olmayan el ile de bağlantı tüpü alınır ve birbirine monte edilir.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kataterinin</a:t>
                      </a:r>
                      <a:r>
                        <a:rPr lang="tr-TR" sz="1400" dirty="0">
                          <a:latin typeface="Times New Roman"/>
                          <a:ea typeface="Calibri"/>
                          <a:cs typeface="Times New Roman"/>
                        </a:rPr>
                        <a:t> sterilliği korunur.</a:t>
                      </a:r>
                      <a:endParaRPr lang="tr-TR" sz="1400" dirty="0">
                        <a:latin typeface="Calibri"/>
                        <a:ea typeface="Calibri"/>
                        <a:cs typeface="Times New Roman"/>
                      </a:endParaRPr>
                    </a:p>
                  </a:txBody>
                  <a:tcPr marL="68580" marR="68580" marT="0" marB="0"/>
                </a:tc>
              </a:tr>
              <a:tr h="751328">
                <a:tc>
                  <a:txBody>
                    <a:bodyPr/>
                    <a:lstStyle/>
                    <a:p>
                      <a:pPr algn="just">
                        <a:lnSpc>
                          <a:spcPct val="106000"/>
                        </a:lnSpc>
                        <a:spcAft>
                          <a:spcPts val="0"/>
                        </a:spcAft>
                      </a:pPr>
                      <a:r>
                        <a:rPr lang="tr-TR" sz="1400" dirty="0" err="1">
                          <a:latin typeface="Times New Roman"/>
                          <a:ea typeface="Calibri"/>
                          <a:cs typeface="Times New Roman"/>
                        </a:rPr>
                        <a:t>Katater</a:t>
                      </a:r>
                      <a:r>
                        <a:rPr lang="tr-TR" sz="1400" dirty="0">
                          <a:latin typeface="Times New Roman"/>
                          <a:ea typeface="Calibri"/>
                          <a:cs typeface="Times New Roman"/>
                        </a:rPr>
                        <a:t> steril kaptaki steril serum fizyolojik ile nemlendirilir. </a:t>
                      </a:r>
                      <a:r>
                        <a:rPr lang="tr-TR" sz="1400" dirty="0" err="1">
                          <a:latin typeface="Times New Roman"/>
                          <a:ea typeface="Calibri"/>
                          <a:cs typeface="Times New Roman"/>
                        </a:rPr>
                        <a:t>Aspirasyon</a:t>
                      </a:r>
                      <a:r>
                        <a:rPr lang="tr-TR" sz="1400" dirty="0">
                          <a:latin typeface="Times New Roman"/>
                          <a:ea typeface="Calibri"/>
                          <a:cs typeface="Times New Roman"/>
                        </a:rPr>
                        <a:t> kontrolü için Y tüpü kapatılır.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Kataterin</a:t>
                      </a:r>
                      <a:r>
                        <a:rPr lang="tr-TR" sz="1400" dirty="0">
                          <a:latin typeface="Times New Roman"/>
                          <a:ea typeface="Calibri"/>
                          <a:cs typeface="Times New Roman"/>
                        </a:rPr>
                        <a:t> içini serum fizyolojik ile nemlendirmek salgıları </a:t>
                      </a:r>
                      <a:r>
                        <a:rPr lang="tr-TR" sz="1400" dirty="0" err="1">
                          <a:latin typeface="Times New Roman"/>
                          <a:ea typeface="Calibri"/>
                          <a:cs typeface="Times New Roman"/>
                        </a:rPr>
                        <a:t>kataterde</a:t>
                      </a:r>
                      <a:r>
                        <a:rPr lang="tr-TR" sz="1400" dirty="0">
                          <a:latin typeface="Times New Roman"/>
                          <a:ea typeface="Calibri"/>
                          <a:cs typeface="Times New Roman"/>
                        </a:rPr>
                        <a:t> ilerletmeye yardım eder. Kontrol donanımın sorunsuz çalışmasını değerlendirir.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6"/>
            <a:ext cx="10515600" cy="719092"/>
          </a:xfrm>
        </p:spPr>
        <p:txBody>
          <a:bodyPr/>
          <a:lstStyle/>
          <a:p>
            <a:pPr algn="ctr"/>
            <a:r>
              <a:rPr lang="tr-TR" b="1" dirty="0" err="1" smtClean="0">
                <a:latin typeface="+mn-lt"/>
              </a:rPr>
              <a:t>Trakeostomi</a:t>
            </a:r>
            <a:r>
              <a:rPr lang="tr-TR" b="1" dirty="0" smtClean="0">
                <a:latin typeface="+mn-lt"/>
              </a:rPr>
              <a:t> </a:t>
            </a:r>
            <a:r>
              <a:rPr lang="tr-TR" b="1" dirty="0" err="1" smtClean="0">
                <a:latin typeface="+mn-lt"/>
              </a:rPr>
              <a:t>Aspirasyonu</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209847"/>
          <a:ext cx="10515600" cy="5319993"/>
        </p:xfrm>
        <a:graphic>
          <a:graphicData uri="http://schemas.openxmlformats.org/drawingml/2006/table">
            <a:tbl>
              <a:tblPr firstRow="1" bandRow="1">
                <a:tableStyleId>{5940675A-B579-460E-94D1-54222C63F5DA}</a:tableStyleId>
              </a:tblPr>
              <a:tblGrid>
                <a:gridCol w="5257800"/>
                <a:gridCol w="5257800"/>
              </a:tblGrid>
              <a:tr h="390204">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713993">
                <a:tc>
                  <a:txBody>
                    <a:bodyPr/>
                    <a:lstStyle/>
                    <a:p>
                      <a:pPr algn="just">
                        <a:lnSpc>
                          <a:spcPct val="106000"/>
                        </a:lnSpc>
                        <a:spcAft>
                          <a:spcPts val="0"/>
                        </a:spcAft>
                      </a:pPr>
                      <a:r>
                        <a:rPr lang="tr-TR" sz="1400" dirty="0">
                          <a:latin typeface="Times New Roman"/>
                          <a:ea typeface="Calibri"/>
                          <a:cs typeface="Times New Roman"/>
                        </a:rPr>
                        <a:t>Baskın olmayan el ve </a:t>
                      </a:r>
                      <a:r>
                        <a:rPr lang="tr-TR" sz="1400" dirty="0" err="1">
                          <a:latin typeface="Times New Roman"/>
                          <a:ea typeface="Calibri"/>
                          <a:cs typeface="Times New Roman"/>
                        </a:rPr>
                        <a:t>manuel</a:t>
                      </a:r>
                      <a:r>
                        <a:rPr lang="tr-TR" sz="1400" dirty="0">
                          <a:latin typeface="Times New Roman"/>
                          <a:ea typeface="Calibri"/>
                          <a:cs typeface="Times New Roman"/>
                        </a:rPr>
                        <a:t> </a:t>
                      </a:r>
                      <a:r>
                        <a:rPr lang="tr-TR" sz="1400" dirty="0" err="1">
                          <a:latin typeface="Times New Roman"/>
                          <a:ea typeface="Calibri"/>
                          <a:cs typeface="Times New Roman"/>
                        </a:rPr>
                        <a:t>ambu</a:t>
                      </a:r>
                      <a:r>
                        <a:rPr lang="tr-TR" sz="1400" dirty="0">
                          <a:latin typeface="Times New Roman"/>
                          <a:ea typeface="Calibri"/>
                          <a:cs typeface="Times New Roman"/>
                        </a:rPr>
                        <a:t> kullanılarak hasta havalandırılır. Hastaya 3-6 nefes verilir veya mekanik </a:t>
                      </a:r>
                      <a:r>
                        <a:rPr lang="tr-TR" sz="1400" dirty="0" err="1">
                          <a:latin typeface="Times New Roman"/>
                          <a:ea typeface="Calibri"/>
                          <a:cs typeface="Times New Roman"/>
                        </a:rPr>
                        <a:t>ventilatör</a:t>
                      </a:r>
                      <a:r>
                        <a:rPr lang="tr-TR" sz="1400" dirty="0">
                          <a:latin typeface="Times New Roman"/>
                          <a:ea typeface="Calibri"/>
                          <a:cs typeface="Times New Roman"/>
                        </a:rPr>
                        <a:t> akciğerlerin havalandırılması için kullanılır.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Oksijenlendirme ve hiperventilasyon aspirasyon sırasında hipoksemi gelişimini önlemeye yardımcı olur.</a:t>
                      </a:r>
                      <a:endParaRPr lang="tr-TR" sz="1400">
                        <a:latin typeface="Calibri"/>
                        <a:ea typeface="Calibri"/>
                        <a:cs typeface="Times New Roman"/>
                      </a:endParaRPr>
                    </a:p>
                  </a:txBody>
                  <a:tcPr marL="68580" marR="68580" marT="0" marB="0"/>
                </a:tc>
              </a:tr>
              <a:tr h="475995">
                <a:tc>
                  <a:txBody>
                    <a:bodyPr/>
                    <a:lstStyle/>
                    <a:p>
                      <a:pPr algn="just">
                        <a:lnSpc>
                          <a:spcPct val="106000"/>
                        </a:lnSpc>
                        <a:spcAft>
                          <a:spcPts val="0"/>
                        </a:spcAft>
                      </a:pPr>
                      <a:r>
                        <a:rPr lang="tr-TR" sz="1400">
                          <a:latin typeface="Times New Roman"/>
                          <a:ea typeface="Calibri"/>
                          <a:cs typeface="Times New Roman"/>
                        </a:rPr>
                        <a:t>Hasta mekanik ventilatördeyse mekanik ventilatörden, oksijen alıyorsa oksijenden ayrılır.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Steril eldivenli el kirletilmeden trakeostomi girişi açığa çıkarılır.</a:t>
                      </a:r>
                      <a:endParaRPr lang="tr-TR" sz="1400">
                        <a:latin typeface="Calibri"/>
                        <a:ea typeface="Calibri"/>
                        <a:cs typeface="Times New Roman"/>
                      </a:endParaRPr>
                    </a:p>
                  </a:txBody>
                  <a:tcPr marL="68580" marR="68580" marT="0" marB="0"/>
                </a:tc>
              </a:tr>
              <a:tr h="2141979">
                <a:tc>
                  <a:txBody>
                    <a:bodyPr/>
                    <a:lstStyle/>
                    <a:p>
                      <a:pPr algn="just">
                        <a:lnSpc>
                          <a:spcPct val="106000"/>
                        </a:lnSpc>
                        <a:spcAft>
                          <a:spcPts val="0"/>
                        </a:spcAft>
                      </a:pPr>
                      <a:r>
                        <a:rPr lang="tr-TR" sz="1400">
                          <a:latin typeface="Times New Roman"/>
                          <a:ea typeface="Calibri"/>
                          <a:cs typeface="Times New Roman"/>
                        </a:rPr>
                        <a:t>Baskın el kullanılarak nazikçe ve hızlı bir şekilde trakea içine katater ilerletilir. Katater önceden belirlenen derinliğe kadar ilerletilir. Katater yerleştirilirken Y portu kapatılmaz.</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Katater teması ve aspirasyon trakea mukozasında hasara, silia kaybına, ödeme ve fibrozise neden olabilir, hastada kanama ve enfeksiyon riskini arttırabilir. Endotrakeal tüpün uzunluğunu 1 cm’den fazla geçmeyen katater, trakea mukozası hasarını azaltarak, trakea ve karina ile teması önler. Katater ilerlerken bir direnç ile karşılaşılırsa karina ya da trakea mukozasına ulaşılmıştır. Aspirasyon uygulanmadan önce katater 1-1,5 cm geri çekilmelidir. Katateri yerleştirirken Y portunu kapatmak havayolu mukozasının travma riskini ve hipoksemi riskini arttırır. </a:t>
                      </a:r>
                      <a:endParaRPr lang="tr-TR" sz="1400">
                        <a:latin typeface="Calibri"/>
                        <a:ea typeface="Calibri"/>
                        <a:cs typeface="Times New Roman"/>
                      </a:endParaRPr>
                    </a:p>
                  </a:txBody>
                  <a:tcPr marL="68580" marR="68580" marT="0" marB="0"/>
                </a:tc>
              </a:tr>
              <a:tr h="693074">
                <a:tc>
                  <a:txBody>
                    <a:bodyPr/>
                    <a:lstStyle/>
                    <a:p>
                      <a:pPr algn="just">
                        <a:lnSpc>
                          <a:spcPct val="106000"/>
                        </a:lnSpc>
                        <a:spcAft>
                          <a:spcPts val="0"/>
                        </a:spcAft>
                      </a:pPr>
                      <a:r>
                        <a:rPr lang="tr-TR" sz="1400" dirty="0">
                          <a:latin typeface="Times New Roman"/>
                          <a:ea typeface="Calibri"/>
                          <a:cs typeface="Times New Roman"/>
                        </a:rPr>
                        <a:t>Sonda döndürülerek geri çekilirken baskın olmayan elin başparmağı ile bağlantı bölgesindeki </a:t>
                      </a:r>
                      <a:r>
                        <a:rPr lang="tr-TR" sz="1400" dirty="0" err="1">
                          <a:latin typeface="Times New Roman"/>
                          <a:ea typeface="Calibri"/>
                          <a:cs typeface="Times New Roman"/>
                        </a:rPr>
                        <a:t>port</a:t>
                      </a:r>
                      <a:r>
                        <a:rPr lang="tr-TR" sz="1400" dirty="0">
                          <a:latin typeface="Times New Roman"/>
                          <a:ea typeface="Calibri"/>
                          <a:cs typeface="Times New Roman"/>
                        </a:rPr>
                        <a:t> aralıklı olarak kapatılarak </a:t>
                      </a:r>
                      <a:r>
                        <a:rPr lang="tr-TR" sz="1400" dirty="0" err="1">
                          <a:latin typeface="Times New Roman"/>
                          <a:ea typeface="Calibri"/>
                          <a:cs typeface="Times New Roman"/>
                        </a:rPr>
                        <a:t>aspirasyon</a:t>
                      </a:r>
                      <a:r>
                        <a:rPr lang="tr-TR" sz="1400" dirty="0">
                          <a:latin typeface="Times New Roman"/>
                          <a:ea typeface="Calibri"/>
                          <a:cs typeface="Times New Roman"/>
                        </a:rPr>
                        <a:t> yapılır. Bir seferde 10-15 saniyeden fazla </a:t>
                      </a:r>
                      <a:r>
                        <a:rPr lang="tr-TR" sz="1400" dirty="0" err="1">
                          <a:latin typeface="Times New Roman"/>
                          <a:ea typeface="Calibri"/>
                          <a:cs typeface="Times New Roman"/>
                        </a:rPr>
                        <a:t>aspirasyon</a:t>
                      </a:r>
                      <a:r>
                        <a:rPr lang="tr-TR" sz="1400" dirty="0">
                          <a:latin typeface="Times New Roman"/>
                          <a:ea typeface="Calibri"/>
                          <a:cs typeface="Times New Roman"/>
                        </a:rPr>
                        <a:t> yapılmaz</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Geri çekerken </a:t>
                      </a:r>
                      <a:r>
                        <a:rPr lang="tr-TR" sz="1400" dirty="0" err="1">
                          <a:latin typeface="Times New Roman"/>
                          <a:ea typeface="Calibri"/>
                          <a:cs typeface="Times New Roman"/>
                        </a:rPr>
                        <a:t>katateri</a:t>
                      </a:r>
                      <a:r>
                        <a:rPr lang="tr-TR" sz="1400" dirty="0">
                          <a:latin typeface="Times New Roman"/>
                          <a:ea typeface="Calibri"/>
                          <a:cs typeface="Times New Roman"/>
                        </a:rPr>
                        <a:t> döndürmek mukoza travmasını </a:t>
                      </a:r>
                      <a:r>
                        <a:rPr lang="tr-TR" sz="1400" dirty="0" err="1">
                          <a:latin typeface="Times New Roman"/>
                          <a:ea typeface="Calibri"/>
                          <a:cs typeface="Times New Roman"/>
                        </a:rPr>
                        <a:t>azltır</a:t>
                      </a:r>
                      <a:r>
                        <a:rPr lang="tr-TR" sz="1400" dirty="0">
                          <a:latin typeface="Times New Roman"/>
                          <a:ea typeface="Calibri"/>
                          <a:cs typeface="Times New Roman"/>
                        </a:rPr>
                        <a:t>. 10-15 </a:t>
                      </a:r>
                      <a:r>
                        <a:rPr lang="tr-TR" sz="1400" dirty="0" err="1">
                          <a:latin typeface="Times New Roman"/>
                          <a:ea typeface="Calibri"/>
                          <a:cs typeface="Times New Roman"/>
                        </a:rPr>
                        <a:t>sn’den</a:t>
                      </a:r>
                      <a:r>
                        <a:rPr lang="tr-TR" sz="1400" dirty="0">
                          <a:latin typeface="Times New Roman"/>
                          <a:ea typeface="Calibri"/>
                          <a:cs typeface="Times New Roman"/>
                        </a:rPr>
                        <a:t> daha uzun </a:t>
                      </a:r>
                      <a:r>
                        <a:rPr lang="tr-TR" sz="1400" dirty="0" err="1">
                          <a:latin typeface="Times New Roman"/>
                          <a:ea typeface="Calibri"/>
                          <a:cs typeface="Times New Roman"/>
                        </a:rPr>
                        <a:t>aspirasyon</a:t>
                      </a:r>
                      <a:r>
                        <a:rPr lang="tr-TR" sz="1400" dirty="0">
                          <a:latin typeface="Times New Roman"/>
                          <a:ea typeface="Calibri"/>
                          <a:cs typeface="Times New Roman"/>
                        </a:rPr>
                        <a:t> uygulamak solunum yollarının oksijenlenmesini önler. Çok hızlı </a:t>
                      </a:r>
                      <a:r>
                        <a:rPr lang="tr-TR" sz="1400" dirty="0" err="1">
                          <a:latin typeface="Times New Roman"/>
                          <a:ea typeface="Calibri"/>
                          <a:cs typeface="Times New Roman"/>
                        </a:rPr>
                        <a:t>aspirasyon</a:t>
                      </a:r>
                      <a:r>
                        <a:rPr lang="tr-TR" sz="1400" dirty="0">
                          <a:latin typeface="Times New Roman"/>
                          <a:ea typeface="Calibri"/>
                          <a:cs typeface="Times New Roman"/>
                        </a:rPr>
                        <a:t> yapmak ise solunum yollarının etkili bir şekilde temizlenmesine neden olur.</a:t>
                      </a:r>
                      <a:endParaRPr lang="tr-TR" sz="1400" dirty="0">
                        <a:latin typeface="Calibri"/>
                        <a:ea typeface="Calibri"/>
                        <a:cs typeface="Times New Roman"/>
                      </a:endParaRPr>
                    </a:p>
                  </a:txBody>
                  <a:tcPr marL="68580" marR="68580" marT="0" marB="0"/>
                </a:tc>
              </a:tr>
              <a:tr h="693074">
                <a:tc>
                  <a:txBody>
                    <a:bodyPr/>
                    <a:lstStyle/>
                    <a:p>
                      <a:pPr algn="just">
                        <a:lnSpc>
                          <a:spcPct val="106000"/>
                        </a:lnSpc>
                        <a:spcAft>
                          <a:spcPts val="0"/>
                        </a:spcAft>
                      </a:pPr>
                      <a:r>
                        <a:rPr lang="tr-TR" sz="1400" dirty="0">
                          <a:latin typeface="Times New Roman"/>
                          <a:ea typeface="Calibri"/>
                          <a:cs typeface="Times New Roman"/>
                        </a:rPr>
                        <a:t>Hastaya baskın olmayan el ile </a:t>
                      </a:r>
                      <a:r>
                        <a:rPr lang="tr-TR" sz="1400" dirty="0" err="1">
                          <a:latin typeface="Times New Roman"/>
                          <a:ea typeface="Calibri"/>
                          <a:cs typeface="Times New Roman"/>
                        </a:rPr>
                        <a:t>ambu</a:t>
                      </a:r>
                      <a:r>
                        <a:rPr lang="tr-TR" sz="1400" dirty="0">
                          <a:latin typeface="Times New Roman"/>
                          <a:ea typeface="Calibri"/>
                          <a:cs typeface="Times New Roman"/>
                        </a:rPr>
                        <a:t>/</a:t>
                      </a:r>
                      <a:r>
                        <a:rPr lang="tr-TR" sz="1400" dirty="0" err="1">
                          <a:latin typeface="Times New Roman"/>
                          <a:ea typeface="Calibri"/>
                          <a:cs typeface="Times New Roman"/>
                        </a:rPr>
                        <a:t>resüsitasyon</a:t>
                      </a:r>
                      <a:r>
                        <a:rPr lang="tr-TR" sz="1400" dirty="0">
                          <a:latin typeface="Times New Roman"/>
                          <a:ea typeface="Calibri"/>
                          <a:cs typeface="Times New Roman"/>
                        </a:rPr>
                        <a:t> kiti kullanılarak 3-6 kez hızlı ve derin nefes aldırılır ya da mekanik </a:t>
                      </a:r>
                      <a:r>
                        <a:rPr lang="tr-TR" sz="1400" dirty="0" err="1">
                          <a:latin typeface="Times New Roman"/>
                          <a:ea typeface="Calibri"/>
                          <a:cs typeface="Times New Roman"/>
                        </a:rPr>
                        <a:t>ventilatöre</a:t>
                      </a:r>
                      <a:r>
                        <a:rPr lang="tr-TR" sz="1400" dirty="0">
                          <a:latin typeface="Times New Roman"/>
                          <a:ea typeface="Calibri"/>
                          <a:cs typeface="Times New Roman"/>
                        </a:rPr>
                        <a:t> bağlanır.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Aspirasyon</a:t>
                      </a:r>
                      <a:r>
                        <a:rPr lang="tr-TR" sz="1400" dirty="0">
                          <a:latin typeface="Times New Roman"/>
                          <a:ea typeface="Calibri"/>
                          <a:cs typeface="Times New Roman"/>
                        </a:rPr>
                        <a:t> sırasında </a:t>
                      </a:r>
                      <a:r>
                        <a:rPr lang="tr-TR" sz="1400" dirty="0" err="1">
                          <a:latin typeface="Times New Roman"/>
                          <a:ea typeface="Calibri"/>
                          <a:cs typeface="Times New Roman"/>
                        </a:rPr>
                        <a:t>hipoksemi</a:t>
                      </a:r>
                      <a:r>
                        <a:rPr lang="tr-TR" sz="1400" dirty="0">
                          <a:latin typeface="Times New Roman"/>
                          <a:ea typeface="Calibri"/>
                          <a:cs typeface="Times New Roman"/>
                        </a:rPr>
                        <a:t> gelişebilir. Oksijen verme gelişen </a:t>
                      </a:r>
                      <a:r>
                        <a:rPr lang="tr-TR" sz="1400" dirty="0" err="1">
                          <a:latin typeface="Times New Roman"/>
                          <a:ea typeface="Calibri"/>
                          <a:cs typeface="Times New Roman"/>
                        </a:rPr>
                        <a:t>hipoksemiyi</a:t>
                      </a:r>
                      <a:r>
                        <a:rPr lang="tr-TR" sz="1400" dirty="0">
                          <a:latin typeface="Times New Roman"/>
                          <a:ea typeface="Calibri"/>
                          <a:cs typeface="Times New Roman"/>
                        </a:rPr>
                        <a:t>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Trakeostomi</a:t>
            </a:r>
            <a:r>
              <a:rPr lang="tr-TR" b="1" dirty="0" smtClean="0">
                <a:latin typeface="+mn-lt"/>
              </a:rPr>
              <a:t> </a:t>
            </a:r>
            <a:r>
              <a:rPr lang="tr-TR" b="1" dirty="0" err="1" smtClean="0">
                <a:latin typeface="+mn-lt"/>
              </a:rPr>
              <a:t>Aspirasyonu</a:t>
            </a:r>
            <a:r>
              <a:rPr lang="tr-TR" b="1" dirty="0" smtClean="0">
                <a:latin typeface="+mn-lt"/>
              </a:rPr>
              <a:t> – Açık Sistem</a:t>
            </a:r>
            <a:endParaRPr lang="tr-TR" dirty="0">
              <a:latin typeface="+mn-lt"/>
            </a:endParaRPr>
          </a:p>
        </p:txBody>
      </p:sp>
      <p:graphicFrame>
        <p:nvGraphicFramePr>
          <p:cNvPr id="4" name="3 İçerik Yer Tutucusu"/>
          <p:cNvGraphicFramePr>
            <a:graphicFrameLocks noGrp="1"/>
          </p:cNvGraphicFramePr>
          <p:nvPr>
            <p:ph idx="1"/>
          </p:nvPr>
        </p:nvGraphicFramePr>
        <p:xfrm>
          <a:off x="838200" y="1632857"/>
          <a:ext cx="10515600" cy="4754881"/>
        </p:xfrm>
        <a:graphic>
          <a:graphicData uri="http://schemas.openxmlformats.org/drawingml/2006/table">
            <a:tbl>
              <a:tblPr firstRow="1" bandRow="1">
                <a:tableStyleId>{5940675A-B579-460E-94D1-54222C63F5DA}</a:tableStyleId>
              </a:tblPr>
              <a:tblGrid>
                <a:gridCol w="5257800"/>
                <a:gridCol w="5257800"/>
              </a:tblGrid>
              <a:tr h="401517">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1457767">
                <a:tc>
                  <a:txBody>
                    <a:bodyPr/>
                    <a:lstStyle/>
                    <a:p>
                      <a:pPr algn="just">
                        <a:lnSpc>
                          <a:spcPct val="106000"/>
                        </a:lnSpc>
                        <a:spcAft>
                          <a:spcPts val="0"/>
                        </a:spcAft>
                      </a:pPr>
                      <a:r>
                        <a:rPr lang="tr-TR" sz="1400" dirty="0" err="1">
                          <a:latin typeface="Times New Roman"/>
                          <a:ea typeface="Calibri"/>
                          <a:cs typeface="Times New Roman"/>
                        </a:rPr>
                        <a:t>Distile</a:t>
                      </a:r>
                      <a:r>
                        <a:rPr lang="tr-TR" sz="1400" dirty="0">
                          <a:latin typeface="Times New Roman"/>
                          <a:ea typeface="Calibri"/>
                          <a:cs typeface="Times New Roman"/>
                        </a:rPr>
                        <a:t> su ile sonda yıkanır. </a:t>
                      </a:r>
                      <a:r>
                        <a:rPr lang="tr-TR" sz="1400" dirty="0" err="1">
                          <a:latin typeface="Times New Roman"/>
                          <a:ea typeface="Calibri"/>
                          <a:cs typeface="Times New Roman"/>
                        </a:rPr>
                        <a:t>Aspirasyon</a:t>
                      </a:r>
                      <a:r>
                        <a:rPr lang="tr-TR" sz="1400" dirty="0">
                          <a:latin typeface="Times New Roman"/>
                          <a:ea typeface="Calibri"/>
                          <a:cs typeface="Times New Roman"/>
                        </a:rPr>
                        <a:t> gerekli ise hastanın toleransına göre tekrarlanır. Girişimler sırasında </a:t>
                      </a: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a:t>
                      </a:r>
                      <a:r>
                        <a:rPr lang="tr-TR" sz="1400" dirty="0">
                          <a:latin typeface="Times New Roman"/>
                          <a:ea typeface="Calibri"/>
                          <a:cs typeface="Times New Roman"/>
                        </a:rPr>
                        <a:t> baskın elin etrafına sarılır. İki </a:t>
                      </a:r>
                      <a:r>
                        <a:rPr lang="tr-TR" sz="1400" dirty="0" err="1">
                          <a:latin typeface="Times New Roman"/>
                          <a:ea typeface="Calibri"/>
                          <a:cs typeface="Times New Roman"/>
                        </a:rPr>
                        <a:t>aspirasyon</a:t>
                      </a:r>
                      <a:r>
                        <a:rPr lang="tr-TR" sz="1400" dirty="0">
                          <a:latin typeface="Times New Roman"/>
                          <a:ea typeface="Calibri"/>
                          <a:cs typeface="Times New Roman"/>
                        </a:rPr>
                        <a:t> arasında hastaya dinlenmesi için 30 saniye-1 dakika zaman verilir. Her bir </a:t>
                      </a:r>
                      <a:r>
                        <a:rPr lang="tr-TR" sz="1400" dirty="0" err="1">
                          <a:latin typeface="Times New Roman"/>
                          <a:ea typeface="Calibri"/>
                          <a:cs typeface="Times New Roman"/>
                        </a:rPr>
                        <a:t>aspirasyonda</a:t>
                      </a:r>
                      <a:r>
                        <a:rPr lang="tr-TR" sz="1400" dirty="0">
                          <a:latin typeface="Times New Roman"/>
                          <a:ea typeface="Calibri"/>
                          <a:cs typeface="Times New Roman"/>
                        </a:rPr>
                        <a:t> 3’ten fazla </a:t>
                      </a:r>
                      <a:r>
                        <a:rPr lang="tr-TR" sz="1400" dirty="0" err="1">
                          <a:latin typeface="Times New Roman"/>
                          <a:ea typeface="Calibri"/>
                          <a:cs typeface="Times New Roman"/>
                        </a:rPr>
                        <a:t>aspirasyon</a:t>
                      </a:r>
                      <a:r>
                        <a:rPr lang="tr-TR" sz="1400" dirty="0">
                          <a:latin typeface="Times New Roman"/>
                          <a:ea typeface="Calibri"/>
                          <a:cs typeface="Times New Roman"/>
                        </a:rPr>
                        <a:t> yapılmamalıdır. </a:t>
                      </a:r>
                      <a:r>
                        <a:rPr lang="tr-TR" sz="1400" dirty="0" err="1">
                          <a:latin typeface="Times New Roman"/>
                          <a:ea typeface="Calibri"/>
                          <a:cs typeface="Times New Roman"/>
                        </a:rPr>
                        <a:t>Aspirasyon</a:t>
                      </a:r>
                      <a:r>
                        <a:rPr lang="tr-TR" sz="1400" dirty="0">
                          <a:latin typeface="Times New Roman"/>
                          <a:ea typeface="Calibri"/>
                          <a:cs typeface="Times New Roman"/>
                        </a:rPr>
                        <a:t> aralarında hastaya derin nefes alması ve öksürmesi için cesaret verilir.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Yıkamak katateri temizler ve bir sonraki aspirasyon için kayganlaştırı. Ara vermek hava yollarının havalanbmasını ve oksijenlenmeyi sağlar. Aşırı aspirasyon girişleri komplikasyonlara sebep olur. </a:t>
                      </a:r>
                      <a:endParaRPr lang="tr-TR" sz="1400">
                        <a:latin typeface="Calibri"/>
                        <a:ea typeface="Calibri"/>
                        <a:cs typeface="Times New Roman"/>
                      </a:endParaRPr>
                    </a:p>
                  </a:txBody>
                  <a:tcPr marL="68580" marR="68580" marT="0" marB="0"/>
                </a:tc>
              </a:tr>
              <a:tr h="967972">
                <a:tc>
                  <a:txBody>
                    <a:bodyPr/>
                    <a:lstStyle/>
                    <a:p>
                      <a:pPr algn="just">
                        <a:lnSpc>
                          <a:spcPct val="106000"/>
                        </a:lnSpc>
                        <a:spcAft>
                          <a:spcPts val="0"/>
                        </a:spcAft>
                      </a:pPr>
                      <a:r>
                        <a:rPr lang="tr-TR" sz="1400">
                          <a:latin typeface="Times New Roman"/>
                          <a:ea typeface="Calibri"/>
                          <a:cs typeface="Times New Roman"/>
                        </a:rPr>
                        <a:t>Aspirasyon tamamlandığında içten dışa doğru çekilerek eldivenler çıkarılır, atıklar uygun şekilde ortamdan uzaklaştırılır, hastaya uygun pozisyon verilir. Hasta yatağı eski konumuna getirilir, yatak kenarlıkları kaldırılır.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Eldivenleri içten dışa çıkartma mikroorganizmaların taşınma riskini azaltır. Yatak kenarlıklarının kaldırılması hasta güvenliğini sağlar.</a:t>
                      </a:r>
                      <a:endParaRPr lang="tr-TR" sz="1400">
                        <a:latin typeface="Calibri"/>
                        <a:ea typeface="Calibri"/>
                        <a:cs typeface="Times New Roman"/>
                      </a:endParaRPr>
                    </a:p>
                  </a:txBody>
                  <a:tcPr marL="68580" marR="68580" marT="0" marB="0"/>
                </a:tc>
              </a:tr>
              <a:tr h="401517">
                <a:tc>
                  <a:txBody>
                    <a:bodyPr/>
                    <a:lstStyle/>
                    <a:p>
                      <a:pPr algn="just">
                        <a:lnSpc>
                          <a:spcPct val="106000"/>
                        </a:lnSpc>
                        <a:spcAft>
                          <a:spcPts val="0"/>
                        </a:spcAft>
                      </a:pPr>
                      <a:r>
                        <a:rPr lang="tr-TR" sz="1400">
                          <a:latin typeface="Times New Roman"/>
                          <a:ea typeface="Calibri"/>
                          <a:cs typeface="Times New Roman"/>
                        </a:rPr>
                        <a:t>Aspiratör kapatılır, maske ve gözlük çıkarılır, el hijyeni sağlanır.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taşınma riskini azaltır</a:t>
                      </a:r>
                      <a:endParaRPr lang="tr-TR" sz="1400">
                        <a:latin typeface="Calibri"/>
                        <a:ea typeface="Calibri"/>
                        <a:cs typeface="Times New Roman"/>
                      </a:endParaRPr>
                    </a:p>
                  </a:txBody>
                  <a:tcPr marL="68580" marR="68580" marT="0" marB="0"/>
                </a:tc>
              </a:tr>
              <a:tr h="401517">
                <a:tc>
                  <a:txBody>
                    <a:bodyPr/>
                    <a:lstStyle/>
                    <a:p>
                      <a:pPr algn="just">
                        <a:lnSpc>
                          <a:spcPct val="106000"/>
                        </a:lnSpc>
                        <a:spcAft>
                          <a:spcPts val="0"/>
                        </a:spcAft>
                      </a:pPr>
                      <a:r>
                        <a:rPr lang="tr-TR" sz="1400">
                          <a:latin typeface="Times New Roman"/>
                          <a:ea typeface="Calibri"/>
                          <a:cs typeface="Times New Roman"/>
                        </a:rPr>
                        <a:t>Aspirasyon sonrası ağız hijyeni sağlanır.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İşlem sonrası hastanın konforunu sağlar.</a:t>
                      </a:r>
                      <a:endParaRPr lang="tr-TR" sz="1400">
                        <a:latin typeface="Calibri"/>
                        <a:ea typeface="Calibri"/>
                        <a:cs typeface="Times New Roman"/>
                      </a:endParaRPr>
                    </a:p>
                  </a:txBody>
                  <a:tcPr marL="68580" marR="68580" marT="0" marB="0"/>
                </a:tc>
              </a:tr>
              <a:tr h="401517">
                <a:tc>
                  <a:txBody>
                    <a:bodyPr/>
                    <a:lstStyle/>
                    <a:p>
                      <a:pPr algn="just">
                        <a:lnSpc>
                          <a:spcPct val="106000"/>
                        </a:lnSpc>
                        <a:spcAft>
                          <a:spcPts val="0"/>
                        </a:spcAft>
                      </a:pPr>
                      <a:r>
                        <a:rPr lang="tr-TR" sz="1400">
                          <a:latin typeface="Times New Roman"/>
                          <a:ea typeface="Calibri"/>
                          <a:cs typeface="Times New Roman"/>
                        </a:rPr>
                        <a:t>Hastanın solunum hızı, eforu, spO</a:t>
                      </a:r>
                      <a:r>
                        <a:rPr lang="tr-TR" sz="1400" baseline="-25000">
                          <a:latin typeface="Times New Roman"/>
                          <a:ea typeface="Calibri"/>
                          <a:cs typeface="Times New Roman"/>
                        </a:rPr>
                        <a:t>2</a:t>
                      </a:r>
                      <a:r>
                        <a:rPr lang="tr-TR" sz="1400">
                          <a:latin typeface="Times New Roman"/>
                          <a:ea typeface="Calibri"/>
                          <a:cs typeface="Times New Roman"/>
                        </a:rPr>
                        <a:t> si değerlendirilir.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Aspirasyonun etkinliğini değerlendirmeyi sağlar.</a:t>
                      </a:r>
                      <a:endParaRPr lang="tr-TR" sz="1400">
                        <a:latin typeface="Calibri"/>
                        <a:ea typeface="Calibri"/>
                        <a:cs typeface="Times New Roman"/>
                      </a:endParaRPr>
                    </a:p>
                  </a:txBody>
                  <a:tcPr marL="68580" marR="68580" marT="0" marB="0"/>
                </a:tc>
              </a:tr>
              <a:tr h="723074">
                <a:tc>
                  <a:txBody>
                    <a:bodyPr/>
                    <a:lstStyle/>
                    <a:p>
                      <a:pPr algn="just">
                        <a:lnSpc>
                          <a:spcPct val="106000"/>
                        </a:lnSpc>
                        <a:spcAft>
                          <a:spcPts val="0"/>
                        </a:spcAft>
                      </a:pPr>
                      <a:r>
                        <a:rPr lang="tr-TR" sz="1400">
                          <a:latin typeface="Times New Roman"/>
                          <a:ea typeface="Calibri"/>
                          <a:cs typeface="Times New Roman"/>
                        </a:rPr>
                        <a:t>Tarih, saat, aspirasyon öncesi hastanın durumu, hangi yoldan aspirasyon yapıldığı, sekresyonun özelliği, aspirasyon sonrası solunumun durumuna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51263" y="208371"/>
            <a:ext cx="10515600" cy="706029"/>
          </a:xfrm>
        </p:spPr>
        <p:txBody>
          <a:bodyPr/>
          <a:lstStyle/>
          <a:p>
            <a:pPr algn="ctr"/>
            <a:r>
              <a:rPr lang="tr-TR" b="1" dirty="0" err="1" smtClean="0">
                <a:latin typeface="+mn-lt"/>
              </a:rPr>
              <a:t>Trakeostomi</a:t>
            </a:r>
            <a:r>
              <a:rPr lang="tr-TR" b="1" dirty="0" smtClean="0">
                <a:latin typeface="+mn-lt"/>
              </a:rPr>
              <a:t> Bakımı</a:t>
            </a:r>
            <a:endParaRPr lang="tr-TR" dirty="0">
              <a:latin typeface="+mn-lt"/>
            </a:endParaRPr>
          </a:p>
        </p:txBody>
      </p:sp>
      <p:graphicFrame>
        <p:nvGraphicFramePr>
          <p:cNvPr id="6" name="5 İçerik Yer Tutucusu"/>
          <p:cNvGraphicFramePr>
            <a:graphicFrameLocks noGrp="1"/>
          </p:cNvGraphicFramePr>
          <p:nvPr>
            <p:ph idx="1"/>
          </p:nvPr>
        </p:nvGraphicFramePr>
        <p:xfrm>
          <a:off x="182880" y="959580"/>
          <a:ext cx="11678194" cy="5641310"/>
        </p:xfrm>
        <a:graphic>
          <a:graphicData uri="http://schemas.openxmlformats.org/drawingml/2006/table">
            <a:tbl>
              <a:tblPr firstRow="1" bandRow="1">
                <a:tableStyleId>{5940675A-B579-460E-94D1-54222C63F5DA}</a:tableStyleId>
              </a:tblPr>
              <a:tblGrid>
                <a:gridCol w="6428972"/>
                <a:gridCol w="5249222"/>
              </a:tblGrid>
              <a:tr h="359925">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502055">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-Gözlük, maske, kişisel koruyucu ekipman (önlük)</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serum fizyolojik</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Tek kullanımlık steril kap</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pamuk uçlu </a:t>
                      </a:r>
                      <a:r>
                        <a:rPr lang="tr-TR" sz="1400" dirty="0" err="1">
                          <a:latin typeface="Times New Roman"/>
                          <a:ea typeface="Calibri"/>
                          <a:cs typeface="Times New Roman"/>
                        </a:rPr>
                        <a:t>aplikatör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gazlı bez</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-Hasta için uygun boyutta </a:t>
                      </a:r>
                      <a:r>
                        <a:rPr lang="tr-TR" sz="1400" dirty="0" err="1">
                          <a:latin typeface="Times New Roman"/>
                          <a:ea typeface="Calibri"/>
                          <a:cs typeface="Times New Roman"/>
                        </a:rPr>
                        <a:t>trakeostomi</a:t>
                      </a:r>
                      <a:r>
                        <a:rPr lang="tr-TR" sz="1400" dirty="0">
                          <a:latin typeface="Times New Roman"/>
                          <a:ea typeface="Calibri"/>
                          <a:cs typeface="Times New Roman"/>
                        </a:rPr>
                        <a:t> </a:t>
                      </a:r>
                      <a:r>
                        <a:rPr lang="tr-TR" sz="1400" dirty="0" err="1">
                          <a:latin typeface="Times New Roman"/>
                          <a:ea typeface="Calibri"/>
                          <a:cs typeface="Times New Roman"/>
                        </a:rPr>
                        <a:t>kanülü</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a:t>
                      </a:r>
                      <a:r>
                        <a:rPr lang="tr-TR" sz="1400" dirty="0" err="1">
                          <a:latin typeface="Times New Roman"/>
                          <a:ea typeface="Calibri"/>
                          <a:cs typeface="Times New Roman"/>
                        </a:rPr>
                        <a:t>aspirasyon</a:t>
                      </a:r>
                      <a:r>
                        <a:rPr lang="tr-TR" sz="1400" dirty="0">
                          <a:latin typeface="Times New Roman"/>
                          <a:ea typeface="Calibri"/>
                          <a:cs typeface="Times New Roman"/>
                        </a:rPr>
                        <a:t> </a:t>
                      </a:r>
                      <a:r>
                        <a:rPr lang="tr-TR" sz="1400" dirty="0" err="1">
                          <a:latin typeface="Times New Roman"/>
                          <a:ea typeface="Calibri"/>
                          <a:cs typeface="Times New Roman"/>
                        </a:rPr>
                        <a:t>katateri</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-Kullanıma hazır </a:t>
                      </a:r>
                      <a:r>
                        <a:rPr lang="tr-TR" sz="1400" dirty="0" err="1">
                          <a:latin typeface="Times New Roman"/>
                          <a:ea typeface="Calibri"/>
                          <a:cs typeface="Times New Roman"/>
                        </a:rPr>
                        <a:t>trakeostomi</a:t>
                      </a:r>
                      <a:r>
                        <a:rPr lang="tr-TR" sz="1400" dirty="0">
                          <a:latin typeface="Times New Roman"/>
                          <a:ea typeface="Calibri"/>
                          <a:cs typeface="Times New Roman"/>
                        </a:rPr>
                        <a:t> </a:t>
                      </a:r>
                      <a:r>
                        <a:rPr lang="tr-TR" sz="1400" dirty="0" err="1">
                          <a:latin typeface="Times New Roman"/>
                          <a:ea typeface="Calibri"/>
                          <a:cs typeface="Times New Roman"/>
                        </a:rPr>
                        <a:t>pedi</a:t>
                      </a:r>
                      <a:r>
                        <a:rPr lang="tr-TR" sz="1400" dirty="0">
                          <a:latin typeface="Times New Roman"/>
                          <a:ea typeface="Calibri"/>
                          <a:cs typeface="Times New Roman"/>
                        </a:rPr>
                        <a:t> / steril gazlı bez</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Trakeostomi</a:t>
                      </a:r>
                      <a:r>
                        <a:rPr lang="tr-TR" sz="1400" dirty="0">
                          <a:latin typeface="Times New Roman"/>
                          <a:ea typeface="Calibri"/>
                          <a:cs typeface="Times New Roman"/>
                        </a:rPr>
                        <a:t> bağı /</a:t>
                      </a:r>
                      <a:r>
                        <a:rPr lang="tr-TR" sz="1400" dirty="0" err="1">
                          <a:latin typeface="Times New Roman"/>
                          <a:ea typeface="Calibri"/>
                          <a:cs typeface="Times New Roman"/>
                        </a:rPr>
                        <a:t>flaster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a:t>
                      </a:r>
                      <a:r>
                        <a:rPr lang="tr-TR" sz="1400" dirty="0" err="1">
                          <a:latin typeface="Times New Roman"/>
                          <a:ea typeface="Calibri"/>
                          <a:cs typeface="Times New Roman"/>
                        </a:rPr>
                        <a:t>Aspirasyon</a:t>
                      </a:r>
                      <a:r>
                        <a:rPr lang="tr-TR" sz="1400" dirty="0">
                          <a:latin typeface="Times New Roman"/>
                          <a:ea typeface="Calibri"/>
                          <a:cs typeface="Times New Roman"/>
                        </a:rPr>
                        <a:t> ünitesi (sabit ya da seyyar olabilir)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-Atık kovası</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Asistan (İsteğe bağlı)</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221332">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428643">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05271">
                <a:tc>
                  <a:txBody>
                    <a:bodyPr/>
                    <a:lstStyle/>
                    <a:p>
                      <a:pPr algn="just">
                        <a:lnSpc>
                          <a:spcPct val="106000"/>
                        </a:lnSpc>
                        <a:spcAft>
                          <a:spcPts val="0"/>
                        </a:spcAft>
                      </a:pPr>
                      <a:r>
                        <a:rPr lang="tr-TR" sz="1400">
                          <a:latin typeface="Times New Roman"/>
                          <a:ea typeface="Calibri"/>
                          <a:cs typeface="Times New Roman"/>
                        </a:rPr>
                        <a:t>Mümkünse yatak çevresindeki perde kapatılır ve hasta odasının kapısı kapatılır.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a:t>
                      </a:r>
                      <a:endParaRPr lang="tr-TR" sz="1400">
                        <a:latin typeface="Calibri"/>
                        <a:ea typeface="Calibri"/>
                        <a:cs typeface="Times New Roman"/>
                      </a:endParaRPr>
                    </a:p>
                  </a:txBody>
                  <a:tcPr marL="68580" marR="68580" marT="0" marB="0"/>
                </a:tc>
              </a:tr>
              <a:tr h="648173">
                <a:tc>
                  <a:txBody>
                    <a:bodyPr/>
                    <a:lstStyle/>
                    <a:p>
                      <a:pPr algn="just">
                        <a:lnSpc>
                          <a:spcPct val="106000"/>
                        </a:lnSpc>
                        <a:spcAft>
                          <a:spcPts val="0"/>
                        </a:spcAft>
                      </a:pPr>
                      <a:r>
                        <a:rPr lang="tr-TR" sz="1400">
                          <a:latin typeface="Times New Roman"/>
                          <a:ea typeface="Calibri"/>
                          <a:cs typeface="Times New Roman"/>
                        </a:rPr>
                        <a:t>Hastanın aspirasyon gereksinimi tanılanır (akciğer sesleri, spO</a:t>
                      </a:r>
                      <a:r>
                        <a:rPr lang="tr-TR" sz="1400" baseline="-25000">
                          <a:latin typeface="Times New Roman"/>
                          <a:ea typeface="Calibri"/>
                          <a:cs typeface="Times New Roman"/>
                        </a:rPr>
                        <a:t>2 </a:t>
                      </a:r>
                      <a:r>
                        <a:rPr lang="tr-TR" sz="1400">
                          <a:latin typeface="Times New Roman"/>
                          <a:ea typeface="Calibri"/>
                          <a:cs typeface="Times New Roman"/>
                        </a:rPr>
                        <a:t>değeri, taşipne,…) / Hastanın tedavi planındaki aspirasyon istemi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Havayolu mukozasının travmasını azaltmak için sadece </a:t>
                      </a:r>
                      <a:r>
                        <a:rPr lang="tr-TR" sz="1400" dirty="0" err="1">
                          <a:latin typeface="Times New Roman"/>
                          <a:ea typeface="Calibri"/>
                          <a:cs typeface="Times New Roman"/>
                        </a:rPr>
                        <a:t>sekresyon</a:t>
                      </a:r>
                      <a:r>
                        <a:rPr lang="tr-TR" sz="1400" dirty="0">
                          <a:latin typeface="Times New Roman"/>
                          <a:ea typeface="Calibri"/>
                          <a:cs typeface="Times New Roman"/>
                        </a:rPr>
                        <a:t> biriktiğinde ya da patolojik solunum sesleri duyulduğunda </a:t>
                      </a:r>
                      <a:r>
                        <a:rPr lang="tr-TR" sz="1400" dirty="0" err="1">
                          <a:latin typeface="Times New Roman"/>
                          <a:ea typeface="Calibri"/>
                          <a:cs typeface="Times New Roman"/>
                        </a:rPr>
                        <a:t>aspirasyon</a:t>
                      </a:r>
                      <a:r>
                        <a:rPr lang="tr-TR" sz="1400" dirty="0">
                          <a:latin typeface="Times New Roman"/>
                          <a:ea typeface="Calibri"/>
                          <a:cs typeface="Times New Roman"/>
                        </a:rPr>
                        <a:t> yapılmalıdır.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247559"/>
            <a:ext cx="10515600" cy="706029"/>
          </a:xfrm>
        </p:spPr>
        <p:txBody>
          <a:bodyPr/>
          <a:lstStyle/>
          <a:p>
            <a:pPr algn="ctr"/>
            <a:r>
              <a:rPr lang="tr-TR" b="1" dirty="0" err="1" smtClean="0">
                <a:latin typeface="+mn-lt"/>
              </a:rPr>
              <a:t>Trakeostomi</a:t>
            </a:r>
            <a:r>
              <a:rPr lang="tr-TR" b="1" dirty="0" smtClean="0">
                <a:latin typeface="+mn-lt"/>
              </a:rPr>
              <a:t> Bakımı</a:t>
            </a:r>
            <a:endParaRPr lang="tr-TR" dirty="0">
              <a:latin typeface="+mn-lt"/>
            </a:endParaRPr>
          </a:p>
        </p:txBody>
      </p:sp>
      <p:graphicFrame>
        <p:nvGraphicFramePr>
          <p:cNvPr id="6" name="5 İçerik Yer Tutucusu"/>
          <p:cNvGraphicFramePr>
            <a:graphicFrameLocks noGrp="1"/>
          </p:cNvGraphicFramePr>
          <p:nvPr>
            <p:ph idx="1"/>
          </p:nvPr>
        </p:nvGraphicFramePr>
        <p:xfrm>
          <a:off x="785948" y="1044847"/>
          <a:ext cx="10515600" cy="5460456"/>
        </p:xfrm>
        <a:graphic>
          <a:graphicData uri="http://schemas.openxmlformats.org/drawingml/2006/table">
            <a:tbl>
              <a:tblPr firstRow="1" bandRow="1">
                <a:tableStyleId>{5940675A-B579-460E-94D1-54222C63F5DA}</a:tableStyleId>
              </a:tblPr>
              <a:tblGrid>
                <a:gridCol w="5257800"/>
                <a:gridCol w="5257800"/>
              </a:tblGrid>
              <a:tr h="382551">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688919">
                <a:tc>
                  <a:txBody>
                    <a:bodyPr/>
                    <a:lstStyle/>
                    <a:p>
                      <a:pPr algn="just">
                        <a:lnSpc>
                          <a:spcPct val="106000"/>
                        </a:lnSpc>
                        <a:spcAft>
                          <a:spcPts val="0"/>
                        </a:spcAft>
                      </a:pPr>
                      <a:r>
                        <a:rPr lang="tr-TR" sz="1400" dirty="0">
                          <a:latin typeface="Times New Roman"/>
                          <a:ea typeface="Calibri"/>
                          <a:cs typeface="Times New Roman"/>
                        </a:rPr>
                        <a:t>Hastaya yapılacak olan işlem açıklanır. (Hasta uyanık olmasa bile)</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Açıklama korkuları azaltır. Hastanın bilinci kapalı görünse bile ne yapılacağı açıklanmalıdır. Solunum yoluna yapılan bir girişim hasta için endişe verici olabilir.  </a:t>
                      </a:r>
                      <a:endParaRPr lang="tr-TR" sz="1400">
                        <a:latin typeface="Calibri"/>
                        <a:ea typeface="Calibri"/>
                        <a:cs typeface="Times New Roman"/>
                      </a:endParaRPr>
                    </a:p>
                  </a:txBody>
                  <a:tcPr marL="68580" marR="68580" marT="0" marB="0"/>
                </a:tc>
              </a:tr>
              <a:tr h="1388909">
                <a:tc>
                  <a:txBody>
                    <a:bodyPr/>
                    <a:lstStyle/>
                    <a:p>
                      <a:pPr algn="just">
                        <a:lnSpc>
                          <a:spcPct val="106000"/>
                        </a:lnSpc>
                        <a:spcAft>
                          <a:spcPts val="0"/>
                        </a:spcAft>
                      </a:pPr>
                      <a:r>
                        <a:rPr lang="tr-TR" sz="1400">
                          <a:latin typeface="Times New Roman"/>
                          <a:ea typeface="Calibri"/>
                          <a:cs typeface="Times New Roman"/>
                        </a:rPr>
                        <a:t>Yatak rahat çalışılabilecek yüksekliğe getirilir, genellikle bakım vericinin dirsek yüksekliğine ayarlanır. Hemşire tarafındaki yatak kenarlıkları indirilir. Hasta uyanıksa yarı oturur pozisyona getirilir, bilinci kapalı ise yüzü bakım verene dönük olacak şekilde lateral pozisyon verilir. Çalışma alanının yakınına kolaylıkla erişilecek bir yere atık kovası yerleştirilir.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Yatağın uygun yükseklikte olması sırt ve kas gerilmesini önler. Oturma pozisyonu hastanın öksürmesini ve daha rahat nefes almasını sağlar. Lateral pozisyon kataterin yerleştirilmesini ve sekresyonların drenajını kolaylaştırır.  </a:t>
                      </a:r>
                      <a:endParaRPr lang="tr-TR" sz="1400">
                        <a:latin typeface="Calibri"/>
                        <a:ea typeface="Calibri"/>
                        <a:cs typeface="Times New Roman"/>
                      </a:endParaRPr>
                    </a:p>
                  </a:txBody>
                  <a:tcPr marL="68580" marR="68580" marT="0" marB="0"/>
                </a:tc>
              </a:tr>
              <a:tr h="922249">
                <a:tc>
                  <a:txBody>
                    <a:bodyPr/>
                    <a:lstStyle/>
                    <a:p>
                      <a:pPr algn="just">
                        <a:lnSpc>
                          <a:spcPct val="106000"/>
                        </a:lnSpc>
                        <a:spcAft>
                          <a:spcPts val="0"/>
                        </a:spcAft>
                      </a:pPr>
                      <a:r>
                        <a:rPr lang="tr-TR" sz="1400">
                          <a:latin typeface="Times New Roman"/>
                          <a:ea typeface="Calibri"/>
                          <a:cs typeface="Times New Roman"/>
                        </a:rPr>
                        <a:t>Kişisel koruyucu ekipmanlar giyillir. Gerekli olması halinde trakeostomi aspire edilir. Eğer trakeostomi yeni aspire edilmişse eldivenler yenilenmeden önce kirli pansumanlar kaldırılır. Temiz eldiven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Kişisel koruyucu ekipman kontaminasyona maruz kalmayı önler. </a:t>
                      </a:r>
                      <a:endParaRPr lang="tr-TR" sz="1400">
                        <a:latin typeface="Calibri"/>
                        <a:ea typeface="Calibri"/>
                        <a:cs typeface="Times New Roman"/>
                      </a:endParaRPr>
                    </a:p>
                  </a:txBody>
                  <a:tcPr marL="68580" marR="68580" marT="0" marB="0"/>
                </a:tc>
              </a:tr>
              <a:tr h="1155579">
                <a:tc>
                  <a:txBody>
                    <a:bodyPr/>
                    <a:lstStyle/>
                    <a:p>
                      <a:pPr algn="just">
                        <a:lnSpc>
                          <a:spcPct val="106000"/>
                        </a:lnSpc>
                        <a:spcAft>
                          <a:spcPts val="0"/>
                        </a:spcAft>
                      </a:pPr>
                      <a:r>
                        <a:rPr lang="tr-TR" sz="1400">
                          <a:latin typeface="Times New Roman"/>
                          <a:ea typeface="Calibri"/>
                          <a:cs typeface="Times New Roman"/>
                        </a:rPr>
                        <a:t>Aseptik teknik kullanılarak steril aspirasyon sondasının paketi açılır. Açılan paket kağıdı diğer malzemeleri korumak için steril alan olarak kullanılabilir. Steril kabın sadece dış yüzeyine dokunarak dikkatlice kaldırılır. Çalışma alanına yerleştirilir. Steril kabın içerisi bir miktar distile su ile doldurulur.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Kataterin dışına kayganlaştırmak için distile su / distile su ve kayganlaştırıcı kullanılması işlem sırasında mukozanın irritasyonunu azaltır. Ayrıca distile su girişimler sırasında katateri temizlemek için de kullanılır.</a:t>
                      </a:r>
                      <a:endParaRPr lang="tr-TR" sz="1400">
                        <a:latin typeface="Calibri"/>
                        <a:ea typeface="Calibri"/>
                        <a:cs typeface="Times New Roman"/>
                      </a:endParaRPr>
                    </a:p>
                  </a:txBody>
                  <a:tcPr marL="68580" marR="68580" marT="0" marB="0"/>
                </a:tc>
              </a:tr>
              <a:tr h="922249">
                <a:tc>
                  <a:txBody>
                    <a:bodyPr/>
                    <a:lstStyle/>
                    <a:p>
                      <a:pPr algn="just">
                        <a:lnSpc>
                          <a:spcPct val="106000"/>
                        </a:lnSpc>
                        <a:spcAft>
                          <a:spcPts val="0"/>
                        </a:spcAft>
                      </a:pPr>
                      <a:r>
                        <a:rPr lang="tr-TR" sz="1400">
                          <a:latin typeface="Times New Roman"/>
                          <a:ea typeface="Calibri"/>
                          <a:cs typeface="Times New Roman"/>
                        </a:rPr>
                        <a:t>Hasta oksijen kaynağına bağlı ise ve gerekli ise oksijen hastadan ayrılır. Pamuk uçlu aplikatör ya da gazlı bez steril  kabın içindeki steril serum fizyolojik ile ıslatılır ve trakeostomi çevresinin altındaki stoma temizlenir. Her aplikatör ya da gazlı bez bir kez kullşanılır.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Serum fizyolojik dokular için </a:t>
                      </a:r>
                      <a:r>
                        <a:rPr lang="tr-TR" sz="1400" dirty="0" err="1">
                          <a:latin typeface="Times New Roman"/>
                          <a:ea typeface="Calibri"/>
                          <a:cs typeface="Times New Roman"/>
                        </a:rPr>
                        <a:t>irritan</a:t>
                      </a:r>
                      <a:r>
                        <a:rPr lang="tr-TR" sz="1400" dirty="0">
                          <a:latin typeface="Times New Roman"/>
                          <a:ea typeface="Calibri"/>
                          <a:cs typeface="Times New Roman"/>
                        </a:rPr>
                        <a:t> değildir. Her </a:t>
                      </a:r>
                      <a:r>
                        <a:rPr lang="tr-TR" sz="1400" dirty="0" err="1">
                          <a:latin typeface="Times New Roman"/>
                          <a:ea typeface="Calibri"/>
                          <a:cs typeface="Times New Roman"/>
                        </a:rPr>
                        <a:t>aplikatörü</a:t>
                      </a:r>
                      <a:r>
                        <a:rPr lang="tr-TR" sz="1400" dirty="0">
                          <a:latin typeface="Times New Roman"/>
                          <a:ea typeface="Calibri"/>
                          <a:cs typeface="Times New Roman"/>
                        </a:rPr>
                        <a:t>/gazlı bezi bir kez kullanmak aseptik tekniği destekler.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Trakeostomi</a:t>
            </a:r>
            <a:r>
              <a:rPr lang="tr-TR" b="1" dirty="0" smtClean="0">
                <a:latin typeface="+mn-lt"/>
              </a:rPr>
              <a:t> Bakımı</a:t>
            </a:r>
            <a:endParaRPr lang="tr-TR" dirty="0">
              <a:latin typeface="+mn-lt"/>
            </a:endParaRPr>
          </a:p>
        </p:txBody>
      </p:sp>
      <p:graphicFrame>
        <p:nvGraphicFramePr>
          <p:cNvPr id="6" name="5 İçerik Yer Tutucusu"/>
          <p:cNvGraphicFramePr>
            <a:graphicFrameLocks noGrp="1"/>
          </p:cNvGraphicFramePr>
          <p:nvPr>
            <p:ph idx="1"/>
          </p:nvPr>
        </p:nvGraphicFramePr>
        <p:xfrm>
          <a:off x="838200" y="1606550"/>
          <a:ext cx="10515600" cy="4505325"/>
        </p:xfrm>
        <a:graphic>
          <a:graphicData uri="http://schemas.openxmlformats.org/drawingml/2006/table">
            <a:tbl>
              <a:tblPr firstRow="1" bandRow="1">
                <a:tableStyleId>{5940675A-B579-460E-94D1-54222C63F5DA}</a:tableStyleId>
              </a:tblPr>
              <a:tblGrid>
                <a:gridCol w="5257800"/>
                <a:gridCol w="5257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6000"/>
                        </a:lnSpc>
                        <a:spcAft>
                          <a:spcPts val="0"/>
                        </a:spcAft>
                      </a:pPr>
                      <a:r>
                        <a:rPr lang="tr-TR" sz="1400" dirty="0">
                          <a:latin typeface="Times New Roman"/>
                          <a:ea typeface="Calibri"/>
                          <a:cs typeface="Times New Roman"/>
                        </a:rPr>
                        <a:t>Cilt gazlı bezle kullanılır.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Gazlı bez kuruluk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Kullanıma hazır trakeostomi pedi ya da üçgen olarak katlanmış 2 gazlı bez trakeostomi çerçevesinin altına yerleştirilir.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Gazlı bezi kesmek, bezin liflerinin içine kaçabilir, solunum zorluğuna neden olabilir ya da stoma içine girerek enfeksiyona neden olabilir. Bu sebple gazl bezin kesilmesi uygun değildir.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Kullanıma hazır trakeostomi bağının pakaeti açılır / Flaster boyun çevresi uzunluğunun 2 katı artı 10 cm uzunluğunda bir parça flaster kesilir, köşe uçları üçgen kesilir.  Eski trakeostomi bağının bir tarafı açılır ve yeni bağ yerleştirilir. İkinci uç diğer taraftan geçirildikten sonra bağın uzunluğu ayarlanır. Bu sırada ikinci bir kişiden trakeostomi tüpünü tutması için yardım alınır.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Trakeostomi tüpünü yerinde tutmak hastanın öksürmesi sırasında trakeostominin hareket etmesini önler. Trakeostominin tutulması kazaran ekstübasyonu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Trakeostomi bağının uygunluğu değerlendirilir. Bir parmak hastanın boyun ve bağ arasına yerleştirilerek, bağın hastanın boynunu rahatça esnetebileceğinden emin olunur.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Bağın altında bir parmak genişliğe izin vermek boyun esnekliğini, rahatını ve bağ altındfa dolaşımın rahat olmasını sağlar.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Gerekli olması durumunda hastaya oksijen tekrar uygulanır.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Hastanın oksijen desteği sürdürülür.</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Eldivenler çıkarılır. Hastanın rahat bir pozisyona gelmesi sağlanır. Yatak kenarlıkları yükseltilir ve yatak yüksekliği en düşük konuma getirilir.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Eldivenkeri</a:t>
                      </a:r>
                      <a:r>
                        <a:rPr lang="tr-TR" sz="1400" dirty="0">
                          <a:latin typeface="Times New Roman"/>
                          <a:ea typeface="Calibri"/>
                          <a:cs typeface="Times New Roman"/>
                        </a:rPr>
                        <a:t> çıkartmak enfeksiyon </a:t>
                      </a:r>
                      <a:r>
                        <a:rPr lang="tr-TR" sz="1400" dirty="0" err="1">
                          <a:latin typeface="Times New Roman"/>
                          <a:ea typeface="Calibri"/>
                          <a:cs typeface="Times New Roman"/>
                        </a:rPr>
                        <a:t>bulaşını</a:t>
                      </a:r>
                      <a:r>
                        <a:rPr lang="tr-TR" sz="1400" dirty="0">
                          <a:latin typeface="Times New Roman"/>
                          <a:ea typeface="Calibri"/>
                          <a:cs typeface="Times New Roman"/>
                        </a:rPr>
                        <a:t> engeller. Hastaya pozisyon vermek hastanın rahatlamasını sağlar. Yatak kenarlıklarını yükseltmek ve yüksekliği en düşük seviyeye getirmek hasta güvenliğini sürdürür.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latin typeface="+mn-lt"/>
              </a:rPr>
              <a:t>Trakeostomi</a:t>
            </a:r>
            <a:r>
              <a:rPr lang="tr-TR" b="1" dirty="0" smtClean="0">
                <a:latin typeface="+mn-lt"/>
              </a:rPr>
              <a:t> Bakımı</a:t>
            </a:r>
            <a:endParaRPr lang="tr-TR" dirty="0">
              <a:latin typeface="+mn-lt"/>
            </a:endParaRPr>
          </a:p>
        </p:txBody>
      </p:sp>
      <p:graphicFrame>
        <p:nvGraphicFramePr>
          <p:cNvPr id="6" name="5 İçerik Yer Tutucusu"/>
          <p:cNvGraphicFramePr>
            <a:graphicFrameLocks noGrp="1"/>
          </p:cNvGraphicFramePr>
          <p:nvPr>
            <p:ph idx="1"/>
          </p:nvPr>
        </p:nvGraphicFramePr>
        <p:xfrm>
          <a:off x="838200" y="1606550"/>
          <a:ext cx="10515600" cy="2638879"/>
        </p:xfrm>
        <a:graphic>
          <a:graphicData uri="http://schemas.openxmlformats.org/drawingml/2006/table">
            <a:tbl>
              <a:tblPr firstRow="1" bandRow="1">
                <a:tableStyleId>{5940675A-B579-460E-94D1-54222C63F5DA}</a:tableStyleId>
              </a:tblPr>
              <a:tblGrid>
                <a:gridCol w="5257800"/>
                <a:gridCol w="5257800"/>
              </a:tblGrid>
              <a:tr h="546375">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546375">
                <a:tc>
                  <a:txBody>
                    <a:bodyPr/>
                    <a:lstStyle/>
                    <a:p>
                      <a:pPr algn="just">
                        <a:lnSpc>
                          <a:spcPct val="106000"/>
                        </a:lnSpc>
                        <a:spcAft>
                          <a:spcPts val="0"/>
                        </a:spcAft>
                      </a:pPr>
                      <a:r>
                        <a:rPr lang="tr-TR" sz="1400" dirty="0" smtClean="0">
                          <a:latin typeface="Times New Roman"/>
                          <a:ea typeface="Calibri"/>
                          <a:cs typeface="Times New Roman"/>
                        </a:rPr>
                        <a:t>Kişisel </a:t>
                      </a:r>
                      <a:r>
                        <a:rPr lang="tr-TR" sz="1400" dirty="0">
                          <a:latin typeface="Times New Roman"/>
                          <a:ea typeface="Calibri"/>
                          <a:cs typeface="Times New Roman"/>
                        </a:rPr>
                        <a:t>koruyucu ekipman çıkarılır, el hijyeni sağlanır.</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taşınma riskini azaltır</a:t>
                      </a:r>
                      <a:endParaRPr lang="tr-TR" sz="1400">
                        <a:latin typeface="Calibri"/>
                        <a:ea typeface="Calibri"/>
                        <a:cs typeface="Times New Roman"/>
                      </a:endParaRPr>
                    </a:p>
                  </a:txBody>
                  <a:tcPr marL="68580" marR="68580" marT="0" marB="0"/>
                </a:tc>
              </a:tr>
              <a:tr h="546375">
                <a:tc>
                  <a:txBody>
                    <a:bodyPr/>
                    <a:lstStyle/>
                    <a:p>
                      <a:pPr algn="just">
                        <a:lnSpc>
                          <a:spcPct val="106000"/>
                        </a:lnSpc>
                        <a:spcAft>
                          <a:spcPts val="0"/>
                        </a:spcAft>
                      </a:pPr>
                      <a:r>
                        <a:rPr lang="tr-TR" sz="1400">
                          <a:latin typeface="Times New Roman"/>
                          <a:ea typeface="Calibri"/>
                          <a:cs typeface="Times New Roman"/>
                        </a:rPr>
                        <a:t>Hastanın solunum hızı, eforu, spO</a:t>
                      </a:r>
                      <a:r>
                        <a:rPr lang="tr-TR" sz="1400" baseline="-25000">
                          <a:latin typeface="Times New Roman"/>
                          <a:ea typeface="Calibri"/>
                          <a:cs typeface="Times New Roman"/>
                        </a:rPr>
                        <a:t>2</a:t>
                      </a:r>
                      <a:r>
                        <a:rPr lang="tr-TR" sz="1400">
                          <a:latin typeface="Times New Roman"/>
                          <a:ea typeface="Calibri"/>
                          <a:cs typeface="Times New Roman"/>
                        </a:rPr>
                        <a:t> si değerlendirilir.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Aspirasyonun etkinliğini değerlendirmeyi sağlar.</a:t>
                      </a:r>
                      <a:endParaRPr lang="tr-TR" sz="1400">
                        <a:latin typeface="Calibri"/>
                        <a:ea typeface="Calibri"/>
                        <a:cs typeface="Times New Roman"/>
                      </a:endParaRPr>
                    </a:p>
                  </a:txBody>
                  <a:tcPr marL="68580" marR="68580" marT="0" marB="0"/>
                </a:tc>
              </a:tr>
              <a:tr h="999754">
                <a:tc>
                  <a:txBody>
                    <a:bodyPr/>
                    <a:lstStyle/>
                    <a:p>
                      <a:pPr algn="just">
                        <a:lnSpc>
                          <a:spcPct val="106000"/>
                        </a:lnSpc>
                        <a:spcAft>
                          <a:spcPts val="0"/>
                        </a:spcAft>
                      </a:pPr>
                      <a:r>
                        <a:rPr lang="tr-TR" sz="1400">
                          <a:latin typeface="Times New Roman"/>
                          <a:ea typeface="Calibri"/>
                          <a:cs typeface="Times New Roman"/>
                        </a:rPr>
                        <a:t>Tarih, saat, aspirasyon öncesi hastanın durumu, hangi yoldan aspirasyon yapıldığı, sekresyonun özelliği, aspirasyon sonrası solunumun durumuna dair bilgileri içeren kayıt gözleme kaydedilir.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a:t>
                      </a:r>
                      <a:r>
                        <a:rPr lang="tr-TR" sz="1400" dirty="0" smtClean="0">
                          <a:latin typeface="Times New Roman"/>
                          <a:ea typeface="Calibri"/>
                          <a:cs typeface="Times New Roman"/>
                        </a:rPr>
                        <a:t>sürdürülebilirliği </a:t>
                      </a:r>
                      <a:r>
                        <a:rPr lang="tr-TR" sz="1400" dirty="0">
                          <a:latin typeface="Times New Roman"/>
                          <a:ea typeface="Calibri"/>
                          <a:cs typeface="Times New Roman"/>
                        </a:rPr>
                        <a:t>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80349"/>
          </a:xfrm>
        </p:spPr>
        <p:txBody>
          <a:bodyPr/>
          <a:lstStyle/>
          <a:p>
            <a:pPr algn="ctr"/>
            <a:r>
              <a:rPr lang="tr-TR" b="1" dirty="0" smtClean="0">
                <a:latin typeface="+mn-lt"/>
              </a:rPr>
              <a:t>Solunum Fizyolojisi</a:t>
            </a:r>
            <a:endParaRPr lang="tr-TR" b="1" dirty="0">
              <a:latin typeface="+mn-lt"/>
            </a:endParaRPr>
          </a:p>
        </p:txBody>
      </p:sp>
      <p:sp>
        <p:nvSpPr>
          <p:cNvPr id="3" name="İçerik Yer Tutucusu 2"/>
          <p:cNvSpPr>
            <a:spLocks noGrp="1"/>
          </p:cNvSpPr>
          <p:nvPr>
            <p:ph idx="1"/>
          </p:nvPr>
        </p:nvSpPr>
        <p:spPr>
          <a:xfrm>
            <a:off x="851263" y="1476103"/>
            <a:ext cx="10515600" cy="5121828"/>
          </a:xfrm>
        </p:spPr>
        <p:txBody>
          <a:bodyPr>
            <a:normAutofit fontScale="92500" lnSpcReduction="10000"/>
          </a:bodyPr>
          <a:lstStyle/>
          <a:p>
            <a:pPr algn="just">
              <a:lnSpc>
                <a:spcPct val="150000"/>
              </a:lnSpc>
            </a:pPr>
            <a:r>
              <a:rPr lang="tr-TR" dirty="0" smtClean="0"/>
              <a:t>Solunum: Vücut hücreleri ile atmosfer arasındaki oksijen ve karbondioksit değişim süreci.</a:t>
            </a:r>
          </a:p>
          <a:p>
            <a:pPr algn="just">
              <a:lnSpc>
                <a:spcPct val="150000"/>
              </a:lnSpc>
            </a:pPr>
            <a:r>
              <a:rPr lang="tr-TR" u="sng" dirty="0" smtClean="0"/>
              <a:t>Solunumun Aşamaları:</a:t>
            </a:r>
          </a:p>
          <a:p>
            <a:pPr lvl="1" algn="just">
              <a:lnSpc>
                <a:spcPct val="150000"/>
              </a:lnSpc>
            </a:pPr>
            <a:r>
              <a:rPr lang="tr-TR" dirty="0" err="1" smtClean="0">
                <a:solidFill>
                  <a:srgbClr val="FF0000"/>
                </a:solidFill>
              </a:rPr>
              <a:t>Pulmoner</a:t>
            </a:r>
            <a:r>
              <a:rPr lang="tr-TR" dirty="0" smtClean="0">
                <a:solidFill>
                  <a:srgbClr val="FF0000"/>
                </a:solidFill>
              </a:rPr>
              <a:t> </a:t>
            </a:r>
            <a:r>
              <a:rPr lang="tr-TR" dirty="0" err="1" smtClean="0">
                <a:solidFill>
                  <a:srgbClr val="FF0000"/>
                </a:solidFill>
              </a:rPr>
              <a:t>Ventilasyon</a:t>
            </a:r>
            <a:r>
              <a:rPr lang="tr-TR" dirty="0" smtClean="0">
                <a:solidFill>
                  <a:srgbClr val="FF0000"/>
                </a:solidFill>
              </a:rPr>
              <a:t> </a:t>
            </a:r>
            <a:r>
              <a:rPr lang="tr-TR" dirty="0" smtClean="0"/>
              <a:t>(havanın akciğere alınıp verilmesi)</a:t>
            </a:r>
          </a:p>
          <a:p>
            <a:pPr lvl="1" algn="just">
              <a:lnSpc>
                <a:spcPct val="150000"/>
              </a:lnSpc>
            </a:pPr>
            <a:r>
              <a:rPr lang="tr-TR" dirty="0" err="1" smtClean="0">
                <a:solidFill>
                  <a:srgbClr val="FF0000"/>
                </a:solidFill>
              </a:rPr>
              <a:t>Eksternal</a:t>
            </a:r>
            <a:r>
              <a:rPr lang="tr-TR" dirty="0" smtClean="0">
                <a:solidFill>
                  <a:srgbClr val="FF0000"/>
                </a:solidFill>
              </a:rPr>
              <a:t> solunum </a:t>
            </a:r>
            <a:r>
              <a:rPr lang="tr-TR" dirty="0" smtClean="0"/>
              <a:t>(oksijenin akciğerden dolaşıma, </a:t>
            </a:r>
            <a:r>
              <a:rPr lang="tr-TR" dirty="0" err="1" smtClean="0"/>
              <a:t>karbondioksidin</a:t>
            </a:r>
            <a:r>
              <a:rPr lang="tr-TR" dirty="0" smtClean="0"/>
              <a:t> dolaşımdan akciğere </a:t>
            </a:r>
            <a:r>
              <a:rPr lang="tr-TR" dirty="0" err="1" smtClean="0"/>
              <a:t>diffüzyonu</a:t>
            </a:r>
            <a:r>
              <a:rPr lang="tr-TR" dirty="0" smtClean="0"/>
              <a:t>)</a:t>
            </a:r>
          </a:p>
          <a:p>
            <a:pPr lvl="1" algn="just">
              <a:lnSpc>
                <a:spcPct val="150000"/>
              </a:lnSpc>
            </a:pPr>
            <a:r>
              <a:rPr lang="tr-TR" dirty="0" smtClean="0">
                <a:solidFill>
                  <a:srgbClr val="FF0000"/>
                </a:solidFill>
              </a:rPr>
              <a:t>Gazların taşınması </a:t>
            </a:r>
            <a:r>
              <a:rPr lang="tr-TR" dirty="0" smtClean="0"/>
              <a:t>(oksijen ve </a:t>
            </a:r>
            <a:r>
              <a:rPr lang="tr-TR" dirty="0" err="1" smtClean="0"/>
              <a:t>karbondioksidin</a:t>
            </a:r>
            <a:r>
              <a:rPr lang="tr-TR" dirty="0" smtClean="0"/>
              <a:t> akciğer ile vücut dokuları arasında taşınması)</a:t>
            </a:r>
          </a:p>
          <a:p>
            <a:pPr lvl="1" algn="just">
              <a:lnSpc>
                <a:spcPct val="150000"/>
              </a:lnSpc>
            </a:pPr>
            <a:r>
              <a:rPr lang="tr-TR" dirty="0" err="1" smtClean="0">
                <a:solidFill>
                  <a:srgbClr val="FF0000"/>
                </a:solidFill>
              </a:rPr>
              <a:t>İnternal</a:t>
            </a:r>
            <a:r>
              <a:rPr lang="tr-TR" dirty="0" smtClean="0">
                <a:solidFill>
                  <a:srgbClr val="FF0000"/>
                </a:solidFill>
              </a:rPr>
              <a:t> solunum </a:t>
            </a:r>
            <a:r>
              <a:rPr lang="tr-TR" dirty="0" smtClean="0"/>
              <a:t>(vücut hücrelerine oksijen taşınıp, </a:t>
            </a:r>
            <a:r>
              <a:rPr lang="tr-TR" dirty="0" err="1" smtClean="0"/>
              <a:t>karbondioksidin</a:t>
            </a:r>
            <a:r>
              <a:rPr lang="tr-TR" dirty="0" smtClean="0"/>
              <a:t> uzaklaştırılması)</a:t>
            </a:r>
            <a:endParaRPr lang="tr-TR" dirty="0"/>
          </a:p>
        </p:txBody>
      </p:sp>
    </p:spTree>
    <p:extLst>
      <p:ext uri="{BB962C8B-B14F-4D97-AF65-F5344CB8AC3E}">
        <p14:creationId xmlns="" xmlns:p14="http://schemas.microsoft.com/office/powerpoint/2010/main" val="14401029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pPr algn="ctr"/>
            <a:r>
              <a:rPr lang="tr-TR" b="1" dirty="0" err="1" smtClean="0">
                <a:latin typeface="+mn-lt"/>
              </a:rPr>
              <a:t>Nebulizatör</a:t>
            </a:r>
            <a:r>
              <a:rPr lang="tr-TR" b="1" dirty="0" smtClean="0">
                <a:latin typeface="+mn-lt"/>
              </a:rPr>
              <a:t> ile İlaç Uygulama</a:t>
            </a:r>
            <a:endParaRPr lang="tr-TR" b="1" dirty="0">
              <a:latin typeface="+mn-lt"/>
            </a:endParaRPr>
          </a:p>
        </p:txBody>
      </p:sp>
      <p:pic>
        <p:nvPicPr>
          <p:cNvPr id="9" name="İçerik Yer Tutucusu 8"/>
          <p:cNvPicPr>
            <a:picLocks noGrp="1" noChangeAspect="1"/>
          </p:cNvPicPr>
          <p:nvPr>
            <p:ph sz="half" idx="1"/>
          </p:nvPr>
        </p:nvPicPr>
        <p:blipFill>
          <a:blip r:embed="rId2" cstate="print">
            <a:extLst>
              <a:ext uri="{28A0092B-C50C-407E-A947-70E740481C1C}">
                <a14:useLocalDpi xmlns="" xmlns:a14="http://schemas.microsoft.com/office/drawing/2010/main" val="0"/>
              </a:ext>
            </a:extLst>
          </a:blip>
          <a:stretch>
            <a:fillRect/>
          </a:stretch>
        </p:blipFill>
        <p:spPr>
          <a:xfrm>
            <a:off x="1022465" y="1620982"/>
            <a:ext cx="3632661" cy="2261062"/>
          </a:xfrm>
        </p:spPr>
      </p:pic>
      <p:pic>
        <p:nvPicPr>
          <p:cNvPr id="10" name="İçerik Yer Tutucusu 9"/>
          <p:cNvPicPr>
            <a:picLocks noGrp="1" noChangeAspect="1"/>
          </p:cNvPicPr>
          <p:nvPr>
            <p:ph sz="half" idx="2"/>
          </p:nvPr>
        </p:nvPicPr>
        <p:blipFill>
          <a:blip r:embed="rId3" cstate="print">
            <a:extLst>
              <a:ext uri="{28A0092B-C50C-407E-A947-70E740481C1C}">
                <a14:useLocalDpi xmlns="" xmlns:a14="http://schemas.microsoft.com/office/drawing/2010/main" val="0"/>
              </a:ext>
            </a:extLst>
          </a:blip>
          <a:stretch>
            <a:fillRect/>
          </a:stretch>
        </p:blipFill>
        <p:spPr>
          <a:xfrm>
            <a:off x="7512801" y="1690688"/>
            <a:ext cx="3609628" cy="2191356"/>
          </a:xfrm>
        </p:spPr>
      </p:pic>
    </p:spTree>
    <p:extLst>
      <p:ext uri="{BB962C8B-B14F-4D97-AF65-F5344CB8AC3E}">
        <p14:creationId xmlns="" xmlns:p14="http://schemas.microsoft.com/office/powerpoint/2010/main" val="11954203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941161"/>
          </a:xfrm>
        </p:spPr>
        <p:txBody>
          <a:bodyPr/>
          <a:lstStyle/>
          <a:p>
            <a:pPr algn="ctr"/>
            <a:r>
              <a:rPr lang="tr-TR" b="1" dirty="0" err="1" smtClean="0">
                <a:latin typeface="+mn-lt"/>
              </a:rPr>
              <a:t>Nebulizatör</a:t>
            </a:r>
            <a:r>
              <a:rPr lang="tr-TR" b="1" dirty="0" smtClean="0">
                <a:latin typeface="+mn-lt"/>
              </a:rPr>
              <a:t> ile İlaç Uygulama</a:t>
            </a:r>
            <a:endParaRPr lang="tr-TR" b="1" dirty="0">
              <a:latin typeface="+mn-lt"/>
            </a:endParaRPr>
          </a:p>
        </p:txBody>
      </p:sp>
      <p:graphicFrame>
        <p:nvGraphicFramePr>
          <p:cNvPr id="6" name="5 İçerik Yer Tutucusu"/>
          <p:cNvGraphicFramePr>
            <a:graphicFrameLocks noGrp="1"/>
          </p:cNvGraphicFramePr>
          <p:nvPr>
            <p:ph idx="1"/>
          </p:nvPr>
        </p:nvGraphicFramePr>
        <p:xfrm>
          <a:off x="838200" y="1280162"/>
          <a:ext cx="10515600" cy="4732952"/>
        </p:xfrm>
        <a:graphic>
          <a:graphicData uri="http://schemas.openxmlformats.org/drawingml/2006/table">
            <a:tbl>
              <a:tblPr firstRow="1" bandRow="1">
                <a:tableStyleId>{5940675A-B579-460E-94D1-54222C63F5DA}</a:tableStyleId>
              </a:tblPr>
              <a:tblGrid>
                <a:gridCol w="5257800"/>
                <a:gridCol w="5257800"/>
              </a:tblGrid>
              <a:tr h="398378">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Doktorun istemi kontrol edilir ve kullanılacak malzemeler hazırlanır:</a:t>
                      </a:r>
                    </a:p>
                    <a:p>
                      <a:pPr algn="just"/>
                      <a:r>
                        <a:rPr lang="tr-TR" sz="1400" dirty="0" smtClean="0">
                          <a:latin typeface="Times New Roman" pitchFamily="18" charset="0"/>
                          <a:cs typeface="Times New Roman" pitchFamily="18" charset="0"/>
                        </a:rPr>
                        <a:t>-</a:t>
                      </a:r>
                      <a:r>
                        <a:rPr lang="tr-TR" sz="1400" dirty="0" err="1" smtClean="0">
                          <a:latin typeface="Times New Roman" pitchFamily="18" charset="0"/>
                          <a:cs typeface="Times New Roman" pitchFamily="18" charset="0"/>
                        </a:rPr>
                        <a:t>Steteskop</a:t>
                      </a:r>
                      <a:endParaRPr lang="tr-TR" sz="1400" dirty="0" smtClean="0">
                        <a:latin typeface="Times New Roman" pitchFamily="18" charset="0"/>
                        <a:cs typeface="Times New Roman" pitchFamily="18" charset="0"/>
                      </a:endParaRPr>
                    </a:p>
                    <a:p>
                      <a:pPr algn="just"/>
                      <a:r>
                        <a:rPr lang="tr-TR" sz="1400" dirty="0" smtClean="0">
                          <a:latin typeface="Times New Roman" pitchFamily="18" charset="0"/>
                          <a:cs typeface="Times New Roman" pitchFamily="18" charset="0"/>
                        </a:rPr>
                        <a:t>-İstem yapılan ilaç</a:t>
                      </a:r>
                    </a:p>
                    <a:p>
                      <a:pPr algn="just"/>
                      <a:r>
                        <a:rPr lang="tr-TR" sz="1400" dirty="0" smtClean="0">
                          <a:latin typeface="Times New Roman" pitchFamily="18" charset="0"/>
                          <a:cs typeface="Times New Roman" pitchFamily="18" charset="0"/>
                        </a:rPr>
                        <a:t>-</a:t>
                      </a:r>
                      <a:r>
                        <a:rPr lang="tr-TR" sz="1400" dirty="0" err="1" smtClean="0">
                          <a:latin typeface="Times New Roman" pitchFamily="18" charset="0"/>
                          <a:cs typeface="Times New Roman" pitchFamily="18" charset="0"/>
                        </a:rPr>
                        <a:t>Nebül</a:t>
                      </a:r>
                      <a:r>
                        <a:rPr lang="tr-TR" sz="1400" dirty="0" smtClean="0">
                          <a:latin typeface="Times New Roman" pitchFamily="18" charset="0"/>
                          <a:cs typeface="Times New Roman" pitchFamily="18" charset="0"/>
                        </a:rPr>
                        <a:t> maskesi</a:t>
                      </a:r>
                    </a:p>
                    <a:p>
                      <a:pPr algn="just">
                        <a:buFontTx/>
                        <a:buChar char="-"/>
                      </a:pPr>
                      <a:r>
                        <a:rPr lang="tr-TR" sz="1400" dirty="0" err="1" smtClean="0">
                          <a:latin typeface="Times New Roman" pitchFamily="18" charset="0"/>
                          <a:cs typeface="Times New Roman" pitchFamily="18" charset="0"/>
                        </a:rPr>
                        <a:t>Nebülizatör</a:t>
                      </a:r>
                      <a:r>
                        <a:rPr lang="tr-TR" sz="1400" baseline="0" dirty="0" smtClean="0">
                          <a:latin typeface="Times New Roman" pitchFamily="18" charset="0"/>
                          <a:cs typeface="Times New Roman" pitchFamily="18" charset="0"/>
                        </a:rPr>
                        <a:t> ya da oksijen bağlantısı</a:t>
                      </a:r>
                    </a:p>
                    <a:p>
                      <a:pPr algn="just">
                        <a:buFontTx/>
                        <a:buChar char="-"/>
                      </a:pPr>
                      <a:r>
                        <a:rPr lang="tr-TR" sz="1400" baseline="0" dirty="0" smtClean="0">
                          <a:latin typeface="Times New Roman" pitchFamily="18" charset="0"/>
                          <a:cs typeface="Times New Roman" pitchFamily="18" charset="0"/>
                        </a:rPr>
                        <a:t> İlaç uygulama kağıdı/Bilgisayar tabanlı ilaç uygulama sistemi</a:t>
                      </a:r>
                    </a:p>
                    <a:p>
                      <a:pPr algn="just">
                        <a:buFontTx/>
                        <a:buChar char="-"/>
                      </a:pPr>
                      <a:r>
                        <a:rPr lang="tr-TR" sz="1400" baseline="0" dirty="0" smtClean="0">
                          <a:latin typeface="Times New Roman" pitchFamily="18" charset="0"/>
                          <a:cs typeface="Times New Roman" pitchFamily="18" charset="0"/>
                        </a:rPr>
                        <a:t> Eldiven</a:t>
                      </a:r>
                      <a:endParaRPr lang="tr-TR" sz="1400" dirty="0" smtClean="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İstemin kontrol</a:t>
                      </a:r>
                      <a:r>
                        <a:rPr lang="tr-TR" sz="1400" baseline="0" dirty="0" smtClean="0">
                          <a:latin typeface="Times New Roman" pitchFamily="18" charset="0"/>
                          <a:cs typeface="Times New Roman" pitchFamily="18" charset="0"/>
                        </a:rPr>
                        <a:t> edilmesi hataları önler. </a:t>
                      </a:r>
                      <a:r>
                        <a:rPr lang="tr-TR" sz="1400" baseline="0" dirty="0" err="1" smtClean="0">
                          <a:latin typeface="Times New Roman" pitchFamily="18" charset="0"/>
                          <a:cs typeface="Times New Roman" pitchFamily="18" charset="0"/>
                        </a:rPr>
                        <a:t>Malzemlerin</a:t>
                      </a:r>
                      <a:r>
                        <a:rPr lang="tr-TR" sz="1400" baseline="0" dirty="0" smtClean="0">
                          <a:latin typeface="Times New Roman" pitchFamily="18" charset="0"/>
                          <a:cs typeface="Times New Roman" pitchFamily="18" charset="0"/>
                        </a:rPr>
                        <a:t> hazırlanması zaman ve enerji tasarrufu sağlar.</a:t>
                      </a:r>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El hijyeni sağlanır.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Mikroorganizmaların yayılmasını önler.</a:t>
                      </a:r>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İlaç arabası ya da hastanın ilaçlarının bulunduğu çekmecenin kilidi açılır. </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İlaçların kilitli olması, ilaç güvenliği açısından önemlidir. </a:t>
                      </a:r>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Her</a:t>
                      </a:r>
                      <a:r>
                        <a:rPr lang="tr-TR" sz="1400" baseline="0" dirty="0" smtClean="0">
                          <a:latin typeface="Times New Roman" pitchFamily="18" charset="0"/>
                          <a:cs typeface="Times New Roman" pitchFamily="18" charset="0"/>
                        </a:rPr>
                        <a:t> defasında sadece tek bir hastanın ilacı hazırlanır.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İlaç</a:t>
                      </a:r>
                      <a:r>
                        <a:rPr lang="tr-TR" sz="1400" baseline="0" dirty="0" smtClean="0">
                          <a:latin typeface="Times New Roman" pitchFamily="18" charset="0"/>
                          <a:cs typeface="Times New Roman" pitchFamily="18" charset="0"/>
                        </a:rPr>
                        <a:t> uygulamalarında hataları önler.</a:t>
                      </a:r>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Hasta</a:t>
                      </a:r>
                      <a:r>
                        <a:rPr lang="tr-TR" sz="1400" baseline="0" dirty="0" smtClean="0">
                          <a:latin typeface="Times New Roman" pitchFamily="18" charset="0"/>
                          <a:cs typeface="Times New Roman" pitchFamily="18" charset="0"/>
                        </a:rPr>
                        <a:t>nın çekmecesinden/ilaç dolabından uygun ilaç seçilir.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Bu ilk kontrol aşamasıdır.</a:t>
                      </a:r>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İlacın etiketi kontrol edilir. Son kullanma tarihi, ilacın güvenli doz aralığı değerlendirilir ve gerekiyorsa</a:t>
                      </a:r>
                      <a:r>
                        <a:rPr lang="tr-TR" sz="1400" baseline="0" dirty="0" smtClean="0">
                          <a:latin typeface="Times New Roman" pitchFamily="18" charset="0"/>
                          <a:cs typeface="Times New Roman" pitchFamily="18" charset="0"/>
                        </a:rPr>
                        <a:t> hesaplama yapılır. </a:t>
                      </a:r>
                      <a:endParaRPr lang="tr-TR"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latin typeface="Times New Roman" pitchFamily="18" charset="0"/>
                          <a:cs typeface="Times New Roman" pitchFamily="18" charset="0"/>
                        </a:rPr>
                        <a:t>Bu ikinci kontrol aşamasıdır.</a:t>
                      </a:r>
                    </a:p>
                    <a:p>
                      <a:pPr algn="just"/>
                      <a:endParaRPr lang="tr-TR" sz="1400" dirty="0">
                        <a:latin typeface="Times New Roman" pitchFamily="18" charset="0"/>
                        <a:cs typeface="Times New Roman" pitchFamily="18" charset="0"/>
                      </a:endParaRPr>
                    </a:p>
                  </a:txBody>
                  <a:tcPr/>
                </a:tc>
              </a:tr>
              <a:tr h="398378">
                <a:tc>
                  <a:txBody>
                    <a:bodyPr/>
                    <a:lstStyle/>
                    <a:p>
                      <a:pPr algn="just"/>
                      <a:r>
                        <a:rPr lang="tr-TR" sz="1400" dirty="0" smtClean="0">
                          <a:latin typeface="Times New Roman" pitchFamily="18" charset="0"/>
                          <a:cs typeface="Times New Roman" pitchFamily="18" charset="0"/>
                        </a:rPr>
                        <a:t>Hastanın ilaçları hazırlandıktan sonra ilaçlar ve doktorun istemi tekrar kontrol edilir.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Bu uygulamayı doğru yapmak ve hataları önlemek için üçüncü kontroldür. Bu kontrol aşaması hasta başında</a:t>
                      </a:r>
                      <a:r>
                        <a:rPr lang="tr-TR" sz="1400" baseline="0" dirty="0" smtClean="0">
                          <a:latin typeface="Times New Roman" pitchFamily="18" charset="0"/>
                          <a:cs typeface="Times New Roman" pitchFamily="18" charset="0"/>
                        </a:rPr>
                        <a:t> da yapılabilir.</a:t>
                      </a:r>
                      <a:endParaRPr lang="tr-TR"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706029"/>
          </a:xfrm>
        </p:spPr>
        <p:txBody>
          <a:bodyPr/>
          <a:lstStyle/>
          <a:p>
            <a:pPr algn="ctr"/>
            <a:r>
              <a:rPr lang="tr-TR" b="1" dirty="0" err="1" smtClean="0">
                <a:latin typeface="+mn-lt"/>
              </a:rPr>
              <a:t>Nebulizatör</a:t>
            </a:r>
            <a:r>
              <a:rPr lang="tr-TR" b="1" dirty="0" smtClean="0">
                <a:latin typeface="+mn-lt"/>
              </a:rPr>
              <a:t> ile İlaç Uygulama</a:t>
            </a:r>
            <a:endParaRPr lang="tr-TR" b="1" dirty="0">
              <a:latin typeface="+mn-lt"/>
            </a:endParaRPr>
          </a:p>
        </p:txBody>
      </p:sp>
      <p:graphicFrame>
        <p:nvGraphicFramePr>
          <p:cNvPr id="6" name="5 İçerik Yer Tutucusu"/>
          <p:cNvGraphicFramePr>
            <a:graphicFrameLocks noGrp="1"/>
          </p:cNvGraphicFramePr>
          <p:nvPr>
            <p:ph idx="1"/>
          </p:nvPr>
        </p:nvGraphicFramePr>
        <p:xfrm>
          <a:off x="838200" y="1188723"/>
          <a:ext cx="10515600" cy="4459332"/>
        </p:xfrm>
        <a:graphic>
          <a:graphicData uri="http://schemas.openxmlformats.org/drawingml/2006/table">
            <a:tbl>
              <a:tblPr firstRow="1" bandRow="1">
                <a:tableStyleId>{5940675A-B579-460E-94D1-54222C63F5DA}</a:tableStyleId>
              </a:tblPr>
              <a:tblGrid>
                <a:gridCol w="5257800"/>
                <a:gridCol w="5257800"/>
              </a:tblGrid>
              <a:tr h="461826">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461826">
                <a:tc>
                  <a:txBody>
                    <a:bodyPr/>
                    <a:lstStyle/>
                    <a:p>
                      <a:r>
                        <a:rPr lang="tr-TR" sz="1400" dirty="0" smtClean="0">
                          <a:latin typeface="Times New Roman" pitchFamily="18" charset="0"/>
                          <a:cs typeface="Times New Roman" pitchFamily="18" charset="0"/>
                        </a:rPr>
                        <a:t>Ayrılmadan</a:t>
                      </a:r>
                      <a:r>
                        <a:rPr lang="tr-TR" sz="1400" baseline="0" dirty="0" smtClean="0">
                          <a:latin typeface="Times New Roman" pitchFamily="18" charset="0"/>
                          <a:cs typeface="Times New Roman" pitchFamily="18" charset="0"/>
                        </a:rPr>
                        <a:t> önce ilaç dolabı kilitlenir ve eldivenler çıkarılıp el hijyeni sağlanır.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İlaç dolabını ve çekmeceyi kilitlemek,</a:t>
                      </a:r>
                      <a:r>
                        <a:rPr lang="tr-TR" sz="1400" baseline="0" dirty="0" smtClean="0">
                          <a:latin typeface="Times New Roman" pitchFamily="18" charset="0"/>
                          <a:cs typeface="Times New Roman" pitchFamily="18" charset="0"/>
                        </a:rPr>
                        <a:t> ilaç güvenliği için gereklidir. </a:t>
                      </a:r>
                      <a:endParaRPr lang="tr-TR" sz="1400" dirty="0">
                        <a:latin typeface="Times New Roman" pitchFamily="18" charset="0"/>
                        <a:cs typeface="Times New Roman" pitchFamily="18" charset="0"/>
                      </a:endParaRPr>
                    </a:p>
                  </a:txBody>
                  <a:tcPr/>
                </a:tc>
              </a:tr>
              <a:tr h="461826">
                <a:tc>
                  <a:txBody>
                    <a:bodyPr/>
                    <a:lstStyle/>
                    <a:p>
                      <a:r>
                        <a:rPr lang="tr-TR" sz="1400" dirty="0" smtClean="0">
                          <a:latin typeface="Times New Roman" pitchFamily="18" charset="0"/>
                          <a:cs typeface="Times New Roman" pitchFamily="18" charset="0"/>
                        </a:rPr>
                        <a:t>Hastanın ilaçlarının bulunduğu tepsi,</a:t>
                      </a:r>
                      <a:r>
                        <a:rPr lang="tr-TR" sz="1400" baseline="0" dirty="0" smtClean="0">
                          <a:latin typeface="Times New Roman" pitchFamily="18" charset="0"/>
                          <a:cs typeface="Times New Roman" pitchFamily="18" charset="0"/>
                        </a:rPr>
                        <a:t> hasta odasına götürülür ve görme sınırları içerisinde bir alana yerleştirilir.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İlaç güvenliği için gereklidir.</a:t>
                      </a:r>
                      <a:endParaRPr lang="tr-TR" sz="1400" dirty="0">
                        <a:latin typeface="Times New Roman" pitchFamily="18" charset="0"/>
                        <a:cs typeface="Times New Roman" pitchFamily="18" charset="0"/>
                      </a:endParaRPr>
                    </a:p>
                  </a:txBody>
                  <a:tcPr/>
                </a:tc>
              </a:tr>
              <a:tr h="461826">
                <a:tc>
                  <a:txBody>
                    <a:bodyPr/>
                    <a:lstStyle/>
                    <a:p>
                      <a:r>
                        <a:rPr lang="tr-TR" sz="1400" dirty="0" smtClean="0">
                          <a:latin typeface="Times New Roman" pitchFamily="18" charset="0"/>
                          <a:cs typeface="Times New Roman" pitchFamily="18" charset="0"/>
                        </a:rPr>
                        <a:t>El hijyeni sağlanır ve eldiven giyilir.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Mikroorganizmaların yayılmasını önler.</a:t>
                      </a:r>
                      <a:endParaRPr lang="tr-TR" sz="1400" dirty="0">
                        <a:latin typeface="Times New Roman" pitchFamily="18" charset="0"/>
                        <a:cs typeface="Times New Roman" pitchFamily="18" charset="0"/>
                      </a:endParaRPr>
                    </a:p>
                  </a:txBody>
                  <a:tcPr/>
                </a:tc>
              </a:tr>
              <a:tr h="461826">
                <a:tc>
                  <a:txBody>
                    <a:bodyPr/>
                    <a:lstStyle/>
                    <a:p>
                      <a:r>
                        <a:rPr lang="tr-TR" sz="1400" dirty="0" smtClean="0">
                          <a:latin typeface="Times New Roman" pitchFamily="18" charset="0"/>
                          <a:cs typeface="Times New Roman" pitchFamily="18" charset="0"/>
                        </a:rPr>
                        <a:t>Hastanın kimliği doğrulanır. </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Kimliği doğrulamak, doğru hastanın doğru ilacı aldığından emin olmayı sağlar.</a:t>
                      </a:r>
                      <a:endParaRPr lang="tr-TR" sz="1400" dirty="0">
                        <a:latin typeface="Times New Roman" pitchFamily="18" charset="0"/>
                        <a:cs typeface="Times New Roman" pitchFamily="18" charset="0"/>
                      </a:endParaRPr>
                    </a:p>
                  </a:txBody>
                  <a:tcPr/>
                </a:tc>
              </a:tr>
              <a:tr h="461826">
                <a:tc>
                  <a:txBody>
                    <a:bodyPr/>
                    <a:lstStyle/>
                    <a:p>
                      <a:r>
                        <a:rPr lang="tr-TR" sz="1400" dirty="0" smtClean="0">
                          <a:latin typeface="Times New Roman" pitchFamily="18" charset="0"/>
                          <a:cs typeface="Times New Roman" pitchFamily="18" charset="0"/>
                        </a:rPr>
                        <a:t>İlaç uygulamadan önce gerekli değerlendirmeler yapılır. Alerjileri kontrol edilir. Hastaya ilaçların veriliş amacı,</a:t>
                      </a:r>
                      <a:r>
                        <a:rPr lang="tr-TR" sz="1400" baseline="0" dirty="0" smtClean="0">
                          <a:latin typeface="Times New Roman" pitchFamily="18" charset="0"/>
                          <a:cs typeface="Times New Roman" pitchFamily="18" charset="0"/>
                        </a:rPr>
                        <a:t> uygulama şekli ve komplikasyonları hakkında bilgi verilir.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Değerlendirme, ilaç uygulamaları öncesinde istenmeyen olayları önlemek için gerekli</a:t>
                      </a:r>
                      <a:r>
                        <a:rPr lang="tr-TR" sz="1400" baseline="0" dirty="0" smtClean="0">
                          <a:latin typeface="Times New Roman" pitchFamily="18" charset="0"/>
                          <a:cs typeface="Times New Roman" pitchFamily="18" charset="0"/>
                        </a:rPr>
                        <a:t> bir adımdır. Hastaya açıklama yapmak, hastanın </a:t>
                      </a:r>
                      <a:r>
                        <a:rPr lang="tr-TR" sz="1400" baseline="0" dirty="0" err="1" smtClean="0">
                          <a:latin typeface="Times New Roman" pitchFamily="18" charset="0"/>
                          <a:cs typeface="Times New Roman" pitchFamily="18" charset="0"/>
                        </a:rPr>
                        <a:t>anksiyetesini</a:t>
                      </a:r>
                      <a:r>
                        <a:rPr lang="tr-TR" sz="1400" baseline="0" dirty="0" smtClean="0">
                          <a:latin typeface="Times New Roman" pitchFamily="18" charset="0"/>
                          <a:cs typeface="Times New Roman" pitchFamily="18" charset="0"/>
                        </a:rPr>
                        <a:t> azaltır ve iş birliğini kolaylaştırır.</a:t>
                      </a:r>
                      <a:endParaRPr lang="tr-TR" sz="1400" dirty="0">
                        <a:latin typeface="Times New Roman" pitchFamily="18" charset="0"/>
                        <a:cs typeface="Times New Roman" pitchFamily="18" charset="0"/>
                      </a:endParaRPr>
                    </a:p>
                  </a:txBody>
                  <a:tcPr/>
                </a:tc>
              </a:tr>
              <a:tr h="461826">
                <a:tc>
                  <a:txBody>
                    <a:bodyPr/>
                    <a:lstStyle/>
                    <a:p>
                      <a:r>
                        <a:rPr lang="tr-TR" sz="1400" dirty="0" err="1" smtClean="0">
                          <a:latin typeface="Times New Roman" pitchFamily="18" charset="0"/>
                          <a:cs typeface="Times New Roman" pitchFamily="18" charset="0"/>
                        </a:rPr>
                        <a:t>Nebulizatör</a:t>
                      </a:r>
                      <a:r>
                        <a:rPr lang="tr-TR" sz="1400" dirty="0" smtClean="0">
                          <a:latin typeface="Times New Roman" pitchFamily="18" charset="0"/>
                          <a:cs typeface="Times New Roman" pitchFamily="18" charset="0"/>
                        </a:rPr>
                        <a:t> maskesinin haznesi açılır ve ilaç hazneye boşaltılır ya da seyrelterek verilecek bir ilaç ise, uygulama öncesi</a:t>
                      </a:r>
                      <a:r>
                        <a:rPr lang="tr-TR" sz="1400" baseline="0"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uygun ölçülerde seyreltilir. </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Bazı ilaçlarda en iyi etkiyi elde etmek içi seyreltmek gerekebilir. </a:t>
                      </a:r>
                      <a:endParaRPr lang="tr-TR" sz="1400" dirty="0">
                        <a:latin typeface="Times New Roman" pitchFamily="18" charset="0"/>
                        <a:cs typeface="Times New Roman" pitchFamily="18" charset="0"/>
                      </a:endParaRPr>
                    </a:p>
                  </a:txBody>
                  <a:tcPr/>
                </a:tc>
              </a:tr>
              <a:tr h="461826">
                <a:tc>
                  <a:txBody>
                    <a:bodyPr/>
                    <a:lstStyle/>
                    <a:p>
                      <a:r>
                        <a:rPr lang="tr-TR" sz="1400" dirty="0" err="1" smtClean="0">
                          <a:latin typeface="Times New Roman" pitchFamily="18" charset="0"/>
                          <a:cs typeface="Times New Roman" pitchFamily="18" charset="0"/>
                        </a:rPr>
                        <a:t>Nebulizatör</a:t>
                      </a:r>
                      <a:r>
                        <a:rPr lang="tr-TR" sz="1400" dirty="0" smtClean="0">
                          <a:latin typeface="Times New Roman" pitchFamily="18" charset="0"/>
                          <a:cs typeface="Times New Roman" pitchFamily="18" charset="0"/>
                        </a:rPr>
                        <a:t> maskesinin haznesi birleştirilir</a:t>
                      </a:r>
                      <a:r>
                        <a:rPr lang="tr-TR" sz="1400" baseline="0" dirty="0" smtClean="0">
                          <a:latin typeface="Times New Roman" pitchFamily="18" charset="0"/>
                          <a:cs typeface="Times New Roman" pitchFamily="18" charset="0"/>
                        </a:rPr>
                        <a:t> ve maske </a:t>
                      </a:r>
                      <a:r>
                        <a:rPr lang="tr-TR" sz="1400" baseline="0" dirty="0" err="1" smtClean="0">
                          <a:latin typeface="Times New Roman" pitchFamily="18" charset="0"/>
                          <a:cs typeface="Times New Roman" pitchFamily="18" charset="0"/>
                        </a:rPr>
                        <a:t>nebülizatöre</a:t>
                      </a:r>
                      <a:r>
                        <a:rPr lang="tr-TR" sz="1400" baseline="0" dirty="0" smtClean="0">
                          <a:latin typeface="Times New Roman" pitchFamily="18" charset="0"/>
                          <a:cs typeface="Times New Roman" pitchFamily="18" charset="0"/>
                        </a:rPr>
                        <a:t> / oksijen kaynağına bağlanır. </a:t>
                      </a:r>
                      <a:endParaRPr lang="tr-TR" sz="1400" dirty="0">
                        <a:latin typeface="Times New Roman" pitchFamily="18" charset="0"/>
                        <a:cs typeface="Times New Roman" pitchFamily="18" charset="0"/>
                      </a:endParaRPr>
                    </a:p>
                  </a:txBody>
                  <a:tcPr/>
                </a:tc>
                <a:tc>
                  <a:txBody>
                    <a:bodyPr/>
                    <a:lstStyle/>
                    <a:p>
                      <a:r>
                        <a:rPr lang="tr-TR" sz="1400" dirty="0" err="1" smtClean="0">
                          <a:latin typeface="Times New Roman" pitchFamily="18" charset="0"/>
                          <a:cs typeface="Times New Roman" pitchFamily="18" charset="0"/>
                        </a:rPr>
                        <a:t>Nebulizatör</a:t>
                      </a:r>
                      <a:r>
                        <a:rPr lang="tr-TR" sz="1400" baseline="0" dirty="0" smtClean="0">
                          <a:latin typeface="Times New Roman" pitchFamily="18" charset="0"/>
                          <a:cs typeface="Times New Roman" pitchFamily="18" charset="0"/>
                        </a:rPr>
                        <a:t> cihazı ve oksijen, </a:t>
                      </a:r>
                      <a:r>
                        <a:rPr lang="tr-TR" sz="1400" baseline="0" dirty="0" err="1" smtClean="0">
                          <a:latin typeface="Times New Roman" pitchFamily="18" charset="0"/>
                          <a:cs typeface="Times New Roman" pitchFamily="18" charset="0"/>
                        </a:rPr>
                        <a:t>nebulizatör</a:t>
                      </a:r>
                      <a:r>
                        <a:rPr lang="tr-TR" sz="1400" baseline="0" dirty="0" smtClean="0">
                          <a:latin typeface="Times New Roman" pitchFamily="18" charset="0"/>
                          <a:cs typeface="Times New Roman" pitchFamily="18" charset="0"/>
                        </a:rPr>
                        <a:t> haznesindeki ilacın buharlaşması için gereklidir. </a:t>
                      </a:r>
                      <a:endParaRPr lang="tr-TR"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941161"/>
          </a:xfrm>
        </p:spPr>
        <p:txBody>
          <a:bodyPr/>
          <a:lstStyle/>
          <a:p>
            <a:pPr algn="ctr"/>
            <a:r>
              <a:rPr lang="tr-TR" b="1" dirty="0" err="1" smtClean="0">
                <a:latin typeface="+mn-lt"/>
              </a:rPr>
              <a:t>Nebulizatör</a:t>
            </a:r>
            <a:r>
              <a:rPr lang="tr-TR" b="1" dirty="0" smtClean="0">
                <a:latin typeface="+mn-lt"/>
              </a:rPr>
              <a:t> ile İlaç Uygulama</a:t>
            </a:r>
            <a:endParaRPr lang="tr-TR" b="1" dirty="0">
              <a:latin typeface="+mn-lt"/>
            </a:endParaRPr>
          </a:p>
        </p:txBody>
      </p:sp>
      <p:graphicFrame>
        <p:nvGraphicFramePr>
          <p:cNvPr id="6" name="5 İçerik Yer Tutucusu"/>
          <p:cNvGraphicFramePr>
            <a:graphicFrameLocks noGrp="1"/>
          </p:cNvGraphicFramePr>
          <p:nvPr>
            <p:ph idx="1"/>
          </p:nvPr>
        </p:nvGraphicFramePr>
        <p:xfrm>
          <a:off x="838200" y="1632859"/>
          <a:ext cx="10515600" cy="4140925"/>
        </p:xfrm>
        <a:graphic>
          <a:graphicData uri="http://schemas.openxmlformats.org/drawingml/2006/table">
            <a:tbl>
              <a:tblPr firstRow="1" bandRow="1">
                <a:tableStyleId>{5940675A-B579-460E-94D1-54222C63F5DA}</a:tableStyleId>
              </a:tblPr>
              <a:tblGrid>
                <a:gridCol w="5257800"/>
                <a:gridCol w="5257800"/>
              </a:tblGrid>
              <a:tr h="475062">
                <a:tc>
                  <a:txBody>
                    <a:bodyPr/>
                    <a:lstStyle/>
                    <a:p>
                      <a:pPr algn="ctr"/>
                      <a:r>
                        <a:rPr lang="tr-T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a:txBody>
                  <a:tcPr/>
                </a:tc>
                <a:tc>
                  <a:txBody>
                    <a:bodyPr/>
                    <a:lstStyle/>
                    <a:p>
                      <a:pPr algn="ctr"/>
                      <a:r>
                        <a:rPr lang="tr-TR" b="1" dirty="0" smtClean="0">
                          <a:latin typeface="Times New Roman" pitchFamily="18" charset="0"/>
                          <a:cs typeface="Times New Roman" pitchFamily="18" charset="0"/>
                        </a:rPr>
                        <a:t>Gerekçe</a:t>
                      </a:r>
                      <a:endParaRPr lang="tr-TR" b="1" dirty="0">
                        <a:latin typeface="Times New Roman" pitchFamily="18" charset="0"/>
                        <a:cs typeface="Times New Roman" pitchFamily="18" charset="0"/>
                      </a:endParaRPr>
                    </a:p>
                  </a:txBody>
                  <a:tcPr/>
                </a:tc>
              </a:tr>
              <a:tr h="1082669">
                <a:tc>
                  <a:txBody>
                    <a:bodyPr/>
                    <a:lstStyle/>
                    <a:p>
                      <a:pPr algn="just"/>
                      <a:r>
                        <a:rPr lang="tr-TR" sz="1400" dirty="0" err="1" smtClean="0">
                          <a:latin typeface="Times New Roman" pitchFamily="18" charset="0"/>
                          <a:cs typeface="Times New Roman" pitchFamily="18" charset="0"/>
                        </a:rPr>
                        <a:t>Nebulizatör</a:t>
                      </a:r>
                      <a:r>
                        <a:rPr lang="tr-TR" sz="1400" dirty="0" smtClean="0">
                          <a:latin typeface="Times New Roman" pitchFamily="18" charset="0"/>
                          <a:cs typeface="Times New Roman" pitchFamily="18" charset="0"/>
                        </a:rPr>
                        <a:t> maskesi hastaya bağlanır,</a:t>
                      </a:r>
                      <a:r>
                        <a:rPr lang="tr-TR" sz="1400" baseline="0"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oksijen</a:t>
                      </a:r>
                      <a:r>
                        <a:rPr lang="tr-TR" sz="1400" baseline="0" dirty="0" smtClean="0">
                          <a:latin typeface="Times New Roman" pitchFamily="18" charset="0"/>
                          <a:cs typeface="Times New Roman" pitchFamily="18" charset="0"/>
                        </a:rPr>
                        <a:t> kaynağı ya da </a:t>
                      </a:r>
                      <a:r>
                        <a:rPr lang="tr-TR" sz="1400" baseline="0" dirty="0" err="1" smtClean="0">
                          <a:latin typeface="Times New Roman" pitchFamily="18" charset="0"/>
                          <a:cs typeface="Times New Roman" pitchFamily="18" charset="0"/>
                        </a:rPr>
                        <a:t>nebulizatör</a:t>
                      </a:r>
                      <a:r>
                        <a:rPr lang="tr-TR" sz="1400" baseline="0" dirty="0" smtClean="0">
                          <a:latin typeface="Times New Roman" pitchFamily="18" charset="0"/>
                          <a:cs typeface="Times New Roman" pitchFamily="18" charset="0"/>
                        </a:rPr>
                        <a:t> çalıştırılır ve ilacın buharlaşma durumu kontrol edilir. </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İyi buhar oluşmuyorsa tüm bağlantılar kontrol edilmelidir. </a:t>
                      </a:r>
                      <a:endParaRPr lang="tr-TR" sz="1400" dirty="0">
                        <a:latin typeface="Times New Roman" pitchFamily="18" charset="0"/>
                        <a:cs typeface="Times New Roman" pitchFamily="18" charset="0"/>
                      </a:endParaRPr>
                    </a:p>
                  </a:txBody>
                  <a:tcPr/>
                </a:tc>
              </a:tr>
              <a:tr h="617901">
                <a:tc>
                  <a:txBody>
                    <a:bodyPr/>
                    <a:lstStyle/>
                    <a:p>
                      <a:pPr algn="just"/>
                      <a:r>
                        <a:rPr lang="tr-TR" sz="1400" dirty="0" smtClean="0">
                          <a:latin typeface="Times New Roman" pitchFamily="18" charset="0"/>
                          <a:cs typeface="Times New Roman" pitchFamily="18" charset="0"/>
                        </a:rPr>
                        <a:t>Hastadan yavaşça ve derin nefes alması, nefes vermeden önce hafifçe nefesini tutması istenir. </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Hastanın nefesini tutması, ilacın daha iyi emilmesini sağlar.</a:t>
                      </a:r>
                      <a:endParaRPr lang="tr-TR" sz="1400" dirty="0">
                        <a:latin typeface="Times New Roman" pitchFamily="18" charset="0"/>
                        <a:cs typeface="Times New Roman" pitchFamily="18" charset="0"/>
                      </a:endParaRPr>
                    </a:p>
                  </a:txBody>
                  <a:tcPr/>
                </a:tc>
              </a:tr>
              <a:tr h="617901">
                <a:tc>
                  <a:txBody>
                    <a:bodyPr/>
                    <a:lstStyle/>
                    <a:p>
                      <a:pPr algn="just"/>
                      <a:r>
                        <a:rPr lang="tr-TR" sz="1400" dirty="0" err="1" smtClean="0">
                          <a:latin typeface="Times New Roman" pitchFamily="18" charset="0"/>
                          <a:cs typeface="Times New Roman" pitchFamily="18" charset="0"/>
                        </a:rPr>
                        <a:t>Nebulizatör</a:t>
                      </a:r>
                      <a:r>
                        <a:rPr lang="tr-TR" sz="1400" dirty="0" smtClean="0">
                          <a:latin typeface="Times New Roman" pitchFamily="18" charset="0"/>
                          <a:cs typeface="Times New Roman" pitchFamily="18" charset="0"/>
                        </a:rPr>
                        <a:t> haznesindeki ilaç tamamen bitene kadar bu nefes alma tekniğine devam</a:t>
                      </a:r>
                      <a:r>
                        <a:rPr lang="tr-TR" sz="1400" baseline="0" dirty="0" smtClean="0">
                          <a:latin typeface="Times New Roman" pitchFamily="18" charset="0"/>
                          <a:cs typeface="Times New Roman" pitchFamily="18" charset="0"/>
                        </a:rPr>
                        <a:t> edilmelidir.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İlacın</a:t>
                      </a:r>
                      <a:r>
                        <a:rPr lang="tr-TR" sz="1400" baseline="0" dirty="0" smtClean="0">
                          <a:latin typeface="Times New Roman" pitchFamily="18" charset="0"/>
                          <a:cs typeface="Times New Roman" pitchFamily="18" charset="0"/>
                        </a:rPr>
                        <a:t> etkin bir şekilde uygulanmasını sağlar ve doz kaybını azaltır.</a:t>
                      </a:r>
                      <a:endParaRPr lang="tr-TR" sz="1400" dirty="0">
                        <a:latin typeface="Times New Roman" pitchFamily="18" charset="0"/>
                        <a:cs typeface="Times New Roman" pitchFamily="18" charset="0"/>
                      </a:endParaRPr>
                    </a:p>
                  </a:txBody>
                  <a:tcPr/>
                </a:tc>
              </a:tr>
              <a:tr h="475062">
                <a:tc>
                  <a:txBody>
                    <a:bodyPr/>
                    <a:lstStyle/>
                    <a:p>
                      <a:pPr algn="just"/>
                      <a:r>
                        <a:rPr lang="tr-TR" sz="1400" dirty="0" smtClean="0">
                          <a:latin typeface="Times New Roman" pitchFamily="18" charset="0"/>
                          <a:cs typeface="Times New Roman" pitchFamily="18" charset="0"/>
                        </a:rPr>
                        <a:t>Eldivenler çıkartılır ve el hijyeni sağlanır.</a:t>
                      </a:r>
                      <a:endParaRPr lang="tr-TR" sz="1400" dirty="0">
                        <a:latin typeface="Times New Roman" pitchFamily="18" charset="0"/>
                        <a:cs typeface="Times New Roman" pitchFamily="18" charset="0"/>
                      </a:endParaRPr>
                    </a:p>
                  </a:txBody>
                  <a:tcPr/>
                </a:tc>
                <a:tc>
                  <a:txBody>
                    <a:bodyPr/>
                    <a:lstStyle/>
                    <a:p>
                      <a:pPr algn="just"/>
                      <a:r>
                        <a:rPr lang="tr-TR" sz="1400" dirty="0" smtClean="0">
                          <a:latin typeface="Times New Roman" pitchFamily="18" charset="0"/>
                          <a:cs typeface="Times New Roman" pitchFamily="18" charset="0"/>
                        </a:rPr>
                        <a:t>Mikroorganizmaların yayılmasını önler.</a:t>
                      </a:r>
                      <a:endParaRPr lang="tr-TR" sz="1400" dirty="0">
                        <a:latin typeface="Times New Roman" pitchFamily="18" charset="0"/>
                        <a:cs typeface="Times New Roman" pitchFamily="18" charset="0"/>
                      </a:endParaRPr>
                    </a:p>
                  </a:txBody>
                  <a:tcPr/>
                </a:tc>
              </a:tr>
              <a:tr h="872330">
                <a:tc>
                  <a:txBody>
                    <a:bodyPr/>
                    <a:lstStyle/>
                    <a:p>
                      <a:pPr algn="just"/>
                      <a:r>
                        <a:rPr lang="tr-TR" sz="1400" dirty="0" smtClean="0">
                          <a:latin typeface="Times New Roman" pitchFamily="18" charset="0"/>
                          <a:cs typeface="Times New Roman" pitchFamily="18" charset="0"/>
                        </a:rPr>
                        <a:t>Uygulama öncesi akciğerin durumu, yaşamsal bulgular, hastanın ifadeleri, ilacı uygulama saati, yolu ve</a:t>
                      </a:r>
                      <a:r>
                        <a:rPr lang="tr-TR" sz="1400" baseline="0" dirty="0" smtClean="0">
                          <a:latin typeface="Times New Roman" pitchFamily="18" charset="0"/>
                          <a:cs typeface="Times New Roman" pitchFamily="18" charset="0"/>
                        </a:rPr>
                        <a:t> ilaç uygulamadan sonraki hemşire değerlendirmesine dair bilgileri içeren kayıt tutulur.</a:t>
                      </a:r>
                      <a:endParaRPr lang="tr-TR" sz="1400"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latin typeface="Times New Roman" pitchFamily="18" charset="0"/>
                          <a:ea typeface="Calibri"/>
                          <a:cs typeface="Times New Roman" pitchFamily="18" charset="0"/>
                        </a:rPr>
                        <a:t>Uygun kayıt hasta bakımının sürdürülebilirliği ve hemşirelik uygulamalarının görünürlüğü için önemlidir.</a:t>
                      </a:r>
                    </a:p>
                    <a:p>
                      <a:pPr algn="just"/>
                      <a:endParaRPr lang="tr-TR"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pPr algn="ctr"/>
            <a:r>
              <a:rPr lang="tr-TR" b="1" dirty="0" smtClean="0">
                <a:latin typeface="+mn-lt"/>
              </a:rPr>
              <a:t>Hemşirelik </a:t>
            </a:r>
            <a:endParaRPr lang="tr-TR" dirty="0">
              <a:latin typeface="+mn-lt"/>
            </a:endParaRPr>
          </a:p>
        </p:txBody>
      </p:sp>
      <p:sp>
        <p:nvSpPr>
          <p:cNvPr id="6" name="5 İçerik Yer Tutucusu"/>
          <p:cNvSpPr>
            <a:spLocks noGrp="1"/>
          </p:cNvSpPr>
          <p:nvPr>
            <p:ph idx="1"/>
          </p:nvPr>
        </p:nvSpPr>
        <p:spPr/>
        <p:txBody>
          <a:bodyPr/>
          <a:lstStyle/>
          <a:p>
            <a:r>
              <a:rPr lang="tr-TR" dirty="0" smtClean="0"/>
              <a:t>Hasta solunum sistemi açısından değerlendirilirken şimdiki ve geçmiş durumuna dair kapsamlı bilgi alınmalıdır:</a:t>
            </a:r>
          </a:p>
          <a:p>
            <a:pPr lvl="1"/>
            <a:r>
              <a:rPr lang="tr-TR" dirty="0" smtClean="0"/>
              <a:t>Yaşam tarzı</a:t>
            </a:r>
          </a:p>
          <a:p>
            <a:pPr lvl="1"/>
            <a:r>
              <a:rPr lang="tr-TR" dirty="0" smtClean="0"/>
              <a:t>Öksürük </a:t>
            </a:r>
          </a:p>
          <a:p>
            <a:pPr lvl="1"/>
            <a:r>
              <a:rPr lang="tr-TR" dirty="0" smtClean="0"/>
              <a:t>Balgam</a:t>
            </a:r>
          </a:p>
          <a:p>
            <a:pPr lvl="1"/>
            <a:r>
              <a:rPr lang="tr-TR" dirty="0" smtClean="0"/>
              <a:t>Ağrı </a:t>
            </a:r>
          </a:p>
          <a:p>
            <a:pPr lvl="1"/>
            <a:r>
              <a:rPr lang="tr-TR" dirty="0" smtClean="0"/>
              <a:t>Kullanılan ilaçlar</a:t>
            </a:r>
          </a:p>
          <a:p>
            <a:pPr lvl="1"/>
            <a:r>
              <a:rPr lang="tr-TR" dirty="0" smtClean="0"/>
              <a:t>Oksijenlenmeyi bozabilecek risk faktörlerinin varlığı </a:t>
            </a:r>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Hemşirelik </a:t>
            </a:r>
            <a:endParaRPr lang="tr-TR" b="1" dirty="0">
              <a:latin typeface="+mn-lt"/>
            </a:endParaRPr>
          </a:p>
        </p:txBody>
      </p:sp>
      <p:sp>
        <p:nvSpPr>
          <p:cNvPr id="3" name="İçerik Yer Tutucusu 2"/>
          <p:cNvSpPr>
            <a:spLocks noGrp="1"/>
          </p:cNvSpPr>
          <p:nvPr>
            <p:ph idx="1"/>
          </p:nvPr>
        </p:nvSpPr>
        <p:spPr/>
        <p:txBody>
          <a:bodyPr/>
          <a:lstStyle/>
          <a:p>
            <a:pPr algn="just">
              <a:lnSpc>
                <a:spcPct val="150000"/>
              </a:lnSpc>
            </a:pPr>
            <a:r>
              <a:rPr lang="tr-TR" u="sng" dirty="0" smtClean="0">
                <a:solidFill>
                  <a:srgbClr val="FF0000"/>
                </a:solidFill>
              </a:rPr>
              <a:t>Derin Solunum ve Öksürük Egzersizleri</a:t>
            </a:r>
          </a:p>
          <a:p>
            <a:pPr algn="just">
              <a:lnSpc>
                <a:spcPct val="150000"/>
              </a:lnSpc>
            </a:pPr>
            <a:r>
              <a:rPr lang="tr-TR" dirty="0" smtClean="0"/>
              <a:t>Hemşire, solunum yollarındaki salgıları gidermek için derin nefes egzersizleri ve öksürüğü teşvik ederek solunum işlevlerini kolaylaştırabilir.</a:t>
            </a:r>
          </a:p>
          <a:p>
            <a:pPr algn="just">
              <a:lnSpc>
                <a:spcPct val="150000"/>
              </a:lnSpc>
            </a:pPr>
            <a:r>
              <a:rPr lang="tr-TR" dirty="0" err="1" smtClean="0"/>
              <a:t>Sekresyon</a:t>
            </a:r>
            <a:r>
              <a:rPr lang="tr-TR" dirty="0" smtClean="0"/>
              <a:t> yeterince yükseldiğinde, hasta </a:t>
            </a:r>
            <a:r>
              <a:rPr lang="tr-TR" dirty="0" err="1" smtClean="0"/>
              <a:t>sekresyonları</a:t>
            </a:r>
            <a:r>
              <a:rPr lang="tr-TR" dirty="0" smtClean="0"/>
              <a:t> çıkarabilir ya da yutabilir.</a:t>
            </a:r>
            <a:endParaRPr lang="tr-TR" dirty="0"/>
          </a:p>
        </p:txBody>
      </p:sp>
    </p:spTree>
    <p:extLst>
      <p:ext uri="{BB962C8B-B14F-4D97-AF65-F5344CB8AC3E}">
        <p14:creationId xmlns="" xmlns:p14="http://schemas.microsoft.com/office/powerpoint/2010/main" val="24803320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cs typeface="Times New Roman" pitchFamily="18" charset="0"/>
              </a:rPr>
              <a:t>Hemşirelik </a:t>
            </a:r>
            <a:endParaRPr lang="tr-TR" b="1" dirty="0">
              <a:latin typeface="+mn-lt"/>
              <a:cs typeface="Times New Roman" pitchFamily="18" charset="0"/>
            </a:endParaRPr>
          </a:p>
        </p:txBody>
      </p:sp>
      <p:sp>
        <p:nvSpPr>
          <p:cNvPr id="3" name="İçerik Yer Tutucusu 2"/>
          <p:cNvSpPr>
            <a:spLocks noGrp="1"/>
          </p:cNvSpPr>
          <p:nvPr>
            <p:ph idx="1"/>
          </p:nvPr>
        </p:nvSpPr>
        <p:spPr/>
        <p:txBody>
          <a:bodyPr/>
          <a:lstStyle/>
          <a:p>
            <a:r>
              <a:rPr lang="tr-TR" u="sng" dirty="0" smtClean="0">
                <a:solidFill>
                  <a:srgbClr val="FF0000"/>
                </a:solidFill>
              </a:rPr>
              <a:t>Derin Solunum ve Öksürük Egzersizleri</a:t>
            </a:r>
          </a:p>
          <a:p>
            <a:pPr algn="just">
              <a:lnSpc>
                <a:spcPct val="150000"/>
              </a:lnSpc>
            </a:pPr>
            <a:r>
              <a:rPr lang="tr-TR" dirty="0" smtClean="0"/>
              <a:t>Yaygın olarak kullanılan solunum egzersizi, </a:t>
            </a:r>
            <a:r>
              <a:rPr lang="tr-TR" dirty="0" err="1" smtClean="0"/>
              <a:t>abdominal</a:t>
            </a:r>
            <a:r>
              <a:rPr lang="tr-TR" dirty="0" smtClean="0"/>
              <a:t> solunum ve büzük dudak egzersizidir.</a:t>
            </a:r>
          </a:p>
          <a:p>
            <a:pPr algn="just">
              <a:lnSpc>
                <a:spcPct val="150000"/>
              </a:lnSpc>
            </a:pPr>
            <a:r>
              <a:rPr lang="tr-TR" dirty="0" err="1" smtClean="0"/>
              <a:t>Abdominal</a:t>
            </a:r>
            <a:r>
              <a:rPr lang="tr-TR" dirty="0" smtClean="0"/>
              <a:t> solunum az çaba ile derin tam nefeslere izin verir.</a:t>
            </a:r>
          </a:p>
          <a:p>
            <a:pPr algn="just">
              <a:lnSpc>
                <a:spcPct val="150000"/>
              </a:lnSpc>
            </a:pPr>
            <a:r>
              <a:rPr lang="tr-TR" dirty="0" smtClean="0"/>
              <a:t>Büzük dudak egzersizi, hastanın solunum üzerinde kontrol geliştirmesine yardımcı olur.</a:t>
            </a:r>
          </a:p>
          <a:p>
            <a:endParaRPr lang="tr-TR" dirty="0" smtClean="0"/>
          </a:p>
          <a:p>
            <a:endParaRPr lang="tr-TR" dirty="0" smtClean="0"/>
          </a:p>
        </p:txBody>
      </p:sp>
    </p:spTree>
    <p:extLst>
      <p:ext uri="{BB962C8B-B14F-4D97-AF65-F5344CB8AC3E}">
        <p14:creationId xmlns="" xmlns:p14="http://schemas.microsoft.com/office/powerpoint/2010/main" val="248033209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1006475"/>
          </a:xfrm>
        </p:spPr>
        <p:txBody>
          <a:bodyPr/>
          <a:lstStyle/>
          <a:p>
            <a:pPr algn="ctr"/>
            <a:r>
              <a:rPr lang="tr-TR" b="1" dirty="0" smtClean="0">
                <a:latin typeface="+mn-lt"/>
              </a:rPr>
              <a:t>Hemşirelik </a:t>
            </a:r>
            <a:endParaRPr lang="tr-TR" dirty="0">
              <a:latin typeface="+mn-lt"/>
            </a:endParaRPr>
          </a:p>
        </p:txBody>
      </p:sp>
      <p:sp>
        <p:nvSpPr>
          <p:cNvPr id="3" name="2 İçerik Yer Tutucusu"/>
          <p:cNvSpPr>
            <a:spLocks noGrp="1"/>
          </p:cNvSpPr>
          <p:nvPr>
            <p:ph idx="1"/>
          </p:nvPr>
        </p:nvSpPr>
        <p:spPr>
          <a:xfrm>
            <a:off x="838200" y="1319348"/>
            <a:ext cx="10515600" cy="5172891"/>
          </a:xfrm>
        </p:spPr>
        <p:txBody>
          <a:bodyPr>
            <a:normAutofit lnSpcReduction="10000"/>
          </a:bodyPr>
          <a:lstStyle/>
          <a:p>
            <a:pPr algn="just"/>
            <a:r>
              <a:rPr lang="tr-TR" u="sng" dirty="0" smtClean="0">
                <a:solidFill>
                  <a:srgbClr val="FF0000"/>
                </a:solidFill>
              </a:rPr>
              <a:t>Derin Solunum ve Öksürük Egzersizleri</a:t>
            </a:r>
            <a:endParaRPr lang="tr-TR" dirty="0" smtClean="0"/>
          </a:p>
          <a:p>
            <a:pPr algn="just">
              <a:lnSpc>
                <a:spcPct val="150000"/>
              </a:lnSpc>
            </a:pPr>
            <a:r>
              <a:rPr lang="tr-TR" dirty="0" smtClean="0"/>
              <a:t>Yatak kenarına oturun ya da sırt üstü uzanın rahat bir pozisyon alın ve dizlerinizi bükerek karın kaslarınızın gevşemesini sağlayın.</a:t>
            </a:r>
          </a:p>
          <a:p>
            <a:pPr algn="just">
              <a:lnSpc>
                <a:spcPct val="150000"/>
              </a:lnSpc>
            </a:pPr>
            <a:r>
              <a:rPr lang="tr-TR" dirty="0" smtClean="0"/>
              <a:t>•Ellerinizi </a:t>
            </a:r>
            <a:r>
              <a:rPr lang="tr-TR" dirty="0" err="1" smtClean="0"/>
              <a:t>kostalarınaltında</a:t>
            </a:r>
            <a:r>
              <a:rPr lang="tr-TR" dirty="0" smtClean="0"/>
              <a:t> her iki yanda soluk alıp verdiğinizde hissedecek şekilde karın bölgesinin yan taraflarına yerleştirin.</a:t>
            </a:r>
          </a:p>
          <a:p>
            <a:pPr algn="just">
              <a:lnSpc>
                <a:spcPct val="150000"/>
              </a:lnSpc>
            </a:pPr>
            <a:r>
              <a:rPr lang="tr-TR" dirty="0" smtClean="0"/>
              <a:t>•Karnınızın üst kısmı dışa doğru şişinceye kadar burun yoluyla nefes almaya devam edin. Nefesinizi tutarak içinizden beşe kadar sayınız. </a:t>
            </a:r>
          </a:p>
          <a:p>
            <a:pPr algn="just">
              <a:lnSpc>
                <a:spcPct val="150000"/>
              </a:lnSpc>
            </a:pPr>
            <a:r>
              <a:rPr lang="tr-TR" dirty="0" smtClean="0"/>
              <a:t>•Karın kaslarınızı kasarak, havayı ağız yoluyla yavaşça üfleyin.</a:t>
            </a:r>
          </a:p>
          <a:p>
            <a:pPr algn="just"/>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Hemşirelik </a:t>
            </a:r>
            <a:endParaRPr lang="tr-TR" dirty="0">
              <a:latin typeface="+mn-lt"/>
            </a:endParaRPr>
          </a:p>
        </p:txBody>
      </p:sp>
      <p:sp>
        <p:nvSpPr>
          <p:cNvPr id="3" name="2 İçerik Yer Tutucusu"/>
          <p:cNvSpPr>
            <a:spLocks noGrp="1"/>
          </p:cNvSpPr>
          <p:nvPr>
            <p:ph idx="1"/>
          </p:nvPr>
        </p:nvSpPr>
        <p:spPr/>
        <p:txBody>
          <a:bodyPr/>
          <a:lstStyle/>
          <a:p>
            <a:pPr algn="just">
              <a:lnSpc>
                <a:spcPct val="150000"/>
              </a:lnSpc>
            </a:pPr>
            <a:r>
              <a:rPr lang="tr-TR" u="sng" dirty="0" smtClean="0">
                <a:solidFill>
                  <a:srgbClr val="FF0000"/>
                </a:solidFill>
              </a:rPr>
              <a:t>Derin Solunum ve Öksürük Egzersizleri</a:t>
            </a:r>
            <a:endParaRPr lang="tr-TR" dirty="0" smtClean="0"/>
          </a:p>
          <a:p>
            <a:pPr algn="just">
              <a:lnSpc>
                <a:spcPct val="150000"/>
              </a:lnSpc>
            </a:pPr>
            <a:r>
              <a:rPr lang="tr-TR" dirty="0" smtClean="0"/>
              <a:t>Hasta, dudaklarını ıslık çalmaya benzer şekilde büzer ve yavaşça ve nazikçe nefes alıp karın kaslarını daha fazla nefes vermek için etkili bir şekilde sıkar.</a:t>
            </a:r>
          </a:p>
          <a:p>
            <a:pPr algn="just">
              <a:lnSpc>
                <a:spcPct val="150000"/>
              </a:lnSpc>
            </a:pPr>
            <a:r>
              <a:rPr lang="tr-TR" dirty="0" smtClean="0"/>
              <a:t>Hasta</a:t>
            </a:r>
            <a:r>
              <a:rPr lang="sv-SE" dirty="0" smtClean="0"/>
              <a:t> genellikle 3'e kadar </a:t>
            </a:r>
            <a:r>
              <a:rPr lang="tr-TR" dirty="0" smtClean="0"/>
              <a:t>sayarak </a:t>
            </a:r>
            <a:r>
              <a:rPr lang="sv-SE" dirty="0" smtClean="0"/>
              <a:t>nefes alır ve 7'ye kadar nefes verir.</a:t>
            </a:r>
            <a:endParaRPr lang="tr-TR" dirty="0"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Hemşirelik </a:t>
            </a:r>
            <a:endParaRPr lang="tr-TR" dirty="0">
              <a:latin typeface="+mn-lt"/>
            </a:endParaRPr>
          </a:p>
        </p:txBody>
      </p:sp>
      <p:sp>
        <p:nvSpPr>
          <p:cNvPr id="3" name="2 İçerik Yer Tutucusu"/>
          <p:cNvSpPr>
            <a:spLocks noGrp="1"/>
          </p:cNvSpPr>
          <p:nvPr>
            <p:ph idx="1"/>
          </p:nvPr>
        </p:nvSpPr>
        <p:spPr>
          <a:xfrm>
            <a:off x="838200" y="1541417"/>
            <a:ext cx="10515600" cy="4635546"/>
          </a:xfrm>
        </p:spPr>
        <p:txBody>
          <a:bodyPr>
            <a:normAutofit fontScale="92500"/>
          </a:bodyPr>
          <a:lstStyle/>
          <a:p>
            <a:pPr algn="just">
              <a:lnSpc>
                <a:spcPct val="150000"/>
              </a:lnSpc>
            </a:pPr>
            <a:r>
              <a:rPr lang="tr-TR" u="sng" dirty="0" smtClean="0">
                <a:solidFill>
                  <a:srgbClr val="FF0000"/>
                </a:solidFill>
              </a:rPr>
              <a:t>Derin Solunum ve Öksürük Egzersizleri</a:t>
            </a:r>
          </a:p>
          <a:p>
            <a:pPr algn="just">
              <a:lnSpc>
                <a:spcPct val="150000"/>
              </a:lnSpc>
            </a:pPr>
            <a:r>
              <a:rPr lang="tr-TR" dirty="0" err="1" smtClean="0"/>
              <a:t>Bronkodilatör</a:t>
            </a:r>
            <a:r>
              <a:rPr lang="tr-TR" dirty="0" smtClean="0"/>
              <a:t> tedavisi (reçete edilirse) kullandıktan sonra, derin nefes alın ve nefesinizi birkaç saniye tutun.</a:t>
            </a:r>
          </a:p>
          <a:p>
            <a:pPr algn="just">
              <a:lnSpc>
                <a:spcPct val="150000"/>
              </a:lnSpc>
            </a:pPr>
            <a:r>
              <a:rPr lang="tr-TR" dirty="0" smtClean="0"/>
              <a:t>İki kez öksürün. İlk öksürük mukusu gevşetir; ikincisi salgıları atar.</a:t>
            </a:r>
          </a:p>
          <a:p>
            <a:pPr algn="just">
              <a:lnSpc>
                <a:spcPct val="150000"/>
              </a:lnSpc>
            </a:pPr>
            <a:r>
              <a:rPr lang="tr-TR" dirty="0" smtClean="0"/>
              <a:t>Öksürmek için öne doğru eğin ve "</a:t>
            </a:r>
            <a:r>
              <a:rPr lang="tr-TR" dirty="0" err="1" smtClean="0"/>
              <a:t>huff</a:t>
            </a:r>
            <a:r>
              <a:rPr lang="tr-TR" dirty="0" smtClean="0"/>
              <a:t>" sesiyle keskin bir şekilde nefes verin. Bu teknik, salgıları akciğerlerden yukarı ve dışa doğru hareket ettirirken hava yollarınızın açık kalmasına yardımcı olur.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Solunum Fizyolojisi – </a:t>
            </a:r>
            <a:r>
              <a:rPr lang="tr-TR" b="1" dirty="0" err="1" smtClean="0">
                <a:latin typeface="+mn-lt"/>
              </a:rPr>
              <a:t>Pulmoner</a:t>
            </a:r>
            <a:r>
              <a:rPr lang="tr-TR" b="1" dirty="0" smtClean="0">
                <a:latin typeface="+mn-lt"/>
              </a:rPr>
              <a:t> </a:t>
            </a:r>
            <a:r>
              <a:rPr lang="tr-TR" b="1" dirty="0" err="1" smtClean="0">
                <a:latin typeface="+mn-lt"/>
              </a:rPr>
              <a:t>Ventilasyon</a:t>
            </a:r>
            <a:endParaRPr lang="tr-TR" b="1" dirty="0">
              <a:latin typeface="+mn-lt"/>
            </a:endParaRPr>
          </a:p>
        </p:txBody>
      </p:sp>
      <p:sp>
        <p:nvSpPr>
          <p:cNvPr id="3" name="İçerik Yer Tutucusu 2"/>
          <p:cNvSpPr>
            <a:spLocks noGrp="1"/>
          </p:cNvSpPr>
          <p:nvPr>
            <p:ph idx="1"/>
          </p:nvPr>
        </p:nvSpPr>
        <p:spPr/>
        <p:txBody>
          <a:bodyPr/>
          <a:lstStyle/>
          <a:p>
            <a:pPr algn="just">
              <a:lnSpc>
                <a:spcPct val="150000"/>
              </a:lnSpc>
            </a:pPr>
            <a:r>
              <a:rPr lang="tr-TR" dirty="0" smtClean="0"/>
              <a:t>Atmosferde bütün gazlar (Nitrojen % 78, Oksijen % 21, Karbondioksit % 0.03, Argon % 0.9, Diğer gazlar % 0.07) deniz </a:t>
            </a:r>
            <a:r>
              <a:rPr lang="tr-TR" dirty="0" err="1" smtClean="0"/>
              <a:t>seviyasinde</a:t>
            </a:r>
            <a:r>
              <a:rPr lang="tr-TR" dirty="0" smtClean="0"/>
              <a:t> 101.3 </a:t>
            </a:r>
            <a:r>
              <a:rPr lang="tr-TR" dirty="0" err="1" smtClean="0"/>
              <a:t>kilopaskal</a:t>
            </a:r>
            <a:r>
              <a:rPr lang="tr-TR" dirty="0" smtClean="0"/>
              <a:t> (</a:t>
            </a:r>
            <a:r>
              <a:rPr lang="tr-TR" dirty="0" err="1" smtClean="0"/>
              <a:t>kPa</a:t>
            </a:r>
            <a:r>
              <a:rPr lang="tr-TR" dirty="0" smtClean="0"/>
              <a:t>) atmosferik basınç uygular. </a:t>
            </a:r>
          </a:p>
          <a:p>
            <a:pPr algn="just">
              <a:lnSpc>
                <a:spcPct val="150000"/>
              </a:lnSpc>
            </a:pPr>
            <a:r>
              <a:rPr lang="tr-TR" dirty="0" smtClean="0"/>
              <a:t>İntrapulmoner Basınç: </a:t>
            </a:r>
            <a:r>
              <a:rPr lang="tr-TR" dirty="0" err="1" smtClean="0"/>
              <a:t>Alvoellerin</a:t>
            </a:r>
            <a:r>
              <a:rPr lang="tr-TR" dirty="0" smtClean="0"/>
              <a:t> yüzeyine yansıyan basınç.</a:t>
            </a:r>
            <a:endParaRPr lang="tr-TR" dirty="0"/>
          </a:p>
        </p:txBody>
      </p:sp>
    </p:spTree>
    <p:extLst>
      <p:ext uri="{BB962C8B-B14F-4D97-AF65-F5344CB8AC3E}">
        <p14:creationId xmlns="" xmlns:p14="http://schemas.microsoft.com/office/powerpoint/2010/main" val="10278693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Hemşirelik </a:t>
            </a:r>
            <a:endParaRPr lang="tr-TR" dirty="0">
              <a:latin typeface="+mn-lt"/>
            </a:endParaRPr>
          </a:p>
        </p:txBody>
      </p:sp>
      <p:sp>
        <p:nvSpPr>
          <p:cNvPr id="3" name="2 İçerik Yer Tutucusu"/>
          <p:cNvSpPr>
            <a:spLocks noGrp="1"/>
          </p:cNvSpPr>
          <p:nvPr>
            <p:ph idx="1"/>
          </p:nvPr>
        </p:nvSpPr>
        <p:spPr>
          <a:xfrm>
            <a:off x="838200" y="1580606"/>
            <a:ext cx="10515600" cy="4596357"/>
          </a:xfrm>
        </p:spPr>
        <p:txBody>
          <a:bodyPr>
            <a:normAutofit/>
          </a:bodyPr>
          <a:lstStyle/>
          <a:p>
            <a:pPr algn="just">
              <a:lnSpc>
                <a:spcPct val="150000"/>
              </a:lnSpc>
            </a:pPr>
            <a:r>
              <a:rPr lang="tr-TR" u="sng" dirty="0" smtClean="0">
                <a:solidFill>
                  <a:srgbClr val="FF0000"/>
                </a:solidFill>
              </a:rPr>
              <a:t>Derin Solunum ve Öksürük Egzersizleri</a:t>
            </a:r>
          </a:p>
          <a:p>
            <a:pPr algn="just">
              <a:lnSpc>
                <a:spcPct val="150000"/>
              </a:lnSpc>
            </a:pPr>
            <a:r>
              <a:rPr lang="tr-TR" dirty="0" smtClean="0"/>
              <a:t>Mukusun daha küçük hava yollarına geri dönmesini önlemek için arka arkaya hızlı ve koklama tarzında kısa nefes alın.</a:t>
            </a:r>
          </a:p>
          <a:p>
            <a:pPr algn="just">
              <a:lnSpc>
                <a:spcPct val="150000"/>
              </a:lnSpc>
            </a:pPr>
            <a:r>
              <a:rPr lang="tr-TR" dirty="0" smtClean="0"/>
              <a:t>Dinlenin.</a:t>
            </a:r>
          </a:p>
          <a:p>
            <a:pPr algn="just">
              <a:lnSpc>
                <a:spcPct val="150000"/>
              </a:lnSpc>
            </a:pPr>
            <a:r>
              <a:rPr lang="tr-TR" dirty="0" smtClean="0"/>
              <a:t>Uzun süreli öksürük ataklarından kaçınmaya çalışın çünkü bunlar yorgunluk ve </a:t>
            </a:r>
            <a:r>
              <a:rPr lang="tr-TR" dirty="0" err="1" smtClean="0"/>
              <a:t>hipoksiye</a:t>
            </a:r>
            <a:r>
              <a:rPr lang="tr-TR" dirty="0" smtClean="0"/>
              <a:t> neden olur.</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Hemşirelik </a:t>
            </a:r>
            <a:endParaRPr lang="tr-TR" dirty="0">
              <a:latin typeface="+mn-lt"/>
            </a:endParaRPr>
          </a:p>
        </p:txBody>
      </p:sp>
      <p:sp>
        <p:nvSpPr>
          <p:cNvPr id="3" name="2 İçerik Yer Tutucusu"/>
          <p:cNvSpPr>
            <a:spLocks noGrp="1"/>
          </p:cNvSpPr>
          <p:nvPr>
            <p:ph idx="1"/>
          </p:nvPr>
        </p:nvSpPr>
        <p:spPr>
          <a:xfrm>
            <a:off x="838200" y="1632857"/>
            <a:ext cx="10515600" cy="4544106"/>
          </a:xfrm>
        </p:spPr>
        <p:txBody>
          <a:bodyPr/>
          <a:lstStyle/>
          <a:p>
            <a:pPr algn="just">
              <a:lnSpc>
                <a:spcPct val="150000"/>
              </a:lnSpc>
            </a:pPr>
            <a:r>
              <a:rPr lang="tr-TR" u="sng" dirty="0" err="1" smtClean="0">
                <a:solidFill>
                  <a:srgbClr val="FF0000"/>
                </a:solidFill>
              </a:rPr>
              <a:t>Hidrasyon</a:t>
            </a:r>
            <a:endParaRPr lang="tr-TR" u="sng" dirty="0" smtClean="0">
              <a:solidFill>
                <a:srgbClr val="FF0000"/>
              </a:solidFill>
            </a:endParaRPr>
          </a:p>
          <a:p>
            <a:pPr algn="just">
              <a:lnSpc>
                <a:spcPct val="150000"/>
              </a:lnSpc>
            </a:pPr>
            <a:r>
              <a:rPr lang="tr-TR" dirty="0" smtClean="0"/>
              <a:t>Sistemik </a:t>
            </a:r>
            <a:r>
              <a:rPr lang="tr-TR" dirty="0" err="1" smtClean="0"/>
              <a:t>hidrasyonunyeterli</a:t>
            </a:r>
            <a:r>
              <a:rPr lang="tr-TR" dirty="0" smtClean="0"/>
              <a:t> düzeyde sürdürülmesi, </a:t>
            </a:r>
            <a:r>
              <a:rPr lang="tr-TR" dirty="0" err="1" smtClean="0"/>
              <a:t>mukosiliyerhareketi</a:t>
            </a:r>
            <a:r>
              <a:rPr lang="tr-TR" dirty="0" smtClean="0"/>
              <a:t> normal sınırlar içinde tutabilmek için çok önemlidir. </a:t>
            </a:r>
          </a:p>
          <a:p>
            <a:pPr algn="just">
              <a:lnSpc>
                <a:spcPct val="150000"/>
              </a:lnSpc>
            </a:pPr>
            <a:r>
              <a:rPr lang="tr-TR" dirty="0" smtClean="0"/>
              <a:t>Sıvılar mukusu inceltir ve sulandırır. Böylelikle mukus hareket edebilir. Öksürme ile balgam kolaylıkla çıkabilir. </a:t>
            </a:r>
          </a:p>
          <a:p>
            <a:pPr>
              <a:buNone/>
            </a:pPr>
            <a:endParaRPr lang="tr-T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948" y="182245"/>
            <a:ext cx="10515600" cy="797469"/>
          </a:xfrm>
        </p:spPr>
        <p:txBody>
          <a:bodyPr/>
          <a:lstStyle/>
          <a:p>
            <a:pPr algn="ctr"/>
            <a:r>
              <a:rPr lang="tr-TR" b="1" dirty="0" smtClean="0">
                <a:latin typeface="+mn-lt"/>
              </a:rPr>
              <a:t>Hemşirelik</a:t>
            </a:r>
            <a:endParaRPr lang="tr-TR" dirty="0">
              <a:latin typeface="+mn-lt"/>
            </a:endParaRPr>
          </a:p>
        </p:txBody>
      </p:sp>
      <p:sp>
        <p:nvSpPr>
          <p:cNvPr id="3" name="İçerik Yer Tutucusu 2"/>
          <p:cNvSpPr>
            <a:spLocks noGrp="1"/>
          </p:cNvSpPr>
          <p:nvPr>
            <p:ph idx="1"/>
          </p:nvPr>
        </p:nvSpPr>
        <p:spPr>
          <a:xfrm>
            <a:off x="838200" y="1058092"/>
            <a:ext cx="10515600" cy="5342708"/>
          </a:xfrm>
        </p:spPr>
        <p:txBody>
          <a:bodyPr>
            <a:normAutofit/>
          </a:bodyPr>
          <a:lstStyle/>
          <a:p>
            <a:pPr algn="just">
              <a:lnSpc>
                <a:spcPct val="150000"/>
              </a:lnSpc>
            </a:pPr>
            <a:r>
              <a:rPr lang="tr-TR" u="sng" dirty="0" err="1" smtClean="0">
                <a:solidFill>
                  <a:srgbClr val="FF0000"/>
                </a:solidFill>
              </a:rPr>
              <a:t>Postural</a:t>
            </a:r>
            <a:r>
              <a:rPr lang="tr-TR" u="sng" dirty="0" smtClean="0">
                <a:solidFill>
                  <a:srgbClr val="FF0000"/>
                </a:solidFill>
              </a:rPr>
              <a:t> Drenaj</a:t>
            </a:r>
          </a:p>
          <a:p>
            <a:pPr algn="just">
              <a:lnSpc>
                <a:spcPct val="150000"/>
              </a:lnSpc>
            </a:pPr>
            <a:r>
              <a:rPr lang="tr-TR" dirty="0" smtClean="0"/>
              <a:t>Akciğerlerin çeşitli </a:t>
            </a:r>
            <a:r>
              <a:rPr lang="tr-TR" dirty="0" err="1" smtClean="0"/>
              <a:t>segmentlerinde</a:t>
            </a:r>
            <a:r>
              <a:rPr lang="tr-TR" dirty="0" smtClean="0"/>
              <a:t> biriken </a:t>
            </a:r>
            <a:r>
              <a:rPr lang="tr-TR" dirty="0" err="1" smtClean="0"/>
              <a:t>sekresyonların</a:t>
            </a:r>
            <a:r>
              <a:rPr lang="tr-TR" dirty="0" smtClean="0"/>
              <a:t> uygun pozisyonda ve yerçekimin etkisiyle temizlenmesi işlemidir. </a:t>
            </a:r>
          </a:p>
          <a:p>
            <a:pPr algn="just">
              <a:lnSpc>
                <a:spcPct val="150000"/>
              </a:lnSpc>
            </a:pPr>
            <a:r>
              <a:rPr lang="tr-TR" dirty="0" smtClean="0"/>
              <a:t>Akciğer </a:t>
            </a:r>
            <a:r>
              <a:rPr lang="tr-TR" dirty="0" err="1" smtClean="0"/>
              <a:t>hemorojisi</a:t>
            </a:r>
            <a:r>
              <a:rPr lang="tr-TR" dirty="0" smtClean="0"/>
              <a:t>, </a:t>
            </a:r>
            <a:r>
              <a:rPr lang="tr-TR" dirty="0" err="1" smtClean="0"/>
              <a:t>KİBAS’ınyükselmesi</a:t>
            </a:r>
            <a:r>
              <a:rPr lang="tr-TR" dirty="0" smtClean="0"/>
              <a:t>,</a:t>
            </a:r>
            <a:r>
              <a:rPr lang="tr-TR" dirty="0" err="1" smtClean="0"/>
              <a:t>hipoksiyoğun</a:t>
            </a:r>
            <a:r>
              <a:rPr lang="tr-TR" dirty="0" smtClean="0"/>
              <a:t> </a:t>
            </a:r>
            <a:r>
              <a:rPr lang="tr-TR" dirty="0" err="1" smtClean="0"/>
              <a:t>hemoptizi</a:t>
            </a:r>
            <a:r>
              <a:rPr lang="tr-TR" dirty="0" smtClean="0"/>
              <a:t>, solunum </a:t>
            </a:r>
            <a:r>
              <a:rPr lang="tr-TR" dirty="0" err="1" smtClean="0"/>
              <a:t>aspirasyonriski</a:t>
            </a:r>
            <a:r>
              <a:rPr lang="tr-TR" dirty="0" smtClean="0"/>
              <a:t>, </a:t>
            </a:r>
            <a:r>
              <a:rPr lang="tr-TR" dirty="0" err="1" smtClean="0"/>
              <a:t>abdominaldistansiyongibi</a:t>
            </a:r>
            <a:r>
              <a:rPr lang="tr-TR" dirty="0" smtClean="0"/>
              <a:t> durumlarda yapılmaz hastaya </a:t>
            </a:r>
            <a:r>
              <a:rPr lang="tr-TR" dirty="0" err="1" smtClean="0"/>
              <a:t>trendelenburgpozisyonu</a:t>
            </a:r>
            <a:r>
              <a:rPr lang="tr-TR" dirty="0" smtClean="0"/>
              <a:t> verilmez. </a:t>
            </a:r>
          </a:p>
          <a:p>
            <a:pPr algn="just">
              <a:lnSpc>
                <a:spcPct val="150000"/>
              </a:lnSpc>
            </a:pPr>
            <a:r>
              <a:rPr lang="tr-TR" dirty="0" smtClean="0"/>
              <a:t>İşlem sırasında hasta </a:t>
            </a:r>
            <a:r>
              <a:rPr lang="tr-TR" dirty="0" err="1" smtClean="0"/>
              <a:t>dispne</a:t>
            </a:r>
            <a:r>
              <a:rPr lang="tr-TR" dirty="0" smtClean="0"/>
              <a:t> yönünden gözlemlenmelidir. </a:t>
            </a:r>
            <a:endParaRPr lang="tr-TR" dirty="0"/>
          </a:p>
        </p:txBody>
      </p:sp>
    </p:spTree>
    <p:extLst>
      <p:ext uri="{BB962C8B-B14F-4D97-AF65-F5344CB8AC3E}">
        <p14:creationId xmlns="" xmlns:p14="http://schemas.microsoft.com/office/powerpoint/2010/main" val="37028187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5137" y="234498"/>
            <a:ext cx="10515600" cy="862784"/>
          </a:xfrm>
        </p:spPr>
        <p:txBody>
          <a:bodyPr/>
          <a:lstStyle/>
          <a:p>
            <a:pPr algn="ctr"/>
            <a:r>
              <a:rPr lang="tr-TR" b="1" dirty="0" smtClean="0">
                <a:latin typeface="+mn-lt"/>
              </a:rPr>
              <a:t>Hemşirelik</a:t>
            </a:r>
            <a:endParaRPr lang="tr-TR" dirty="0">
              <a:latin typeface="+mn-lt"/>
            </a:endParaRPr>
          </a:p>
        </p:txBody>
      </p:sp>
      <p:sp>
        <p:nvSpPr>
          <p:cNvPr id="3" name="İçerik Yer Tutucusu 2"/>
          <p:cNvSpPr>
            <a:spLocks noGrp="1"/>
          </p:cNvSpPr>
          <p:nvPr>
            <p:ph idx="1"/>
          </p:nvPr>
        </p:nvSpPr>
        <p:spPr>
          <a:xfrm>
            <a:off x="838200" y="1084217"/>
            <a:ext cx="10515600" cy="5277394"/>
          </a:xfrm>
        </p:spPr>
        <p:txBody>
          <a:bodyPr>
            <a:normAutofit fontScale="92500"/>
          </a:bodyPr>
          <a:lstStyle/>
          <a:p>
            <a:pPr algn="just">
              <a:lnSpc>
                <a:spcPct val="150000"/>
              </a:lnSpc>
            </a:pPr>
            <a:r>
              <a:rPr lang="tr-TR" u="sng" dirty="0" err="1" smtClean="0">
                <a:solidFill>
                  <a:srgbClr val="FF0000"/>
                </a:solidFill>
              </a:rPr>
              <a:t>Postural</a:t>
            </a:r>
            <a:r>
              <a:rPr lang="tr-TR" u="sng" dirty="0" smtClean="0">
                <a:solidFill>
                  <a:srgbClr val="FF0000"/>
                </a:solidFill>
              </a:rPr>
              <a:t> Drenaj</a:t>
            </a:r>
          </a:p>
          <a:p>
            <a:pPr algn="just">
              <a:lnSpc>
                <a:spcPct val="150000"/>
              </a:lnSpc>
            </a:pPr>
            <a:r>
              <a:rPr lang="tr-TR" dirty="0" smtClean="0"/>
              <a:t>Kronik bronşit gibi çeşitli akciğer hastalıklarında, sigara gibi nedenlerden dolayı aşırı </a:t>
            </a:r>
            <a:r>
              <a:rPr lang="tr-TR" dirty="0" err="1" smtClean="0"/>
              <a:t>sekresyonuolan</a:t>
            </a:r>
            <a:r>
              <a:rPr lang="tr-TR" dirty="0" smtClean="0"/>
              <a:t> ameliyat olacak hastalara.</a:t>
            </a:r>
          </a:p>
          <a:p>
            <a:pPr algn="just">
              <a:lnSpc>
                <a:spcPct val="150000"/>
              </a:lnSpc>
            </a:pPr>
            <a:r>
              <a:rPr lang="tr-TR" dirty="0" smtClean="0"/>
              <a:t>Ameliyat sonrası </a:t>
            </a:r>
            <a:r>
              <a:rPr lang="tr-TR" dirty="0" err="1" smtClean="0"/>
              <a:t>sekresyonuolan</a:t>
            </a:r>
            <a:r>
              <a:rPr lang="tr-TR" dirty="0" smtClean="0"/>
              <a:t> hastalara ve yeterli öksüremeyen hastalara,</a:t>
            </a:r>
          </a:p>
          <a:p>
            <a:pPr algn="just">
              <a:lnSpc>
                <a:spcPct val="150000"/>
              </a:lnSpc>
            </a:pPr>
            <a:r>
              <a:rPr lang="tr-TR" dirty="0" smtClean="0"/>
              <a:t>Kas iskelet problemi yüzünden yeterli hareket edemeyen hastalara </a:t>
            </a:r>
          </a:p>
          <a:p>
            <a:pPr algn="just">
              <a:lnSpc>
                <a:spcPct val="150000"/>
              </a:lnSpc>
            </a:pPr>
            <a:r>
              <a:rPr lang="tr-TR" dirty="0" smtClean="0"/>
              <a:t>Bilinçsizlik ya da bebeklik nedeniyle tam öksüremeyen hastalara yapılır.</a:t>
            </a:r>
          </a:p>
        </p:txBody>
      </p:sp>
    </p:spTree>
    <p:extLst>
      <p:ext uri="{BB962C8B-B14F-4D97-AF65-F5344CB8AC3E}">
        <p14:creationId xmlns="" xmlns:p14="http://schemas.microsoft.com/office/powerpoint/2010/main" val="329067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97469"/>
          </a:xfrm>
        </p:spPr>
        <p:txBody>
          <a:bodyPr/>
          <a:lstStyle/>
          <a:p>
            <a:pPr algn="ctr"/>
            <a:r>
              <a:rPr lang="tr-TR" b="1" dirty="0" smtClean="0">
                <a:latin typeface="+mn-lt"/>
              </a:rPr>
              <a:t>Hemşirelik</a:t>
            </a:r>
            <a:endParaRPr lang="tr-TR" dirty="0">
              <a:latin typeface="+mn-lt"/>
            </a:endParaRPr>
          </a:p>
        </p:txBody>
      </p:sp>
      <p:sp>
        <p:nvSpPr>
          <p:cNvPr id="3" name="İçerik Yer Tutucusu 2"/>
          <p:cNvSpPr>
            <a:spLocks noGrp="1"/>
          </p:cNvSpPr>
          <p:nvPr>
            <p:ph idx="1"/>
          </p:nvPr>
        </p:nvSpPr>
        <p:spPr>
          <a:xfrm>
            <a:off x="838200" y="1214846"/>
            <a:ext cx="10515600" cy="5185953"/>
          </a:xfrm>
        </p:spPr>
        <p:txBody>
          <a:bodyPr>
            <a:normAutofit fontScale="92500" lnSpcReduction="10000"/>
          </a:bodyPr>
          <a:lstStyle/>
          <a:p>
            <a:pPr algn="just">
              <a:lnSpc>
                <a:spcPct val="150000"/>
              </a:lnSpc>
            </a:pPr>
            <a:r>
              <a:rPr lang="tr-TR" u="sng" dirty="0" err="1" smtClean="0">
                <a:solidFill>
                  <a:srgbClr val="FF0000"/>
                </a:solidFill>
              </a:rPr>
              <a:t>Postural</a:t>
            </a:r>
            <a:r>
              <a:rPr lang="tr-TR" u="sng" dirty="0" smtClean="0">
                <a:solidFill>
                  <a:srgbClr val="FF0000"/>
                </a:solidFill>
              </a:rPr>
              <a:t> Drenaj </a:t>
            </a:r>
            <a:endParaRPr lang="tr-TR" dirty="0" smtClean="0"/>
          </a:p>
          <a:p>
            <a:pPr algn="just">
              <a:lnSpc>
                <a:spcPct val="150000"/>
              </a:lnSpc>
            </a:pPr>
            <a:r>
              <a:rPr lang="tr-TR" dirty="0" smtClean="0"/>
              <a:t>Uygulama sırasında, </a:t>
            </a:r>
            <a:r>
              <a:rPr lang="tr-TR" dirty="0" err="1" smtClean="0"/>
              <a:t>siyanoz</a:t>
            </a:r>
            <a:r>
              <a:rPr lang="tr-TR" dirty="0" smtClean="0"/>
              <a:t>, </a:t>
            </a:r>
            <a:r>
              <a:rPr lang="tr-TR" dirty="0" err="1" smtClean="0"/>
              <a:t>KİBAS’ın</a:t>
            </a:r>
            <a:r>
              <a:rPr lang="tr-TR" dirty="0" smtClean="0"/>
              <a:t> yükselmesi yaşam bulgularında düzensizlik oluşursa </a:t>
            </a:r>
            <a:r>
              <a:rPr lang="tr-TR" dirty="0" err="1" smtClean="0"/>
              <a:t>postural</a:t>
            </a:r>
            <a:r>
              <a:rPr lang="tr-TR" dirty="0" smtClean="0"/>
              <a:t> drenaj yapılmaz.</a:t>
            </a:r>
          </a:p>
          <a:p>
            <a:pPr algn="just">
              <a:lnSpc>
                <a:spcPct val="150000"/>
              </a:lnSpc>
            </a:pPr>
            <a:r>
              <a:rPr lang="tr-TR" dirty="0" smtClean="0"/>
              <a:t>Hasta </a:t>
            </a:r>
            <a:r>
              <a:rPr lang="tr-TR" dirty="0" err="1" smtClean="0"/>
              <a:t>inhaler</a:t>
            </a:r>
            <a:r>
              <a:rPr lang="tr-TR" dirty="0" smtClean="0"/>
              <a:t> </a:t>
            </a:r>
            <a:r>
              <a:rPr lang="tr-TR" dirty="0" err="1" smtClean="0"/>
              <a:t>bronkodilatör</a:t>
            </a:r>
            <a:r>
              <a:rPr lang="tr-TR" dirty="0" smtClean="0"/>
              <a:t> ve </a:t>
            </a:r>
            <a:r>
              <a:rPr lang="tr-TR" dirty="0" err="1" smtClean="0"/>
              <a:t>aerosol</a:t>
            </a:r>
            <a:r>
              <a:rPr lang="tr-TR" dirty="0" smtClean="0"/>
              <a:t> tedavi alıyorsa bu tedavilerden 20 </a:t>
            </a:r>
            <a:r>
              <a:rPr lang="tr-TR" dirty="0" err="1" smtClean="0"/>
              <a:t>dk</a:t>
            </a:r>
            <a:r>
              <a:rPr lang="tr-TR" dirty="0" smtClean="0"/>
              <a:t>. sonra </a:t>
            </a:r>
            <a:r>
              <a:rPr lang="tr-TR" dirty="0" err="1" smtClean="0"/>
              <a:t>postral</a:t>
            </a:r>
            <a:r>
              <a:rPr lang="tr-TR" dirty="0" smtClean="0"/>
              <a:t> drenaj yapılmalıdır.</a:t>
            </a:r>
          </a:p>
          <a:p>
            <a:pPr algn="just">
              <a:lnSpc>
                <a:spcPct val="150000"/>
              </a:lnSpc>
            </a:pPr>
            <a:r>
              <a:rPr lang="tr-TR" dirty="0" smtClean="0"/>
              <a:t>Başlangıçta her pozisyon için 5 </a:t>
            </a:r>
            <a:r>
              <a:rPr lang="tr-TR" dirty="0" err="1" smtClean="0"/>
              <a:t>dk</a:t>
            </a:r>
            <a:r>
              <a:rPr lang="tr-TR" dirty="0" smtClean="0"/>
              <a:t>. yeterlidir, süre artırılarak 15 </a:t>
            </a:r>
            <a:r>
              <a:rPr lang="tr-TR" dirty="0" err="1" smtClean="0"/>
              <a:t>dk</a:t>
            </a:r>
            <a:r>
              <a:rPr lang="tr-TR" dirty="0" smtClean="0"/>
              <a:t> kadar çıkarılabilir.</a:t>
            </a:r>
          </a:p>
          <a:p>
            <a:pPr algn="just">
              <a:lnSpc>
                <a:spcPct val="150000"/>
              </a:lnSpc>
            </a:pPr>
            <a:r>
              <a:rPr lang="tr-TR" dirty="0" smtClean="0"/>
              <a:t>Her pozisyon değiştirilmesinde hasta öksürmeye teşvik edilir.</a:t>
            </a:r>
          </a:p>
          <a:p>
            <a:pPr algn="just">
              <a:lnSpc>
                <a:spcPct val="150000"/>
              </a:lnSpc>
            </a:pPr>
            <a:endParaRPr lang="tr-TR" u="sng" dirty="0">
              <a:solidFill>
                <a:srgbClr val="FF0000"/>
              </a:solidFill>
            </a:endParaRPr>
          </a:p>
        </p:txBody>
      </p:sp>
    </p:spTree>
    <p:extLst>
      <p:ext uri="{BB962C8B-B14F-4D97-AF65-F5344CB8AC3E}">
        <p14:creationId xmlns="" xmlns:p14="http://schemas.microsoft.com/office/powerpoint/2010/main" val="15761578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34497"/>
            <a:ext cx="10515600" cy="666841"/>
          </a:xfrm>
        </p:spPr>
        <p:txBody>
          <a:bodyPr>
            <a:normAutofit fontScale="90000"/>
          </a:bodyPr>
          <a:lstStyle/>
          <a:p>
            <a:pPr algn="ctr"/>
            <a:r>
              <a:rPr lang="tr-TR" b="1" dirty="0" smtClean="0">
                <a:latin typeface="+mn-lt"/>
              </a:rPr>
              <a:t>Hemşirelik</a:t>
            </a:r>
            <a:endParaRPr lang="tr-TR" dirty="0">
              <a:latin typeface="+mn-lt"/>
            </a:endParaRPr>
          </a:p>
        </p:txBody>
      </p:sp>
      <p:sp>
        <p:nvSpPr>
          <p:cNvPr id="3" name="İçerik Yer Tutucusu 2"/>
          <p:cNvSpPr>
            <a:spLocks noGrp="1"/>
          </p:cNvSpPr>
          <p:nvPr>
            <p:ph idx="1"/>
          </p:nvPr>
        </p:nvSpPr>
        <p:spPr>
          <a:xfrm>
            <a:off x="838200" y="1175656"/>
            <a:ext cx="10515600" cy="5251269"/>
          </a:xfrm>
        </p:spPr>
        <p:txBody>
          <a:bodyPr>
            <a:normAutofit fontScale="92500" lnSpcReduction="20000"/>
          </a:bodyPr>
          <a:lstStyle/>
          <a:p>
            <a:pPr algn="just">
              <a:lnSpc>
                <a:spcPct val="150000"/>
              </a:lnSpc>
            </a:pPr>
            <a:r>
              <a:rPr lang="tr-TR" u="sng" dirty="0" err="1" smtClean="0">
                <a:solidFill>
                  <a:srgbClr val="FF0000"/>
                </a:solidFill>
              </a:rPr>
              <a:t>Postural</a:t>
            </a:r>
            <a:r>
              <a:rPr lang="tr-TR" u="sng" dirty="0" smtClean="0">
                <a:solidFill>
                  <a:srgbClr val="FF0000"/>
                </a:solidFill>
              </a:rPr>
              <a:t> Drenaj </a:t>
            </a:r>
          </a:p>
          <a:p>
            <a:pPr algn="just">
              <a:lnSpc>
                <a:spcPct val="150000"/>
              </a:lnSpc>
            </a:pPr>
            <a:r>
              <a:rPr lang="tr-TR" dirty="0" smtClean="0"/>
              <a:t>En uygun zaman sabah kahvaltısından öncedir. Hasta gece boyu biriken </a:t>
            </a:r>
            <a:r>
              <a:rPr lang="tr-TR" dirty="0" err="1" smtClean="0"/>
              <a:t>sekresyonlarıçıkarabilir</a:t>
            </a:r>
            <a:r>
              <a:rPr lang="tr-TR" dirty="0" smtClean="0"/>
              <a:t>. Yemeklerden önce ya da yatmadan bir saat önce de yapılabilir. Egzersizler tok karnına yaptırılmamalıdır.</a:t>
            </a:r>
          </a:p>
          <a:p>
            <a:pPr algn="just">
              <a:lnSpc>
                <a:spcPct val="150000"/>
              </a:lnSpc>
            </a:pPr>
            <a:r>
              <a:rPr lang="tr-TR" dirty="0" smtClean="0"/>
              <a:t>Hastanın üzerinde sıkmayan rahat giysiler olmalıdır. </a:t>
            </a:r>
          </a:p>
          <a:p>
            <a:pPr algn="just">
              <a:lnSpc>
                <a:spcPct val="150000"/>
              </a:lnSpc>
            </a:pPr>
            <a:r>
              <a:rPr lang="tr-TR" dirty="0" smtClean="0"/>
              <a:t>Kanser, ağrı, kanama var ise bölgeye perküsyon işlemi yapılmaz. </a:t>
            </a:r>
          </a:p>
          <a:p>
            <a:pPr algn="just">
              <a:lnSpc>
                <a:spcPct val="150000"/>
              </a:lnSpc>
            </a:pPr>
            <a:r>
              <a:rPr lang="tr-TR" dirty="0" smtClean="0"/>
              <a:t>İşlem sırasında hastada: taşikardi, </a:t>
            </a:r>
            <a:r>
              <a:rPr lang="tr-TR" dirty="0" err="1" smtClean="0"/>
              <a:t>dispne</a:t>
            </a:r>
            <a:r>
              <a:rPr lang="tr-TR" dirty="0" smtClean="0"/>
              <a:t>, göğüs </a:t>
            </a:r>
            <a:r>
              <a:rPr lang="tr-TR" dirty="0" err="1" smtClean="0"/>
              <a:t>ağrısıoluşursa</a:t>
            </a:r>
            <a:r>
              <a:rPr lang="tr-TR" dirty="0" smtClean="0"/>
              <a:t> işlem hemen sonlandırılır. Kalp ve damar hastalıklarında, risk taşıyorsa </a:t>
            </a:r>
            <a:r>
              <a:rPr lang="tr-TR" dirty="0" err="1" smtClean="0"/>
              <a:t>posturaldrenaj</a:t>
            </a:r>
            <a:r>
              <a:rPr lang="tr-TR" dirty="0" smtClean="0"/>
              <a:t> yapılmaz. (</a:t>
            </a:r>
            <a:r>
              <a:rPr lang="tr-TR" dirty="0" err="1" smtClean="0"/>
              <a:t>Emboli</a:t>
            </a:r>
            <a:r>
              <a:rPr lang="tr-TR" dirty="0" smtClean="0"/>
              <a:t>, </a:t>
            </a:r>
            <a:r>
              <a:rPr lang="tr-TR" dirty="0" err="1" smtClean="0"/>
              <a:t>trombüs</a:t>
            </a:r>
            <a:r>
              <a:rPr lang="tr-TR" dirty="0" smtClean="0"/>
              <a:t>)</a:t>
            </a:r>
          </a:p>
          <a:p>
            <a:endParaRPr lang="tr-TR" u="sng" dirty="0">
              <a:solidFill>
                <a:srgbClr val="FF0000"/>
              </a:solidFill>
            </a:endParaRPr>
          </a:p>
        </p:txBody>
      </p:sp>
    </p:spTree>
    <p:extLst>
      <p:ext uri="{BB962C8B-B14F-4D97-AF65-F5344CB8AC3E}">
        <p14:creationId xmlns="" xmlns:p14="http://schemas.microsoft.com/office/powerpoint/2010/main" val="15761578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800" i="1" dirty="0" smtClean="0"/>
              <a:t>SORULAR…</a:t>
            </a:r>
          </a:p>
          <a:p>
            <a:r>
              <a:rPr lang="tr-TR" sz="4800" i="1" dirty="0" smtClean="0"/>
              <a:t>KATKILAR…</a:t>
            </a:r>
            <a:endParaRPr lang="tr-TR" sz="4800" i="1" dirty="0"/>
          </a:p>
        </p:txBody>
      </p:sp>
    </p:spTree>
    <p:extLst>
      <p:ext uri="{BB962C8B-B14F-4D97-AF65-F5344CB8AC3E}">
        <p14:creationId xmlns="" xmlns:p14="http://schemas.microsoft.com/office/powerpoint/2010/main" val="38882786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573578" y="482138"/>
            <a:ext cx="10848109" cy="5827222"/>
          </a:xfrm>
        </p:spPr>
      </p:pic>
    </p:spTree>
    <p:extLst>
      <p:ext uri="{BB962C8B-B14F-4D97-AF65-F5344CB8AC3E}">
        <p14:creationId xmlns="" xmlns:p14="http://schemas.microsoft.com/office/powerpoint/2010/main" val="313622179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KAYNAKLAR </a:t>
            </a:r>
            <a:endParaRPr lang="tr-TR" dirty="0">
              <a:latin typeface="+mn-lt"/>
            </a:endParaRPr>
          </a:p>
        </p:txBody>
      </p:sp>
      <p:sp>
        <p:nvSpPr>
          <p:cNvPr id="3" name="İçerik Yer Tutucusu 2"/>
          <p:cNvSpPr>
            <a:spLocks noGrp="1"/>
          </p:cNvSpPr>
          <p:nvPr>
            <p:ph idx="1"/>
          </p:nvPr>
        </p:nvSpPr>
        <p:spPr/>
        <p:txBody>
          <a:bodyPr>
            <a:normAutofit fontScale="92500" lnSpcReduction="10000"/>
          </a:bodyPr>
          <a:lstStyle/>
          <a:p>
            <a:pPr marL="285750" indent="-285750" algn="just"/>
            <a:r>
              <a:rPr lang="tr-TR" dirty="0" smtClean="0">
                <a:latin typeface="Times New Roman" pitchFamily="18" charset="0"/>
                <a:cs typeface="Times New Roman" pitchFamily="18" charset="0"/>
              </a:rPr>
              <a:t>Berman, A., </a:t>
            </a:r>
            <a:r>
              <a:rPr lang="tr-TR" dirty="0" err="1" smtClean="0">
                <a:latin typeface="Times New Roman" pitchFamily="18" charset="0"/>
                <a:cs typeface="Times New Roman" pitchFamily="18" charset="0"/>
              </a:rPr>
              <a:t>Snyder</a:t>
            </a:r>
            <a:r>
              <a:rPr lang="tr-TR" dirty="0" smtClean="0">
                <a:latin typeface="Times New Roman" pitchFamily="18" charset="0"/>
                <a:cs typeface="Times New Roman" pitchFamily="18" charset="0"/>
              </a:rPr>
              <a:t>, S. J., </a:t>
            </a:r>
            <a:r>
              <a:rPr lang="tr-TR" dirty="0" err="1" smtClean="0">
                <a:latin typeface="Times New Roman" pitchFamily="18" charset="0"/>
                <a:cs typeface="Times New Roman" pitchFamily="18" charset="0"/>
              </a:rPr>
              <a:t>Kozier</a:t>
            </a:r>
            <a:r>
              <a:rPr lang="tr-TR" dirty="0" smtClean="0">
                <a:latin typeface="Times New Roman" pitchFamily="18" charset="0"/>
                <a:cs typeface="Times New Roman" pitchFamily="18" charset="0"/>
              </a:rPr>
              <a:t>, B., </a:t>
            </a:r>
            <a:r>
              <a:rPr lang="tr-TR" dirty="0" err="1" smtClean="0">
                <a:latin typeface="Times New Roman" pitchFamily="18" charset="0"/>
                <a:cs typeface="Times New Roman" pitchFamily="18" charset="0"/>
              </a:rPr>
              <a:t>Erb</a:t>
            </a:r>
            <a:r>
              <a:rPr lang="tr-TR" dirty="0" smtClean="0">
                <a:latin typeface="Times New Roman" pitchFamily="18" charset="0"/>
                <a:cs typeface="Times New Roman" pitchFamily="18" charset="0"/>
              </a:rPr>
              <a:t>, G., </a:t>
            </a:r>
            <a:r>
              <a:rPr lang="tr-TR" dirty="0" err="1" smtClean="0">
                <a:latin typeface="Times New Roman" pitchFamily="18" charset="0"/>
                <a:cs typeface="Times New Roman" pitchFamily="18" charset="0"/>
              </a:rPr>
              <a:t>Levett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Jones</a:t>
            </a:r>
            <a:r>
              <a:rPr lang="tr-TR" dirty="0" smtClean="0">
                <a:latin typeface="Times New Roman" pitchFamily="18" charset="0"/>
                <a:cs typeface="Times New Roman" pitchFamily="18" charset="0"/>
              </a:rPr>
              <a:t>, T., </a:t>
            </a:r>
            <a:r>
              <a:rPr lang="tr-TR" dirty="0" err="1" smtClean="0">
                <a:latin typeface="Times New Roman" pitchFamily="18" charset="0"/>
                <a:cs typeface="Times New Roman" pitchFamily="18" charset="0"/>
              </a:rPr>
              <a:t>Dwyer</a:t>
            </a:r>
            <a:r>
              <a:rPr lang="tr-TR" dirty="0" smtClean="0">
                <a:latin typeface="Times New Roman" pitchFamily="18" charset="0"/>
                <a:cs typeface="Times New Roman" pitchFamily="18" charset="0"/>
              </a:rPr>
              <a:t>, T., ... &amp; Park, T. (2010). </a:t>
            </a:r>
            <a:r>
              <a:rPr lang="tr-TR" i="1" dirty="0" err="1" smtClean="0">
                <a:latin typeface="Times New Roman" pitchFamily="18" charset="0"/>
                <a:cs typeface="Times New Roman" pitchFamily="18" charset="0"/>
              </a:rPr>
              <a:t>Kozier</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and</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Erb's</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fundamentals</a:t>
            </a:r>
            <a:r>
              <a:rPr lang="tr-TR" i="1" dirty="0" smtClean="0">
                <a:latin typeface="Times New Roman" pitchFamily="18" charset="0"/>
                <a:cs typeface="Times New Roman" pitchFamily="18" charset="0"/>
              </a:rPr>
              <a:t> of </a:t>
            </a:r>
            <a:r>
              <a:rPr lang="tr-TR" i="1" dirty="0" err="1" smtClean="0">
                <a:latin typeface="Times New Roman" pitchFamily="18" charset="0"/>
                <a:cs typeface="Times New Roman" pitchFamily="18" charset="0"/>
              </a:rPr>
              <a:t>nursing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Vol</a:t>
            </a:r>
            <a:r>
              <a:rPr lang="tr-TR" dirty="0" smtClean="0">
                <a:latin typeface="Times New Roman" pitchFamily="18" charset="0"/>
                <a:cs typeface="Times New Roman" pitchFamily="18" charset="0"/>
              </a:rPr>
              <a:t>. 1). </a:t>
            </a:r>
            <a:r>
              <a:rPr lang="tr-TR" dirty="0" err="1" smtClean="0">
                <a:latin typeface="Times New Roman" pitchFamily="18" charset="0"/>
                <a:cs typeface="Times New Roman" pitchFamily="18" charset="0"/>
              </a:rPr>
              <a:t>Pearson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Australia</a:t>
            </a:r>
            <a:r>
              <a:rPr lang="tr-TR" dirty="0" smtClean="0">
                <a:latin typeface="Times New Roman" pitchFamily="18" charset="0"/>
                <a:cs typeface="Times New Roman" pitchFamily="18" charset="0"/>
              </a:rPr>
              <a:t>.</a:t>
            </a:r>
          </a:p>
          <a:p>
            <a:pPr marL="285750" indent="-285750" algn="just"/>
            <a:r>
              <a:rPr lang="en-US" dirty="0" smtClean="0">
                <a:latin typeface="Times New Roman" pitchFamily="18" charset="0"/>
                <a:cs typeface="Times New Roman" pitchFamily="18" charset="0"/>
              </a:rPr>
              <a:t>Lynn, P. (2018). </a:t>
            </a:r>
            <a:r>
              <a:rPr lang="en-US" i="1" dirty="0" smtClean="0">
                <a:latin typeface="Times New Roman" pitchFamily="18" charset="0"/>
                <a:cs typeface="Times New Roman" pitchFamily="18" charset="0"/>
              </a:rPr>
              <a:t>Taylor's clinical nursing skills: a nursing process approach</a:t>
            </a:r>
            <a:r>
              <a:rPr lang="en-US" dirty="0" smtClean="0">
                <a:latin typeface="Times New Roman" pitchFamily="18" charset="0"/>
                <a:cs typeface="Times New Roman" pitchFamily="18" charset="0"/>
              </a:rPr>
              <a:t>. Lippincott Williams &amp; Wilkins.</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Ozan, H. (2014).  </a:t>
            </a:r>
            <a:r>
              <a:rPr lang="tr-TR" i="1" dirty="0" smtClean="0">
                <a:latin typeface="Times New Roman" pitchFamily="18" charset="0"/>
                <a:cs typeface="Times New Roman" pitchFamily="18" charset="0"/>
              </a:rPr>
              <a:t>Anatomi</a:t>
            </a:r>
            <a:r>
              <a:rPr lang="tr-TR" dirty="0" smtClean="0">
                <a:latin typeface="Times New Roman" pitchFamily="18" charset="0"/>
                <a:cs typeface="Times New Roman" pitchFamily="18" charset="0"/>
              </a:rPr>
              <a:t>. (3rd ed.) Ankara: </a:t>
            </a:r>
            <a:r>
              <a:rPr lang="tr-TR" dirty="0" err="1" smtClean="0">
                <a:latin typeface="Times New Roman" pitchFamily="18" charset="0"/>
                <a:cs typeface="Times New Roman" pitchFamily="18" charset="0"/>
              </a:rPr>
              <a:t>Klinisyen</a:t>
            </a:r>
            <a:r>
              <a:rPr lang="tr-TR" dirty="0" smtClean="0">
                <a:latin typeface="Times New Roman" pitchFamily="18" charset="0"/>
                <a:cs typeface="Times New Roman" pitchFamily="18" charset="0"/>
              </a:rPr>
              <a:t> Tıp </a:t>
            </a:r>
            <a:r>
              <a:rPr lang="tr-TR" dirty="0" err="1" smtClean="0">
                <a:latin typeface="Times New Roman" pitchFamily="18" charset="0"/>
                <a:cs typeface="Times New Roman" pitchFamily="18" charset="0"/>
              </a:rPr>
              <a:t>Kitabevleri</a:t>
            </a:r>
            <a:r>
              <a:rPr lang="tr-TR" dirty="0" smtClean="0">
                <a:latin typeface="Times New Roman" pitchFamily="18" charset="0"/>
                <a:cs typeface="Times New Roman" pitchFamily="18" charset="0"/>
              </a:rPr>
              <a:t>.</a:t>
            </a:r>
          </a:p>
          <a:p>
            <a:pPr algn="just"/>
            <a:r>
              <a:rPr lang="en-US" dirty="0" err="1" smtClean="0">
                <a:latin typeface="Times New Roman" pitchFamily="18" charset="0"/>
                <a:cs typeface="Times New Roman" pitchFamily="18" charset="0"/>
              </a:rPr>
              <a:t>Peate</a:t>
            </a:r>
            <a:r>
              <a:rPr lang="en-US" dirty="0" smtClean="0">
                <a:latin typeface="Times New Roman" pitchFamily="18" charset="0"/>
                <a:cs typeface="Times New Roman" pitchFamily="18" charset="0"/>
              </a:rPr>
              <a:t>, I., &amp; Nair, M. (Eds.). (2011). </a:t>
            </a:r>
            <a:r>
              <a:rPr lang="en-US" i="1" dirty="0" smtClean="0">
                <a:latin typeface="Times New Roman" pitchFamily="18" charset="0"/>
                <a:cs typeface="Times New Roman" pitchFamily="18" charset="0"/>
              </a:rPr>
              <a:t>Fundamentals of anatomy and physiology for student nurses</a:t>
            </a:r>
            <a:r>
              <a:rPr lang="en-US" dirty="0" smtClean="0">
                <a:latin typeface="Times New Roman" pitchFamily="18" charset="0"/>
                <a:cs typeface="Times New Roman" pitchFamily="18" charset="0"/>
              </a:rPr>
              <a:t>. John Wiley &amp; Sons.</a:t>
            </a:r>
            <a:endParaRPr lang="tr-TR" dirty="0" smtClean="0">
              <a:latin typeface="Times New Roman" pitchFamily="18" charset="0"/>
              <a:cs typeface="Times New Roman" pitchFamily="18" charset="0"/>
            </a:endParaRPr>
          </a:p>
          <a:p>
            <a:pPr marL="285750" indent="-285750" algn="just"/>
            <a:r>
              <a:rPr lang="tr-TR" dirty="0" err="1" smtClean="0">
                <a:latin typeface="Times New Roman" pitchFamily="18" charset="0"/>
                <a:cs typeface="Times New Roman" pitchFamily="18" charset="0"/>
              </a:rPr>
              <a:t>Wilkinson</a:t>
            </a:r>
            <a:r>
              <a:rPr lang="tr-TR" dirty="0" smtClean="0">
                <a:latin typeface="Times New Roman" pitchFamily="18" charset="0"/>
                <a:cs typeface="Times New Roman" pitchFamily="18" charset="0"/>
              </a:rPr>
              <a:t>, J.M., </a:t>
            </a:r>
            <a:r>
              <a:rPr lang="tr-TR" dirty="0" err="1" smtClean="0">
                <a:latin typeface="Times New Roman" pitchFamily="18" charset="0"/>
                <a:cs typeface="Times New Roman" pitchFamily="18" charset="0"/>
              </a:rPr>
              <a:t>Treas</a:t>
            </a:r>
            <a:r>
              <a:rPr lang="tr-TR" dirty="0" smtClean="0">
                <a:latin typeface="Times New Roman" pitchFamily="18" charset="0"/>
                <a:cs typeface="Times New Roman" pitchFamily="18" charset="0"/>
              </a:rPr>
              <a:t>, L.S., </a:t>
            </a:r>
            <a:r>
              <a:rPr lang="tr-TR" dirty="0" err="1" smtClean="0">
                <a:latin typeface="Times New Roman" pitchFamily="18" charset="0"/>
                <a:cs typeface="Times New Roman" pitchFamily="18" charset="0"/>
              </a:rPr>
              <a:t>Barnett</a:t>
            </a:r>
            <a:r>
              <a:rPr lang="tr-TR" dirty="0" smtClean="0">
                <a:latin typeface="Times New Roman" pitchFamily="18" charset="0"/>
                <a:cs typeface="Times New Roman" pitchFamily="18" charset="0"/>
              </a:rPr>
              <a:t> , K.L.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Smith</a:t>
            </a:r>
            <a:r>
              <a:rPr lang="tr-TR" dirty="0" smtClean="0">
                <a:latin typeface="Times New Roman" pitchFamily="18" charset="0"/>
                <a:cs typeface="Times New Roman" pitchFamily="18" charset="0"/>
              </a:rPr>
              <a:t>, M.H. (2016). </a:t>
            </a:r>
            <a:r>
              <a:rPr lang="tr-TR" i="1" dirty="0" err="1" smtClean="0">
                <a:latin typeface="Times New Roman" pitchFamily="18" charset="0"/>
                <a:cs typeface="Times New Roman" pitchFamily="18" charset="0"/>
              </a:rPr>
              <a:t>Prosedure</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Checklists</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for</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Fundamental</a:t>
            </a:r>
            <a:r>
              <a:rPr lang="tr-TR" i="1" dirty="0" smtClean="0">
                <a:latin typeface="Times New Roman" pitchFamily="18" charset="0"/>
                <a:cs typeface="Times New Roman" pitchFamily="18" charset="0"/>
              </a:rPr>
              <a:t> of </a:t>
            </a:r>
            <a:r>
              <a:rPr lang="tr-TR" i="1" dirty="0" err="1" smtClean="0">
                <a:latin typeface="Times New Roman" pitchFamily="18" charset="0"/>
                <a:cs typeface="Times New Roman" pitchFamily="18" charset="0"/>
              </a:rPr>
              <a:t>Nursing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Philederpia</a:t>
            </a:r>
            <a:r>
              <a:rPr lang="tr-TR" dirty="0" smtClean="0">
                <a:latin typeface="Times New Roman" pitchFamily="18" charset="0"/>
                <a:cs typeface="Times New Roman" pitchFamily="18" charset="0"/>
              </a:rPr>
              <a:t> : </a:t>
            </a:r>
            <a:r>
              <a:rPr lang="tr-TR" dirty="0" err="1" smtClean="0">
                <a:latin typeface="Times New Roman" pitchFamily="18" charset="0"/>
                <a:cs typeface="Times New Roman" pitchFamily="18" charset="0"/>
              </a:rPr>
              <a:t>Davis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Company</a:t>
            </a:r>
            <a:r>
              <a:rPr lang="tr-TR" dirty="0" smtClean="0">
                <a:latin typeface="Times New Roman" pitchFamily="18" charset="0"/>
                <a:cs typeface="Times New Roman" pitchFamily="18" charset="0"/>
              </a:rPr>
              <a:t> .</a:t>
            </a:r>
          </a:p>
          <a:p>
            <a:endParaRPr lang="tr-TR" dirty="0"/>
          </a:p>
        </p:txBody>
      </p:sp>
    </p:spTree>
    <p:extLst>
      <p:ext uri="{BB962C8B-B14F-4D97-AF65-F5344CB8AC3E}">
        <p14:creationId xmlns="" xmlns:p14="http://schemas.microsoft.com/office/powerpoint/2010/main" val="1871107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Solunum Fizyolojisi – </a:t>
            </a:r>
            <a:r>
              <a:rPr lang="tr-TR" b="1" dirty="0" err="1" smtClean="0">
                <a:latin typeface="+mn-lt"/>
              </a:rPr>
              <a:t>Pulmoner</a:t>
            </a:r>
            <a:r>
              <a:rPr lang="tr-TR" b="1" dirty="0" smtClean="0">
                <a:latin typeface="+mn-lt"/>
              </a:rPr>
              <a:t> </a:t>
            </a:r>
            <a:r>
              <a:rPr lang="tr-TR" b="1" dirty="0" err="1" smtClean="0">
                <a:latin typeface="+mn-lt"/>
              </a:rPr>
              <a:t>Ventilasyon</a:t>
            </a:r>
            <a:endParaRPr lang="tr-TR" b="1" dirty="0">
              <a:latin typeface="+mn-lt"/>
            </a:endParaRPr>
          </a:p>
        </p:txBody>
      </p:sp>
      <p:sp>
        <p:nvSpPr>
          <p:cNvPr id="3" name="İçerik Yer Tutucusu 2"/>
          <p:cNvSpPr>
            <a:spLocks noGrp="1"/>
          </p:cNvSpPr>
          <p:nvPr>
            <p:ph idx="1"/>
          </p:nvPr>
        </p:nvSpPr>
        <p:spPr>
          <a:xfrm>
            <a:off x="838200" y="1596044"/>
            <a:ext cx="10515600" cy="4921134"/>
          </a:xfrm>
        </p:spPr>
        <p:txBody>
          <a:bodyPr>
            <a:normAutofit/>
          </a:bodyPr>
          <a:lstStyle/>
          <a:p>
            <a:pPr algn="just">
              <a:lnSpc>
                <a:spcPct val="150000"/>
              </a:lnSpc>
            </a:pPr>
            <a:r>
              <a:rPr lang="tr-TR" dirty="0" smtClean="0">
                <a:solidFill>
                  <a:srgbClr val="FF0000"/>
                </a:solidFill>
              </a:rPr>
              <a:t>İnspirasyon sırasında; </a:t>
            </a:r>
            <a:r>
              <a:rPr lang="tr-TR" dirty="0" err="1" smtClean="0"/>
              <a:t>toraks</a:t>
            </a:r>
            <a:r>
              <a:rPr lang="tr-TR" dirty="0" smtClean="0"/>
              <a:t> genişler (diyafram </a:t>
            </a:r>
            <a:r>
              <a:rPr lang="tr-TR" dirty="0" err="1" smtClean="0"/>
              <a:t>jkasılıp</a:t>
            </a:r>
            <a:r>
              <a:rPr lang="tr-TR" dirty="0" smtClean="0"/>
              <a:t> aşağı doğru hareket eder, </a:t>
            </a:r>
            <a:r>
              <a:rPr lang="tr-TR" dirty="0" err="1" smtClean="0"/>
              <a:t>interkostal</a:t>
            </a:r>
            <a:r>
              <a:rPr lang="tr-TR" dirty="0" smtClean="0"/>
              <a:t> kaslar  kaburgaları dışa / yukarı çeker), İntrapulmoner basınç 101.3 </a:t>
            </a:r>
            <a:r>
              <a:rPr lang="tr-TR" dirty="0" err="1" smtClean="0"/>
              <a:t>pKa’nın</a:t>
            </a:r>
            <a:r>
              <a:rPr lang="tr-TR" dirty="0" smtClean="0"/>
              <a:t> altına düşer, hava yüksek basınçtan düşük basınca doğru hareket edip akciğerleri doldurur. </a:t>
            </a:r>
          </a:p>
          <a:p>
            <a:pPr algn="just">
              <a:lnSpc>
                <a:spcPct val="150000"/>
              </a:lnSpc>
            </a:pPr>
            <a:r>
              <a:rPr lang="tr-TR" dirty="0" smtClean="0">
                <a:solidFill>
                  <a:srgbClr val="FF0000"/>
                </a:solidFill>
              </a:rPr>
              <a:t>Ekspirasyon sırasında</a:t>
            </a:r>
            <a:r>
              <a:rPr lang="tr-TR" dirty="0" smtClean="0"/>
              <a:t>; diyafram ve </a:t>
            </a:r>
            <a:r>
              <a:rPr lang="tr-TR" dirty="0" err="1" smtClean="0"/>
              <a:t>interkostal</a:t>
            </a:r>
            <a:r>
              <a:rPr lang="tr-TR" dirty="0" smtClean="0"/>
              <a:t> kaslar normal haline döner, </a:t>
            </a:r>
            <a:r>
              <a:rPr lang="tr-TR" dirty="0" err="1" smtClean="0"/>
              <a:t>intrapulmoner</a:t>
            </a:r>
            <a:r>
              <a:rPr lang="tr-TR" dirty="0" smtClean="0"/>
              <a:t> basınç 101.3 </a:t>
            </a:r>
            <a:r>
              <a:rPr lang="tr-TR" dirty="0" err="1" smtClean="0"/>
              <a:t>pKa’nın</a:t>
            </a:r>
            <a:r>
              <a:rPr lang="tr-TR" dirty="0" smtClean="0"/>
              <a:t> üstüne çıkar, hava akciğerlerden atmosfere hareket eder. Pasif bir süreçtir.</a:t>
            </a:r>
            <a:endParaRPr lang="tr-TR" dirty="0"/>
          </a:p>
        </p:txBody>
      </p:sp>
    </p:spTree>
    <p:extLst>
      <p:ext uri="{BB962C8B-B14F-4D97-AF65-F5344CB8AC3E}">
        <p14:creationId xmlns="" xmlns:p14="http://schemas.microsoft.com/office/powerpoint/2010/main" val="191528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Solunum Fizyolojisi – Solunum İşi</a:t>
            </a:r>
            <a:endParaRPr lang="tr-TR" dirty="0">
              <a:latin typeface="+mn-lt"/>
            </a:endParaRPr>
          </a:p>
        </p:txBody>
      </p:sp>
      <p:sp>
        <p:nvSpPr>
          <p:cNvPr id="3" name="İçerik Yer Tutucusu 2"/>
          <p:cNvSpPr>
            <a:spLocks noGrp="1"/>
          </p:cNvSpPr>
          <p:nvPr>
            <p:ph idx="1"/>
          </p:nvPr>
        </p:nvSpPr>
        <p:spPr/>
        <p:txBody>
          <a:bodyPr>
            <a:normAutofit fontScale="92500"/>
          </a:bodyPr>
          <a:lstStyle/>
          <a:p>
            <a:pPr algn="just">
              <a:lnSpc>
                <a:spcPct val="150000"/>
              </a:lnSpc>
            </a:pPr>
            <a:r>
              <a:rPr lang="tr-TR" dirty="0" smtClean="0"/>
              <a:t>Akciğer </a:t>
            </a:r>
            <a:r>
              <a:rPr lang="tr-TR" dirty="0" err="1" smtClean="0"/>
              <a:t>kompliyansı</a:t>
            </a:r>
            <a:r>
              <a:rPr lang="tr-TR" dirty="0" smtClean="0"/>
              <a:t>: Akciğerin basınç karşısında genişleyebilme yeteneği. </a:t>
            </a:r>
          </a:p>
          <a:p>
            <a:pPr algn="just">
              <a:lnSpc>
                <a:spcPct val="150000"/>
              </a:lnSpc>
            </a:pPr>
            <a:r>
              <a:rPr lang="tr-TR" dirty="0" err="1" smtClean="0"/>
              <a:t>Sürfaktan</a:t>
            </a:r>
            <a:r>
              <a:rPr lang="tr-TR" dirty="0" smtClean="0"/>
              <a:t> akciğerin </a:t>
            </a:r>
            <a:r>
              <a:rPr lang="tr-TR" dirty="0" err="1" smtClean="0"/>
              <a:t>kompliyansını</a:t>
            </a:r>
            <a:r>
              <a:rPr lang="tr-TR" dirty="0" smtClean="0"/>
              <a:t> kolaylaştırır. Sıvı </a:t>
            </a:r>
            <a:r>
              <a:rPr lang="tr-TR" dirty="0" err="1" smtClean="0"/>
              <a:t>va</a:t>
            </a:r>
            <a:r>
              <a:rPr lang="tr-TR" dirty="0" smtClean="0"/>
              <a:t> gaz birbiri ile temas ettiğinde bir yüzey gerilimim oluşturur. </a:t>
            </a:r>
            <a:r>
              <a:rPr lang="tr-TR" dirty="0" err="1" smtClean="0"/>
              <a:t>Sürfaktan</a:t>
            </a:r>
            <a:r>
              <a:rPr lang="tr-TR" dirty="0" smtClean="0"/>
              <a:t>, </a:t>
            </a:r>
            <a:r>
              <a:rPr lang="tr-TR" dirty="0" err="1" smtClean="0"/>
              <a:t>pulmoner</a:t>
            </a:r>
            <a:r>
              <a:rPr lang="tr-TR" dirty="0" smtClean="0"/>
              <a:t> kan akımının oluşturduğu yüzey gerilimini azaltır. Tip II </a:t>
            </a:r>
            <a:r>
              <a:rPr lang="tr-TR" dirty="0" err="1" smtClean="0"/>
              <a:t>alveoler</a:t>
            </a:r>
            <a:r>
              <a:rPr lang="tr-TR" dirty="0" smtClean="0"/>
              <a:t> hücreler tarafından üretilir. </a:t>
            </a:r>
          </a:p>
          <a:p>
            <a:pPr algn="just">
              <a:lnSpc>
                <a:spcPct val="150000"/>
              </a:lnSpc>
            </a:pPr>
            <a:r>
              <a:rPr lang="tr-TR" dirty="0" smtClean="0"/>
              <a:t>Efor harcanmadan 500 ml hava akciğere alınabilir.  </a:t>
            </a:r>
            <a:endParaRPr lang="tr-TR" dirty="0"/>
          </a:p>
        </p:txBody>
      </p:sp>
    </p:spTree>
    <p:extLst>
      <p:ext uri="{BB962C8B-B14F-4D97-AF65-F5344CB8AC3E}">
        <p14:creationId xmlns="" xmlns:p14="http://schemas.microsoft.com/office/powerpoint/2010/main" val="20451936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606</TotalTime>
  <Words>7792</Words>
  <Application>Microsoft Office PowerPoint</Application>
  <PresentationFormat>Özel</PresentationFormat>
  <Paragraphs>723</Paragraphs>
  <Slides>78</Slides>
  <Notes>0</Notes>
  <HiddenSlides>0</HiddenSlides>
  <MMClips>0</MMClips>
  <ScaleCrop>false</ScaleCrop>
  <HeadingPairs>
    <vt:vector size="4" baseType="variant">
      <vt:variant>
        <vt:lpstr>Tema</vt:lpstr>
      </vt:variant>
      <vt:variant>
        <vt:i4>1</vt:i4>
      </vt:variant>
      <vt:variant>
        <vt:lpstr>Slayt Başlıkları</vt:lpstr>
      </vt:variant>
      <vt:variant>
        <vt:i4>78</vt:i4>
      </vt:variant>
    </vt:vector>
  </HeadingPairs>
  <TitlesOfParts>
    <vt:vector size="79" baseType="lpstr">
      <vt:lpstr>Office Teması</vt:lpstr>
      <vt:lpstr>Solunum Gereksinimi</vt:lpstr>
      <vt:lpstr>Solunum Sistemi Anatomisi – Toraks  Kafesi</vt:lpstr>
      <vt:lpstr>Solunum Sistemi Anatomisi - Burun</vt:lpstr>
      <vt:lpstr>Solunum Sistemi Anatomisi – Trakea</vt:lpstr>
      <vt:lpstr>Solunum Sistemi Anatomisi – Akciğer</vt:lpstr>
      <vt:lpstr>Solunum Fizyolojisi</vt:lpstr>
      <vt:lpstr>Solunum Fizyolojisi – Pulmoner Ventilasyon</vt:lpstr>
      <vt:lpstr>Solunum Fizyolojisi – Pulmoner Ventilasyon</vt:lpstr>
      <vt:lpstr>Solunum Fizyolojisi – Solunum İşi</vt:lpstr>
      <vt:lpstr>Hacimler ve Kapasiteler</vt:lpstr>
      <vt:lpstr>Hacimler ve Kapasiteler</vt:lpstr>
      <vt:lpstr>Solunumun Kontrolü</vt:lpstr>
      <vt:lpstr>Solunumun Kontrolü</vt:lpstr>
      <vt:lpstr>Solunumun Kontrolü</vt:lpstr>
      <vt:lpstr>Solunum Fizyolojisi – Eksternal Solunum ve Gaz Taşınması </vt:lpstr>
      <vt:lpstr>Gaz Taşınması İle İlgili Terimler</vt:lpstr>
      <vt:lpstr>Slayt 17</vt:lpstr>
      <vt:lpstr>Asit Baz Dengesi</vt:lpstr>
      <vt:lpstr>Asit Baz Dengesi</vt:lpstr>
      <vt:lpstr>Asit Baz Dengesi</vt:lpstr>
      <vt:lpstr>Solunum Fizyolojisi – İnternal Solunum </vt:lpstr>
      <vt:lpstr>Solunuma Etki Eden Faktörler </vt:lpstr>
      <vt:lpstr>Solunum Fonksiyonu Değişimleri</vt:lpstr>
      <vt:lpstr>Solunum Fonksiyonu Değişimleri</vt:lpstr>
      <vt:lpstr>Solunum Sistemi Uygulamaları</vt:lpstr>
      <vt:lpstr>Oksijen Tedavisi</vt:lpstr>
      <vt:lpstr>Orofarengeal Havayolu Takılması</vt:lpstr>
      <vt:lpstr>Orofarengeal Havayolu Takılması</vt:lpstr>
      <vt:lpstr>Orofarengeal Havayolu Takılması</vt:lpstr>
      <vt:lpstr>Orofarengeal Havayolu Takılması</vt:lpstr>
      <vt:lpstr>Nazofarengeal Havayolu Takılması</vt:lpstr>
      <vt:lpstr>Orofarenfeal / Nazofarengeal Aspirasyon</vt:lpstr>
      <vt:lpstr>Orofarenfeal / Nazofarengeal Aspirasyon</vt:lpstr>
      <vt:lpstr>Orofarenfeal / Nazofarengeal Aspirasyon</vt:lpstr>
      <vt:lpstr>Orofarenfeal / Nazofarengeal Aspirasyon</vt:lpstr>
      <vt:lpstr>Orofarenfeal / Nazofarengeal Aspirasyon</vt:lpstr>
      <vt:lpstr>Orofarenfeal / Nazofarengeal Aspirasyon</vt:lpstr>
      <vt:lpstr>Endotrakeal Aspirasyon – Açık Sistem</vt:lpstr>
      <vt:lpstr>Endotrakeal Aspirasyon – Açık Sistem</vt:lpstr>
      <vt:lpstr>Endotrakeal Aspirasyon – Açık Sistem</vt:lpstr>
      <vt:lpstr>Endotrakeal Aspirasyon – Açık Sistem</vt:lpstr>
      <vt:lpstr>Endotrakeal Aspirasyon – Açık Sistem</vt:lpstr>
      <vt:lpstr>Endotrakeal Aspirasyon – Açık Sistem</vt:lpstr>
      <vt:lpstr>Endotrakeal Aspirasyon – Kapalı Sistem</vt:lpstr>
      <vt:lpstr>Endotrakeal Aspirasyon – Kapalı Sistem</vt:lpstr>
      <vt:lpstr>Endotrakeal Aspirasyon – Kapalı Sistem</vt:lpstr>
      <vt:lpstr>Endotrakeal Aspirasyon – Kapalı Sistem</vt:lpstr>
      <vt:lpstr>Endotrakeal Aspirasyon – Kapalı Sistem</vt:lpstr>
      <vt:lpstr>Endotrakeal Aspirasyon – Kapalı Sistem</vt:lpstr>
      <vt:lpstr>Endotrakeal Aspirasyon – Kapalı Sistem</vt:lpstr>
      <vt:lpstr>Trakeostomi Aspirasyonu – Açık Sistem</vt:lpstr>
      <vt:lpstr>Trakeostomi Aspirasyonu – Açık Sistem</vt:lpstr>
      <vt:lpstr>Trakeostomi Aspirasyonu – Açık Sistem</vt:lpstr>
      <vt:lpstr>Trakeostomi Aspirasyonu – Açık Sistem</vt:lpstr>
      <vt:lpstr>Trakeostomi Aspirasyonu – Açık Sistem</vt:lpstr>
      <vt:lpstr>Trakeostomi Bakımı</vt:lpstr>
      <vt:lpstr>Trakeostomi Bakımı</vt:lpstr>
      <vt:lpstr>Trakeostomi Bakımı</vt:lpstr>
      <vt:lpstr>Trakeostomi Bakımı</vt:lpstr>
      <vt:lpstr>Nebulizatör ile İlaç Uygulama</vt:lpstr>
      <vt:lpstr>Nebulizatör ile İlaç Uygulama</vt:lpstr>
      <vt:lpstr>Nebulizatör ile İlaç Uygulama</vt:lpstr>
      <vt:lpstr>Nebulizatör ile İlaç Uygulama</vt:lpstr>
      <vt:lpstr>Hemşirelik </vt:lpstr>
      <vt:lpstr>Hemşirelik </vt:lpstr>
      <vt:lpstr>Hemşirelik </vt:lpstr>
      <vt:lpstr>Hemşirelik </vt:lpstr>
      <vt:lpstr>Hemşirelik </vt:lpstr>
      <vt:lpstr>Hemşirelik </vt:lpstr>
      <vt:lpstr>Hemşirelik </vt:lpstr>
      <vt:lpstr>Hemşirelik </vt:lpstr>
      <vt:lpstr>Hemşirelik</vt:lpstr>
      <vt:lpstr>Hemşirelik</vt:lpstr>
      <vt:lpstr>Hemşirelik</vt:lpstr>
      <vt:lpstr>Hemşirelik</vt:lpstr>
      <vt:lpstr>Slayt 76</vt:lpstr>
      <vt:lpstr>Slayt 77</vt:lpstr>
      <vt:lpstr>KAYNAKLAR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Solunum Gereksinimi</dc:title>
  <dc:creator>HEMŞİRELİK FK</dc:creator>
  <cp:lastModifiedBy>Kemal Toprak KILIÇ</cp:lastModifiedBy>
  <cp:revision>26</cp:revision>
  <dcterms:created xsi:type="dcterms:W3CDTF">2020-02-21T06:15:29Z</dcterms:created>
  <dcterms:modified xsi:type="dcterms:W3CDTF">2020-03-18T19:36:53Z</dcterms:modified>
</cp:coreProperties>
</file>