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998036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920944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736413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39038473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0862522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43976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26547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5739003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191383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99805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2073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98683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29.04.2018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277176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447958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91635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29.04.2018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90998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19416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29.04.2018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68605712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8442" y="1060801"/>
            <a:ext cx="9104968" cy="2087581"/>
          </a:xfrm>
        </p:spPr>
        <p:txBody>
          <a:bodyPr/>
          <a:lstStyle/>
          <a:p>
            <a:r>
              <a:rPr lang="tr-TR" sz="5400" b="1" u="sng" dirty="0">
                <a:latin typeface="Constantia"/>
                <a:cs typeface="Calibri"/>
              </a:rPr>
              <a:t>A.Ü. GAMA MYO.  Elektrik ve Enerji Bölümü</a:t>
            </a:r>
            <a:r>
              <a:rPr lang="tr-TR" sz="5400" b="1" dirty="0">
                <a:latin typeface="Constantia"/>
                <a:cs typeface="Calibri"/>
              </a:rPr>
              <a:t> </a:t>
            </a:r>
            <a:endParaRPr lang="tr-TR" sz="5400">
              <a:latin typeface="Constantia"/>
              <a:cs typeface="Calibri"/>
            </a:endParaRPr>
          </a:p>
        </p:txBody>
      </p:sp>
      <p:sp>
        <p:nvSpPr>
          <p:cNvPr id="3" name="Alt Başlık 2"/>
          <p:cNvSpPr>
            <a:spLocks noGrp="1"/>
          </p:cNvSpPr>
          <p:nvPr>
            <p:ph type="subTitle" idx="1"/>
          </p:nvPr>
        </p:nvSpPr>
        <p:spPr>
          <a:xfrm>
            <a:off x="551442" y="3517379"/>
            <a:ext cx="6620968" cy="861420"/>
          </a:xfrm>
        </p:spPr>
        <p:txBody>
          <a:bodyPr vert="horz" lIns="91440" tIns="45720" rIns="91440" bIns="45720" rtlCol="0" anchor="t">
            <a:noAutofit/>
          </a:bodyPr>
          <a:lstStyle/>
          <a:p>
            <a:r>
              <a:rPr lang="tr-TR" sz="4000" b="1" dirty="0"/>
              <a:t>Enerji kaynakları ve dönüştürme sistemleri </a:t>
            </a:r>
          </a:p>
          <a:p>
            <a:r>
              <a:rPr lang="tr-TR" sz="4000" b="1" dirty="0"/>
              <a:t>3. hafta </a:t>
            </a:r>
          </a:p>
        </p:txBody>
      </p:sp>
      <p:pic>
        <p:nvPicPr>
          <p:cNvPr id="4" name="Resim 4">
            <a:extLst>
              <a:ext uri="{FF2B5EF4-FFF2-40B4-BE49-F238E27FC236}">
                <a16:creationId xmlns:a16="http://schemas.microsoft.com/office/drawing/2014/main" id="{EC12C194-2704-4948-8A3C-041E817AE56B}"/>
              </a:ext>
            </a:extLst>
          </p:cNvPr>
          <p:cNvPicPr>
            <a:picLocks noChangeAspect="1"/>
          </p:cNvPicPr>
          <p:nvPr/>
        </p:nvPicPr>
        <p:blipFill>
          <a:blip r:embed="rId2"/>
          <a:stretch>
            <a:fillRect/>
          </a:stretch>
        </p:blipFill>
        <p:spPr>
          <a:xfrm>
            <a:off x="4012" y="4012"/>
            <a:ext cx="970774" cy="970774"/>
          </a:xfrm>
          <a:prstGeom prst="rect">
            <a:avLst/>
          </a:prstGeom>
        </p:spPr>
      </p:pic>
      <p:pic>
        <p:nvPicPr>
          <p:cNvPr id="6" name="Resim 6">
            <a:extLst>
              <a:ext uri="{FF2B5EF4-FFF2-40B4-BE49-F238E27FC236}">
                <a16:creationId xmlns:a16="http://schemas.microsoft.com/office/drawing/2014/main" id="{92C851BB-007E-4DAC-8FE5-F51CA7D41281}"/>
              </a:ext>
            </a:extLst>
          </p:cNvPr>
          <p:cNvPicPr>
            <a:picLocks noChangeAspect="1"/>
          </p:cNvPicPr>
          <p:nvPr/>
        </p:nvPicPr>
        <p:blipFill>
          <a:blip r:embed="rId2"/>
          <a:stretch>
            <a:fillRect/>
          </a:stretch>
        </p:blipFill>
        <p:spPr>
          <a:xfrm>
            <a:off x="8100535" y="4012"/>
            <a:ext cx="1039452" cy="1059074"/>
          </a:xfrm>
          <a:prstGeom prst="rect">
            <a:avLst/>
          </a:prstGeom>
        </p:spPr>
      </p:pic>
    </p:spTree>
    <p:extLst>
      <p:ext uri="{BB962C8B-B14F-4D97-AF65-F5344CB8AC3E}">
        <p14:creationId xmlns:p14="http://schemas.microsoft.com/office/powerpoint/2010/main" val="2237731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D76DCA-5ED9-4EFA-80E9-3409C1989C61}"/>
              </a:ext>
            </a:extLst>
          </p:cNvPr>
          <p:cNvSpPr>
            <a:spLocks noGrp="1"/>
          </p:cNvSpPr>
          <p:nvPr>
            <p:ph type="title"/>
          </p:nvPr>
        </p:nvSpPr>
        <p:spPr>
          <a:xfrm>
            <a:off x="772131" y="294567"/>
            <a:ext cx="7053542" cy="1400530"/>
          </a:xfrm>
        </p:spPr>
        <p:txBody>
          <a:bodyPr/>
          <a:lstStyle/>
          <a:p>
            <a:pPr algn="ctr"/>
            <a:r>
              <a:rPr lang="tr-TR" b="1" dirty="0"/>
              <a:t>SOLAR ENERJİ </a:t>
            </a:r>
            <a:endParaRPr lang="tr-TR"/>
          </a:p>
        </p:txBody>
      </p:sp>
      <p:sp>
        <p:nvSpPr>
          <p:cNvPr id="3" name="İçerik Yer Tutucusu 2">
            <a:extLst>
              <a:ext uri="{FF2B5EF4-FFF2-40B4-BE49-F238E27FC236}">
                <a16:creationId xmlns:a16="http://schemas.microsoft.com/office/drawing/2014/main" id="{6DA58B5F-09FA-4776-89F0-04F138F550E1}"/>
              </a:ext>
            </a:extLst>
          </p:cNvPr>
          <p:cNvSpPr>
            <a:spLocks noGrp="1"/>
          </p:cNvSpPr>
          <p:nvPr>
            <p:ph idx="1"/>
          </p:nvPr>
        </p:nvSpPr>
        <p:spPr>
          <a:xfrm>
            <a:off x="353031" y="1391560"/>
            <a:ext cx="8578962" cy="5245028"/>
          </a:xfrm>
        </p:spPr>
        <p:txBody>
          <a:bodyPr vert="horz" lIns="91440" tIns="45720" rIns="91440" bIns="45720" rtlCol="0" anchor="t">
            <a:normAutofit lnSpcReduction="10000"/>
          </a:bodyPr>
          <a:lstStyle/>
          <a:p>
            <a:r>
              <a:rPr lang="tr-TR" dirty="0"/>
              <a:t>Günümüzde Güneş Pillerinin üretiminde hammadde olarak yarı iletken madde olan ve dünyada bol bulunan Silisyum kullanılmaktadır. Güneş pilleri üretim şekillerine göre çeşitlere ayrılırlar. </a:t>
            </a:r>
          </a:p>
          <a:p>
            <a:pPr>
              <a:buClr>
                <a:srgbClr val="8AD0D6"/>
              </a:buClr>
            </a:pPr>
            <a:r>
              <a:rPr lang="tr-TR" dirty="0" err="1"/>
              <a:t>Monokristal</a:t>
            </a:r>
            <a:r>
              <a:rPr lang="tr-TR" dirty="0"/>
              <a:t> Silikon Hücreli </a:t>
            </a:r>
            <a:r>
              <a:rPr lang="tr-TR" dirty="0" err="1"/>
              <a:t>GÜneş</a:t>
            </a:r>
            <a:r>
              <a:rPr lang="tr-TR" dirty="0"/>
              <a:t> Pilleri : Siyah veya koyu mavi renktedir. Tek kristalli, yüksek verimli ( %20 ) , uzun ömürlü fakat diğer çeşitlerine göre daha pahalıdır. </a:t>
            </a:r>
          </a:p>
          <a:p>
            <a:pPr>
              <a:buClr>
                <a:srgbClr val="8AD0D6"/>
              </a:buClr>
            </a:pPr>
            <a:r>
              <a:rPr lang="tr-TR" dirty="0" err="1"/>
              <a:t>Polikristal</a:t>
            </a:r>
            <a:r>
              <a:rPr lang="tr-TR" dirty="0"/>
              <a:t> Silikon Hücreli Güneş Pilleri : Çoklu- Kristal solar hücrelerinin yüzeyi mavi renkte olur . Verimlilik kapasitelerinin (%16 ) maliyete oranı yüksek olduğu için bu tip güneş pilleri en sık üretilen güneş pilleridir. PV sektöründe en çok kullanılan teknolojidir. </a:t>
            </a:r>
          </a:p>
          <a:p>
            <a:pPr>
              <a:buClr>
                <a:srgbClr val="8AD0D6"/>
              </a:buClr>
            </a:pPr>
            <a:r>
              <a:rPr lang="tr-TR" dirty="0"/>
              <a:t>Çoklu - kristal solar hücrelerin yüzeyi mavi renkte olur . Kristal yapıları kısmen düzgün olduğu için daha az voltaj taşırlar , yani verimlilik faktörleri biraz daha düşüktür. İmalatı daha kolay ve üretimi daha ucuzdur. </a:t>
            </a:r>
            <a:r>
              <a:rPr lang="tr-TR" dirty="0" err="1"/>
              <a:t>Fotovoltaik</a:t>
            </a:r>
            <a:r>
              <a:rPr lang="tr-TR" dirty="0"/>
              <a:t> sektöründe en çok kullanılan teknolojidir. </a:t>
            </a:r>
          </a:p>
        </p:txBody>
      </p:sp>
      <p:pic>
        <p:nvPicPr>
          <p:cNvPr id="5" name="Resim 4">
            <a:extLst>
              <a:ext uri="{FF2B5EF4-FFF2-40B4-BE49-F238E27FC236}">
                <a16:creationId xmlns:a16="http://schemas.microsoft.com/office/drawing/2014/main" id="{C3F0C262-1EAA-4AC0-A823-3C5FE9E0E464}"/>
              </a:ext>
            </a:extLst>
          </p:cNvPr>
          <p:cNvPicPr>
            <a:picLocks noChangeAspect="1"/>
          </p:cNvPicPr>
          <p:nvPr/>
        </p:nvPicPr>
        <p:blipFill>
          <a:blip r:embed="rId2"/>
          <a:stretch>
            <a:fillRect/>
          </a:stretch>
        </p:blipFill>
        <p:spPr>
          <a:xfrm>
            <a:off x="4004" y="4004"/>
            <a:ext cx="990396" cy="990396"/>
          </a:xfrm>
          <a:prstGeom prst="rect">
            <a:avLst/>
          </a:prstGeom>
        </p:spPr>
      </p:pic>
      <p:pic>
        <p:nvPicPr>
          <p:cNvPr id="7" name="Resim 6">
            <a:extLst>
              <a:ext uri="{FF2B5EF4-FFF2-40B4-BE49-F238E27FC236}">
                <a16:creationId xmlns:a16="http://schemas.microsoft.com/office/drawing/2014/main" id="{A1842555-A43C-4737-A6E7-D8D18165141C}"/>
              </a:ext>
            </a:extLst>
          </p:cNvPr>
          <p:cNvPicPr>
            <a:picLocks noChangeAspect="1"/>
          </p:cNvPicPr>
          <p:nvPr/>
        </p:nvPicPr>
        <p:blipFill>
          <a:blip r:embed="rId2"/>
          <a:stretch>
            <a:fillRect/>
          </a:stretch>
        </p:blipFill>
        <p:spPr>
          <a:xfrm>
            <a:off x="8149590" y="4004"/>
            <a:ext cx="990396" cy="990396"/>
          </a:xfrm>
          <a:prstGeom prst="rect">
            <a:avLst/>
          </a:prstGeom>
        </p:spPr>
      </p:pic>
    </p:spTree>
    <p:extLst>
      <p:ext uri="{BB962C8B-B14F-4D97-AF65-F5344CB8AC3E}">
        <p14:creationId xmlns:p14="http://schemas.microsoft.com/office/powerpoint/2010/main" val="814165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14B09E-1727-46CF-AB71-FA3D93EE5BEF}"/>
              </a:ext>
            </a:extLst>
          </p:cNvPr>
          <p:cNvSpPr>
            <a:spLocks noGrp="1"/>
          </p:cNvSpPr>
          <p:nvPr>
            <p:ph type="title"/>
          </p:nvPr>
        </p:nvSpPr>
        <p:spPr/>
        <p:txBody>
          <a:bodyPr/>
          <a:lstStyle/>
          <a:p>
            <a:pPr algn="ctr"/>
            <a:r>
              <a:rPr lang="tr-TR" b="1" dirty="0"/>
              <a:t>SOLAR ENERJİ </a:t>
            </a:r>
            <a:endParaRPr lang="tr-TR"/>
          </a:p>
        </p:txBody>
      </p:sp>
      <p:sp>
        <p:nvSpPr>
          <p:cNvPr id="3" name="İçerik Yer Tutucusu 2">
            <a:extLst>
              <a:ext uri="{FF2B5EF4-FFF2-40B4-BE49-F238E27FC236}">
                <a16:creationId xmlns:a16="http://schemas.microsoft.com/office/drawing/2014/main" id="{C8E32058-58FB-4197-9632-FDEFA80B01C5}"/>
              </a:ext>
            </a:extLst>
          </p:cNvPr>
          <p:cNvSpPr>
            <a:spLocks noGrp="1"/>
          </p:cNvSpPr>
          <p:nvPr>
            <p:ph idx="1"/>
          </p:nvPr>
        </p:nvSpPr>
        <p:spPr>
          <a:xfrm>
            <a:off x="281144" y="1506579"/>
            <a:ext cx="8636472" cy="5173141"/>
          </a:xfrm>
        </p:spPr>
        <p:txBody>
          <a:bodyPr vert="horz" lIns="91440" tIns="45720" rIns="91440" bIns="45720" rtlCol="0" anchor="t">
            <a:normAutofit/>
          </a:bodyPr>
          <a:lstStyle/>
          <a:p>
            <a:r>
              <a:rPr lang="tr-TR" dirty="0"/>
              <a:t>Güneş Pili Çeşitleri </a:t>
            </a:r>
          </a:p>
          <a:p>
            <a:pPr marL="0" indent="0">
              <a:buClr>
                <a:srgbClr val="8AD0D6"/>
              </a:buClr>
              <a:buNone/>
            </a:pPr>
            <a:r>
              <a:rPr lang="tr-TR" dirty="0"/>
              <a:t>Amorf (</a:t>
            </a:r>
            <a:r>
              <a:rPr lang="tr-TR" dirty="0" err="1"/>
              <a:t>Amorphous</a:t>
            </a:r>
            <a:r>
              <a:rPr lang="tr-TR" dirty="0"/>
              <a:t>) İnce Tabaka Güneş Pilleri : Bükülgen özelliktedir. Verimleri düşük (% 5-8) fakat gölge ortamlarda enerji ürettiklerinden çatılarda kullanımı idealdir. İnce film modüller koyu kırmızı veya koyu kahverengi olur. Düşük malzeme tüketimi ve uygun fiyatları sayesinde geniş yüzeylerin faktörleri düşüktür, ancak dağınık ışıkta ve daha sıcak iklimlerde çok avantajları vardır. </a:t>
            </a:r>
          </a:p>
          <a:p>
            <a:pPr marL="0" indent="0">
              <a:buNone/>
            </a:pPr>
            <a:r>
              <a:rPr lang="tr-TR" dirty="0"/>
              <a:t>CIS (</a:t>
            </a:r>
            <a:r>
              <a:rPr lang="tr-TR" dirty="0" err="1"/>
              <a:t>Copper</a:t>
            </a:r>
            <a:r>
              <a:rPr lang="tr-TR" dirty="0"/>
              <a:t> </a:t>
            </a:r>
            <a:r>
              <a:rPr lang="tr-TR" dirty="0" err="1"/>
              <a:t>Indium</a:t>
            </a:r>
            <a:r>
              <a:rPr lang="tr-TR" dirty="0"/>
              <a:t> ) Güneş Pilleri : </a:t>
            </a:r>
          </a:p>
          <a:p>
            <a:pPr marL="0" indent="0">
              <a:buNone/>
            </a:pPr>
            <a:r>
              <a:rPr lang="tr-TR" dirty="0"/>
              <a:t>Güneş ışığının daha geniş bandını değerlendirme özelliğine sahip olduğundan kapalı -bulutlu havalardaki performansı diğer türlerine göre daha iyidir. Verim %5 kadardır .</a:t>
            </a:r>
          </a:p>
          <a:p>
            <a:pPr marL="0" indent="0">
              <a:buNone/>
            </a:pPr>
            <a:r>
              <a:rPr lang="tr-TR" dirty="0"/>
              <a:t>Galyum </a:t>
            </a:r>
            <a:r>
              <a:rPr lang="tr-TR" dirty="0" err="1"/>
              <a:t>Arsenit</a:t>
            </a:r>
            <a:r>
              <a:rPr lang="tr-TR" dirty="0"/>
              <a:t> (</a:t>
            </a:r>
            <a:r>
              <a:rPr lang="tr-TR" dirty="0" err="1"/>
              <a:t>GaAs</a:t>
            </a:r>
            <a:r>
              <a:rPr lang="tr-TR" dirty="0"/>
              <a:t> ) :Kızılötesi ışınlara aşırı duyarlı bir </a:t>
            </a:r>
            <a:r>
              <a:rPr lang="tr-TR" dirty="0" err="1"/>
              <a:t>bileşledir</a:t>
            </a:r>
            <a:r>
              <a:rPr lang="tr-TR" dirty="0"/>
              <a:t>. CPV sistemlerde verimi % 30 ' a kadar çıkmaktadır. </a:t>
            </a:r>
          </a:p>
          <a:p>
            <a:pPr marL="0" indent="0">
              <a:buNone/>
            </a:pPr>
            <a:endParaRPr lang="tr-TR" dirty="0"/>
          </a:p>
        </p:txBody>
      </p:sp>
      <p:pic>
        <p:nvPicPr>
          <p:cNvPr id="5" name="Resim 4">
            <a:extLst>
              <a:ext uri="{FF2B5EF4-FFF2-40B4-BE49-F238E27FC236}">
                <a16:creationId xmlns:a16="http://schemas.microsoft.com/office/drawing/2014/main" id="{2F1DF2F2-333B-413D-8843-B2513DF40331}"/>
              </a:ext>
            </a:extLst>
          </p:cNvPr>
          <p:cNvPicPr>
            <a:picLocks noChangeAspect="1"/>
          </p:cNvPicPr>
          <p:nvPr/>
        </p:nvPicPr>
        <p:blipFill>
          <a:blip r:embed="rId2"/>
          <a:stretch>
            <a:fillRect/>
          </a:stretch>
        </p:blipFill>
        <p:spPr>
          <a:xfrm>
            <a:off x="4003" y="4003"/>
            <a:ext cx="990396" cy="990396"/>
          </a:xfrm>
          <a:prstGeom prst="rect">
            <a:avLst/>
          </a:prstGeom>
        </p:spPr>
      </p:pic>
      <p:pic>
        <p:nvPicPr>
          <p:cNvPr id="7" name="Resim 6">
            <a:extLst>
              <a:ext uri="{FF2B5EF4-FFF2-40B4-BE49-F238E27FC236}">
                <a16:creationId xmlns:a16="http://schemas.microsoft.com/office/drawing/2014/main" id="{145916F8-B986-475B-A689-DA130FE596AB}"/>
              </a:ext>
            </a:extLst>
          </p:cNvPr>
          <p:cNvPicPr>
            <a:picLocks noChangeAspect="1"/>
          </p:cNvPicPr>
          <p:nvPr/>
        </p:nvPicPr>
        <p:blipFill>
          <a:blip r:embed="rId2"/>
          <a:stretch>
            <a:fillRect/>
          </a:stretch>
        </p:blipFill>
        <p:spPr>
          <a:xfrm>
            <a:off x="8149590" y="4003"/>
            <a:ext cx="990396" cy="990396"/>
          </a:xfrm>
          <a:prstGeom prst="rect">
            <a:avLst/>
          </a:prstGeom>
        </p:spPr>
      </p:pic>
    </p:spTree>
    <p:extLst>
      <p:ext uri="{BB962C8B-B14F-4D97-AF65-F5344CB8AC3E}">
        <p14:creationId xmlns:p14="http://schemas.microsoft.com/office/powerpoint/2010/main" val="457222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F36F22F-62A8-4754-BE62-8F5081FA45CC}"/>
              </a:ext>
            </a:extLst>
          </p:cNvPr>
          <p:cNvSpPr>
            <a:spLocks noGrp="1"/>
          </p:cNvSpPr>
          <p:nvPr>
            <p:ph type="title"/>
          </p:nvPr>
        </p:nvSpPr>
        <p:spPr>
          <a:xfrm>
            <a:off x="10132" y="2393661"/>
            <a:ext cx="9138258" cy="1400530"/>
          </a:xfrm>
        </p:spPr>
        <p:txBody>
          <a:bodyPr/>
          <a:lstStyle/>
          <a:p>
            <a:pPr algn="ctr"/>
            <a:r>
              <a:rPr lang="tr-TR" b="1" dirty="0"/>
              <a:t>KAYNAKÇA</a:t>
            </a:r>
            <a:br>
              <a:rPr lang="tr-TR" b="1" dirty="0">
                <a:solidFill>
                  <a:srgbClr val="EBEBEB"/>
                </a:solidFill>
                <a:ea typeface="+mj-lt"/>
                <a:cs typeface="+mj-lt"/>
              </a:rPr>
            </a:br>
            <a:r>
              <a:rPr lang="tr-TR" sz="2500" dirty="0">
                <a:hlinkClick r:id="rId2" invalidUrl="http://"/>
              </a:rPr>
              <a:t>http://www.solar-academy.com/menuis/Fotovoltaik-Sistemler-ve-Uygulamalari.122101.pdf</a:t>
            </a:r>
            <a:br>
              <a:rPr lang="tr-TR" sz="2500" dirty="0">
                <a:hlinkClick r:id="rId3" invalidUrl="http://"/>
              </a:rPr>
            </a:br>
            <a:endParaRPr lang="tr-TR" sz="2500" b="1" dirty="0"/>
          </a:p>
        </p:txBody>
      </p:sp>
      <p:pic>
        <p:nvPicPr>
          <p:cNvPr id="5" name="Resim 4">
            <a:extLst>
              <a:ext uri="{FF2B5EF4-FFF2-40B4-BE49-F238E27FC236}">
                <a16:creationId xmlns:a16="http://schemas.microsoft.com/office/drawing/2014/main" id="{7EBF9165-7DCF-4DF4-BE89-04F7AB075801}"/>
              </a:ext>
            </a:extLst>
          </p:cNvPr>
          <p:cNvPicPr>
            <a:picLocks noChangeAspect="1"/>
          </p:cNvPicPr>
          <p:nvPr/>
        </p:nvPicPr>
        <p:blipFill>
          <a:blip r:embed="rId4"/>
          <a:stretch>
            <a:fillRect/>
          </a:stretch>
        </p:blipFill>
        <p:spPr>
          <a:xfrm>
            <a:off x="4002" y="4002"/>
            <a:ext cx="990396" cy="990396"/>
          </a:xfrm>
          <a:prstGeom prst="rect">
            <a:avLst/>
          </a:prstGeom>
        </p:spPr>
      </p:pic>
      <p:pic>
        <p:nvPicPr>
          <p:cNvPr id="7" name="Resim 6">
            <a:extLst>
              <a:ext uri="{FF2B5EF4-FFF2-40B4-BE49-F238E27FC236}">
                <a16:creationId xmlns:a16="http://schemas.microsoft.com/office/drawing/2014/main" id="{1ADD0AA7-D45D-4FD9-B9B0-461163956444}"/>
              </a:ext>
            </a:extLst>
          </p:cNvPr>
          <p:cNvPicPr>
            <a:picLocks noChangeAspect="1"/>
          </p:cNvPicPr>
          <p:nvPr/>
        </p:nvPicPr>
        <p:blipFill>
          <a:blip r:embed="rId4"/>
          <a:stretch>
            <a:fillRect/>
          </a:stretch>
        </p:blipFill>
        <p:spPr>
          <a:xfrm>
            <a:off x="8149590" y="4002"/>
            <a:ext cx="990396" cy="990396"/>
          </a:xfrm>
          <a:prstGeom prst="rect">
            <a:avLst/>
          </a:prstGeom>
        </p:spPr>
      </p:pic>
    </p:spTree>
    <p:extLst>
      <p:ext uri="{BB962C8B-B14F-4D97-AF65-F5344CB8AC3E}">
        <p14:creationId xmlns:p14="http://schemas.microsoft.com/office/powerpoint/2010/main" val="622161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6BE525-9B8A-4917-8E91-DE09C36A9849}"/>
              </a:ext>
            </a:extLst>
          </p:cNvPr>
          <p:cNvSpPr>
            <a:spLocks noGrp="1"/>
          </p:cNvSpPr>
          <p:nvPr>
            <p:ph type="title"/>
          </p:nvPr>
        </p:nvSpPr>
        <p:spPr>
          <a:xfrm>
            <a:off x="1960584" y="803718"/>
            <a:ext cx="7053542" cy="1400530"/>
          </a:xfrm>
        </p:spPr>
        <p:txBody>
          <a:bodyPr/>
          <a:lstStyle/>
          <a:p>
            <a:r>
              <a:rPr lang="tr-TR" sz="5400" b="1" u="sng" dirty="0"/>
              <a:t>İÇİNDEKİLER</a:t>
            </a:r>
            <a:r>
              <a:rPr lang="tr-TR" sz="5400" b="1" dirty="0"/>
              <a:t> </a:t>
            </a:r>
            <a:endParaRPr lang="tr-TR" sz="5400" b="1" u="sng" dirty="0"/>
          </a:p>
        </p:txBody>
      </p:sp>
      <p:sp>
        <p:nvSpPr>
          <p:cNvPr id="3" name="İçerik Yer Tutucusu 2">
            <a:extLst>
              <a:ext uri="{FF2B5EF4-FFF2-40B4-BE49-F238E27FC236}">
                <a16:creationId xmlns:a16="http://schemas.microsoft.com/office/drawing/2014/main" id="{F9C3AAD9-16C4-4F65-AD18-497463E20D0C}"/>
              </a:ext>
            </a:extLst>
          </p:cNvPr>
          <p:cNvSpPr>
            <a:spLocks noGrp="1"/>
          </p:cNvSpPr>
          <p:nvPr>
            <p:ph idx="1"/>
          </p:nvPr>
        </p:nvSpPr>
        <p:spPr>
          <a:xfrm>
            <a:off x="584734" y="2911672"/>
            <a:ext cx="8212618" cy="1406274"/>
          </a:xfrm>
        </p:spPr>
        <p:txBody>
          <a:bodyPr vert="horz" lIns="91440" tIns="45720" rIns="91440" bIns="45720" rtlCol="0" anchor="t">
            <a:normAutofit/>
          </a:bodyPr>
          <a:lstStyle/>
          <a:p>
            <a:r>
              <a:rPr lang="tr-TR" sz="4000" b="1" dirty="0"/>
              <a:t>SOLAR ENERJİ</a:t>
            </a:r>
            <a:endParaRPr lang="tr-TR" sz="4000"/>
          </a:p>
        </p:txBody>
      </p:sp>
      <p:pic>
        <p:nvPicPr>
          <p:cNvPr id="5" name="Resim 4">
            <a:extLst>
              <a:ext uri="{FF2B5EF4-FFF2-40B4-BE49-F238E27FC236}">
                <a16:creationId xmlns:a16="http://schemas.microsoft.com/office/drawing/2014/main" id="{2F78D471-441C-446D-9B91-F3B38BA7A0E0}"/>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7D6B9EA4-79EB-4BAF-BC2F-221A13DDDE91}"/>
              </a:ext>
            </a:extLst>
          </p:cNvPr>
          <p:cNvPicPr>
            <a:picLocks noChangeAspect="1"/>
          </p:cNvPicPr>
          <p:nvPr/>
        </p:nvPicPr>
        <p:blipFill>
          <a:blip r:embed="rId2"/>
          <a:stretch>
            <a:fillRect/>
          </a:stretch>
        </p:blipFill>
        <p:spPr>
          <a:xfrm>
            <a:off x="8149591" y="4012"/>
            <a:ext cx="990396" cy="990396"/>
          </a:xfrm>
          <a:prstGeom prst="rect">
            <a:avLst/>
          </a:prstGeom>
        </p:spPr>
      </p:pic>
    </p:spTree>
    <p:extLst>
      <p:ext uri="{BB962C8B-B14F-4D97-AF65-F5344CB8AC3E}">
        <p14:creationId xmlns:p14="http://schemas.microsoft.com/office/powerpoint/2010/main" val="270633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FBA1AAD-7564-4FA0-8428-0D1ECBE6EBB9}"/>
              </a:ext>
            </a:extLst>
          </p:cNvPr>
          <p:cNvSpPr>
            <a:spLocks noGrp="1"/>
          </p:cNvSpPr>
          <p:nvPr>
            <p:ph type="title"/>
          </p:nvPr>
        </p:nvSpPr>
        <p:spPr/>
        <p:txBody>
          <a:bodyPr/>
          <a:lstStyle/>
          <a:p>
            <a:pPr algn="ctr"/>
            <a:r>
              <a:rPr lang="tr-TR" b="1" dirty="0"/>
              <a:t>SOLAR ENERJİ </a:t>
            </a:r>
            <a:endParaRPr lang="tr-TR"/>
          </a:p>
        </p:txBody>
      </p:sp>
      <p:sp>
        <p:nvSpPr>
          <p:cNvPr id="3" name="İçerik Yer Tutucusu 2">
            <a:extLst>
              <a:ext uri="{FF2B5EF4-FFF2-40B4-BE49-F238E27FC236}">
                <a16:creationId xmlns:a16="http://schemas.microsoft.com/office/drawing/2014/main" id="{42901A7E-7268-4FD6-98C6-ED1DDF46B99B}"/>
              </a:ext>
            </a:extLst>
          </p:cNvPr>
          <p:cNvSpPr>
            <a:spLocks noGrp="1"/>
          </p:cNvSpPr>
          <p:nvPr>
            <p:ph idx="1"/>
          </p:nvPr>
        </p:nvSpPr>
        <p:spPr>
          <a:xfrm>
            <a:off x="99607" y="1299003"/>
            <a:ext cx="8760438" cy="5078485"/>
          </a:xfrm>
        </p:spPr>
        <p:txBody>
          <a:bodyPr vert="horz" lIns="91440" tIns="45720" rIns="91440" bIns="45720" rtlCol="0" anchor="t">
            <a:normAutofit/>
          </a:bodyPr>
          <a:lstStyle/>
          <a:p>
            <a:r>
              <a:rPr lang="tr-TR" b="1" dirty="0"/>
              <a:t>Güneş Enerjisi Dönüşümleri </a:t>
            </a:r>
          </a:p>
          <a:p>
            <a:pPr marL="0" indent="0">
              <a:buClr>
                <a:srgbClr val="8AD0D6"/>
              </a:buClr>
              <a:buNone/>
            </a:pPr>
            <a:r>
              <a:rPr lang="tr-TR" dirty="0"/>
              <a:t>Güneşten gelen enerjinin yaklaşık orak % 30 'u , yansıma ve saçılmalarla uzaya geri gider. Yaklaşık olarak % 20 ' si hava kürede soğurulur. Gelen enerjinin geri kalan % 50 'si ise yeryüzünde soğurulur. Yeryüzüne ulaşan güneş enerjisinden , doğal ve yapay dönüşümler ile yararlanılır. Güneş enerjisi dönüşümleri aşağıdaki tabloda verilmiştir. </a:t>
            </a:r>
          </a:p>
          <a:p>
            <a:pPr marL="0" indent="0">
              <a:buNone/>
            </a:pPr>
            <a:endParaRPr lang="tr-TR" dirty="0"/>
          </a:p>
          <a:p>
            <a:pPr marL="0" indent="0">
              <a:buClr>
                <a:srgbClr val="8AD0D6"/>
              </a:buClr>
              <a:buNone/>
            </a:pPr>
            <a:endParaRPr lang="tr-TR" dirty="0"/>
          </a:p>
        </p:txBody>
      </p:sp>
      <p:pic>
        <p:nvPicPr>
          <p:cNvPr id="5" name="Resim 4">
            <a:extLst>
              <a:ext uri="{FF2B5EF4-FFF2-40B4-BE49-F238E27FC236}">
                <a16:creationId xmlns:a16="http://schemas.microsoft.com/office/drawing/2014/main" id="{162DBA36-DCC1-4B89-AB92-5AF52FAF3CFC}"/>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id="{53F8E20E-1A03-457F-9719-5DA6F7784892}"/>
              </a:ext>
            </a:extLst>
          </p:cNvPr>
          <p:cNvPicPr>
            <a:picLocks noChangeAspect="1"/>
          </p:cNvPicPr>
          <p:nvPr/>
        </p:nvPicPr>
        <p:blipFill>
          <a:blip r:embed="rId2"/>
          <a:stretch>
            <a:fillRect/>
          </a:stretch>
        </p:blipFill>
        <p:spPr>
          <a:xfrm>
            <a:off x="8149590" y="4011"/>
            <a:ext cx="990396" cy="990396"/>
          </a:xfrm>
          <a:prstGeom prst="rect">
            <a:avLst/>
          </a:prstGeom>
        </p:spPr>
      </p:pic>
      <p:pic>
        <p:nvPicPr>
          <p:cNvPr id="4" name="Resim 5" descr="ekran görüntüsü içeren bir resim&#10;&#10;Yüksek güvenilirlikle oluşturulmuş açıklama">
            <a:extLst>
              <a:ext uri="{FF2B5EF4-FFF2-40B4-BE49-F238E27FC236}">
                <a16:creationId xmlns:a16="http://schemas.microsoft.com/office/drawing/2014/main" id="{C2A1CFFC-CCCF-4395-BD81-86EE276EFF21}"/>
              </a:ext>
            </a:extLst>
          </p:cNvPr>
          <p:cNvPicPr>
            <a:picLocks noChangeAspect="1"/>
          </p:cNvPicPr>
          <p:nvPr/>
        </p:nvPicPr>
        <p:blipFill rotWithShape="1">
          <a:blip r:embed="rId3"/>
          <a:srcRect l="3578" t="5434" r="3578" b="9362"/>
          <a:stretch/>
        </p:blipFill>
        <p:spPr>
          <a:xfrm>
            <a:off x="267420" y="3429934"/>
            <a:ext cx="8393717" cy="3389138"/>
          </a:xfrm>
          <a:prstGeom prst="rect">
            <a:avLst/>
          </a:prstGeom>
        </p:spPr>
      </p:pic>
    </p:spTree>
    <p:extLst>
      <p:ext uri="{BB962C8B-B14F-4D97-AF65-F5344CB8AC3E}">
        <p14:creationId xmlns:p14="http://schemas.microsoft.com/office/powerpoint/2010/main" val="48679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CFE561-A2F2-41AA-83CD-77AE07E5230C}"/>
              </a:ext>
            </a:extLst>
          </p:cNvPr>
          <p:cNvSpPr>
            <a:spLocks noGrp="1"/>
          </p:cNvSpPr>
          <p:nvPr>
            <p:ph type="title"/>
          </p:nvPr>
        </p:nvSpPr>
        <p:spPr>
          <a:xfrm>
            <a:off x="872773" y="237058"/>
            <a:ext cx="7053542" cy="1400530"/>
          </a:xfrm>
        </p:spPr>
        <p:txBody>
          <a:bodyPr/>
          <a:lstStyle/>
          <a:p>
            <a:pPr algn="ctr"/>
            <a:r>
              <a:rPr lang="tr-TR" b="1" dirty="0"/>
              <a:t>SOLAR ENERJİ</a:t>
            </a:r>
            <a:endParaRPr lang="tr-TR"/>
          </a:p>
        </p:txBody>
      </p:sp>
      <p:sp>
        <p:nvSpPr>
          <p:cNvPr id="3" name="İçerik Yer Tutucusu 2">
            <a:extLst>
              <a:ext uri="{FF2B5EF4-FFF2-40B4-BE49-F238E27FC236}">
                <a16:creationId xmlns:a16="http://schemas.microsoft.com/office/drawing/2014/main" id="{B71EAF42-7B1C-4FF4-8D7E-55C683A9090E}"/>
              </a:ext>
            </a:extLst>
          </p:cNvPr>
          <p:cNvSpPr>
            <a:spLocks noGrp="1"/>
          </p:cNvSpPr>
          <p:nvPr>
            <p:ph idx="1"/>
          </p:nvPr>
        </p:nvSpPr>
        <p:spPr>
          <a:xfrm>
            <a:off x="94239" y="1060882"/>
            <a:ext cx="9326584" cy="6064536"/>
          </a:xfrm>
        </p:spPr>
        <p:txBody>
          <a:bodyPr vert="horz" lIns="91440" tIns="45720" rIns="91440" bIns="45720" rtlCol="0" anchor="t">
            <a:normAutofit/>
          </a:bodyPr>
          <a:lstStyle/>
          <a:p>
            <a:r>
              <a:rPr lang="tr-TR" b="1" dirty="0"/>
              <a:t>Güneş Enerjisinin Kullanım Alanları </a:t>
            </a:r>
          </a:p>
          <a:p>
            <a:pPr marL="0" indent="0">
              <a:buClr>
                <a:srgbClr val="8AD0D6"/>
              </a:buClr>
              <a:buNone/>
            </a:pPr>
            <a:r>
              <a:rPr lang="tr-TR" dirty="0"/>
              <a:t>Güneş </a:t>
            </a:r>
            <a:r>
              <a:rPr lang="tr-TR" dirty="0" err="1"/>
              <a:t>eneerjisinden</a:t>
            </a:r>
            <a:r>
              <a:rPr lang="tr-TR" dirty="0"/>
              <a:t> , ısı ve elektrik üretimi amacıyla yararlanılır. Güneş enerjisi uygulamaları üç grupta incelenebilir. </a:t>
            </a:r>
          </a:p>
          <a:p>
            <a:pPr marL="0" indent="0">
              <a:spcBef>
                <a:spcPts val="0"/>
              </a:spcBef>
              <a:buNone/>
            </a:pPr>
            <a:r>
              <a:rPr lang="tr-TR" dirty="0"/>
              <a:t>1) Düşük sıcaklıktaki (20-100  C )  uygulamalar </a:t>
            </a:r>
          </a:p>
          <a:p>
            <a:pPr marL="0" indent="0">
              <a:spcBef>
                <a:spcPts val="0"/>
              </a:spcBef>
              <a:buNone/>
            </a:pPr>
            <a:r>
              <a:rPr lang="tr-TR" dirty="0"/>
              <a:t>2) Orta sıcaklıktaki    (100-300   C ) uygulamalar </a:t>
            </a:r>
          </a:p>
          <a:p>
            <a:pPr marL="0" indent="0">
              <a:spcBef>
                <a:spcPts val="0"/>
              </a:spcBef>
              <a:buNone/>
            </a:pPr>
            <a:r>
              <a:rPr lang="tr-TR" dirty="0"/>
              <a:t>3) Yüksek sıcaklıktaki  (&gt;300  C ) uygulamalar </a:t>
            </a:r>
          </a:p>
          <a:p>
            <a:pPr marL="0" indent="0">
              <a:spcBef>
                <a:spcPts val="0"/>
              </a:spcBef>
              <a:buNone/>
            </a:pPr>
            <a:r>
              <a:rPr lang="tr-TR" dirty="0"/>
              <a:t>Güneş enerjisinin kullanım alanları şunlardır. </a:t>
            </a:r>
          </a:p>
          <a:p>
            <a:pPr marL="457200" indent="-457200">
              <a:spcBef>
                <a:spcPts val="0"/>
              </a:spcBef>
              <a:buFont typeface="Wingdings" charset="2"/>
              <a:buChar char="v"/>
            </a:pPr>
            <a:r>
              <a:rPr lang="tr-TR" dirty="0"/>
              <a:t>Kullanım suyu ısıtma </a:t>
            </a:r>
          </a:p>
          <a:p>
            <a:pPr marL="457200" indent="-457200">
              <a:spcBef>
                <a:spcPts val="0"/>
              </a:spcBef>
              <a:buClr>
                <a:srgbClr val="8AD0D6"/>
              </a:buClr>
              <a:buFont typeface="Wingdings" charset="2"/>
              <a:buChar char="v"/>
            </a:pPr>
            <a:r>
              <a:rPr lang="tr-TR" dirty="0"/>
              <a:t>Yüzme suyu ısıtma</a:t>
            </a:r>
          </a:p>
          <a:p>
            <a:pPr marL="457200" indent="-457200">
              <a:spcBef>
                <a:spcPts val="0"/>
              </a:spcBef>
              <a:buClr>
                <a:srgbClr val="8AD0D6"/>
              </a:buClr>
              <a:buFont typeface="Wingdings" charset="2"/>
              <a:buChar char="v"/>
            </a:pPr>
            <a:r>
              <a:rPr lang="tr-TR" dirty="0"/>
              <a:t>Kaynatma ve pişirme</a:t>
            </a:r>
          </a:p>
          <a:p>
            <a:pPr marL="457200" indent="-457200">
              <a:spcBef>
                <a:spcPts val="0"/>
              </a:spcBef>
              <a:buClr>
                <a:srgbClr val="8AD0D6"/>
              </a:buClr>
              <a:buFont typeface="Wingdings" charset="2"/>
              <a:buChar char="v"/>
            </a:pPr>
            <a:r>
              <a:rPr lang="tr-TR" dirty="0"/>
              <a:t>Bitkisel ürün kurutma </a:t>
            </a:r>
          </a:p>
          <a:p>
            <a:pPr marL="457200" indent="-457200">
              <a:spcBef>
                <a:spcPts val="0"/>
              </a:spcBef>
              <a:buClr>
                <a:srgbClr val="8AD0D6"/>
              </a:buClr>
              <a:buFont typeface="Wingdings" charset="2"/>
              <a:buChar char="v"/>
            </a:pPr>
            <a:r>
              <a:rPr lang="tr-TR" dirty="0"/>
              <a:t>Su damıtma </a:t>
            </a:r>
          </a:p>
          <a:p>
            <a:pPr marL="457200" indent="-457200">
              <a:spcBef>
                <a:spcPts val="0"/>
              </a:spcBef>
              <a:buClr>
                <a:srgbClr val="8AD0D6"/>
              </a:buClr>
              <a:buFont typeface="Wingdings" charset="2"/>
              <a:buChar char="v"/>
            </a:pPr>
            <a:r>
              <a:rPr lang="tr-TR" dirty="0"/>
              <a:t>Yapılarda aktif ve pasif ısıtma ve iklimlendirme </a:t>
            </a:r>
          </a:p>
          <a:p>
            <a:pPr marL="457200" indent="-457200">
              <a:spcBef>
                <a:spcPts val="0"/>
              </a:spcBef>
              <a:buClr>
                <a:srgbClr val="8AD0D6"/>
              </a:buClr>
              <a:buFont typeface="Wingdings" charset="2"/>
              <a:buChar char="v"/>
            </a:pPr>
            <a:r>
              <a:rPr lang="tr-TR" dirty="0"/>
              <a:t>Sanayi için işlem ısısı sağlamak</a:t>
            </a:r>
          </a:p>
          <a:p>
            <a:pPr marL="457200" indent="-457200">
              <a:spcBef>
                <a:spcPts val="0"/>
              </a:spcBef>
              <a:buClr>
                <a:srgbClr val="8AD0D6"/>
              </a:buClr>
              <a:buFont typeface="Wingdings" charset="2"/>
              <a:buChar char="v"/>
            </a:pPr>
            <a:r>
              <a:rPr lang="tr-TR" dirty="0"/>
              <a:t>Termodinamik ve elektriksel çevrimli sulama suyu pompajı </a:t>
            </a:r>
          </a:p>
          <a:p>
            <a:pPr marL="457200" indent="-457200">
              <a:spcBef>
                <a:spcPts val="0"/>
              </a:spcBef>
              <a:buClr>
                <a:srgbClr val="8AD0D6"/>
              </a:buClr>
              <a:buFont typeface="Wingdings" charset="2"/>
              <a:buChar char="v"/>
            </a:pPr>
            <a:r>
              <a:rPr lang="tr-TR" dirty="0"/>
              <a:t>Entegre sistemlerle birlikte ısı ve elektrik üretmek </a:t>
            </a:r>
          </a:p>
          <a:p>
            <a:pPr marL="457200" indent="-457200">
              <a:spcBef>
                <a:spcPts val="0"/>
              </a:spcBef>
              <a:buClr>
                <a:srgbClr val="8AD0D6"/>
              </a:buClr>
              <a:buFont typeface="Wingdings" charset="2"/>
              <a:buChar char="v"/>
            </a:pPr>
            <a:r>
              <a:rPr lang="tr-TR" dirty="0"/>
              <a:t>Otoprodüktör veya şebeke bağlantılı elektrik üretmek </a:t>
            </a:r>
          </a:p>
          <a:p>
            <a:pPr marL="457200" indent="-457200">
              <a:spcBef>
                <a:spcPts val="0"/>
              </a:spcBef>
              <a:buClr>
                <a:srgbClr val="8AD0D6"/>
              </a:buClr>
              <a:buFont typeface="Wingdings" charset="2"/>
              <a:buChar char="v"/>
            </a:pPr>
            <a:r>
              <a:rPr lang="tr-TR" dirty="0"/>
              <a:t>Fotokimyasal ve </a:t>
            </a:r>
            <a:r>
              <a:rPr lang="tr-TR" dirty="0" err="1"/>
              <a:t>fotosentetik</a:t>
            </a:r>
            <a:r>
              <a:rPr lang="tr-TR" dirty="0"/>
              <a:t> çevrimler gerçekleştirmek </a:t>
            </a:r>
          </a:p>
          <a:p>
            <a:pPr marL="457200" indent="-457200">
              <a:buClr>
                <a:srgbClr val="8AD0D6"/>
              </a:buClr>
              <a:buFont typeface="Wingdings" charset="2"/>
              <a:buChar char="v"/>
            </a:pPr>
            <a:endParaRPr lang="tr-TR" dirty="0"/>
          </a:p>
        </p:txBody>
      </p:sp>
      <p:pic>
        <p:nvPicPr>
          <p:cNvPr id="5" name="Resim 4">
            <a:extLst>
              <a:ext uri="{FF2B5EF4-FFF2-40B4-BE49-F238E27FC236}">
                <a16:creationId xmlns:a16="http://schemas.microsoft.com/office/drawing/2014/main" id="{3D89493A-B604-4122-9CA7-D86F934EA1C8}"/>
              </a:ext>
            </a:extLst>
          </p:cNvPr>
          <p:cNvPicPr>
            <a:picLocks noChangeAspect="1"/>
          </p:cNvPicPr>
          <p:nvPr/>
        </p:nvPicPr>
        <p:blipFill>
          <a:blip r:embed="rId2"/>
          <a:stretch>
            <a:fillRect/>
          </a:stretch>
        </p:blipFill>
        <p:spPr>
          <a:xfrm>
            <a:off x="4010" y="4010"/>
            <a:ext cx="990396" cy="990396"/>
          </a:xfrm>
          <a:prstGeom prst="rect">
            <a:avLst/>
          </a:prstGeom>
        </p:spPr>
      </p:pic>
      <p:pic>
        <p:nvPicPr>
          <p:cNvPr id="7" name="Resim 6">
            <a:extLst>
              <a:ext uri="{FF2B5EF4-FFF2-40B4-BE49-F238E27FC236}">
                <a16:creationId xmlns:a16="http://schemas.microsoft.com/office/drawing/2014/main" id="{6A41C586-65C9-438B-BED6-2829E0EC160B}"/>
              </a:ext>
            </a:extLst>
          </p:cNvPr>
          <p:cNvPicPr>
            <a:picLocks noChangeAspect="1"/>
          </p:cNvPicPr>
          <p:nvPr/>
        </p:nvPicPr>
        <p:blipFill>
          <a:blip r:embed="rId2"/>
          <a:stretch>
            <a:fillRect/>
          </a:stretch>
        </p:blipFill>
        <p:spPr>
          <a:xfrm>
            <a:off x="8149590" y="4010"/>
            <a:ext cx="990396" cy="990396"/>
          </a:xfrm>
          <a:prstGeom prst="rect">
            <a:avLst/>
          </a:prstGeom>
        </p:spPr>
      </p:pic>
    </p:spTree>
    <p:extLst>
      <p:ext uri="{BB962C8B-B14F-4D97-AF65-F5344CB8AC3E}">
        <p14:creationId xmlns:p14="http://schemas.microsoft.com/office/powerpoint/2010/main" val="439114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1C7EC9-0678-405A-91FE-131C2D001C04}"/>
              </a:ext>
            </a:extLst>
          </p:cNvPr>
          <p:cNvSpPr>
            <a:spLocks noGrp="1"/>
          </p:cNvSpPr>
          <p:nvPr>
            <p:ph type="title"/>
          </p:nvPr>
        </p:nvSpPr>
        <p:spPr/>
        <p:txBody>
          <a:bodyPr/>
          <a:lstStyle/>
          <a:p>
            <a:pPr algn="ctr"/>
            <a:r>
              <a:rPr lang="tr-TR" b="1" dirty="0"/>
              <a:t>SOLAR ENERJİ </a:t>
            </a:r>
            <a:endParaRPr lang="tr-TR"/>
          </a:p>
        </p:txBody>
      </p:sp>
      <p:sp>
        <p:nvSpPr>
          <p:cNvPr id="3" name="İçerik Yer Tutucusu 2">
            <a:extLst>
              <a:ext uri="{FF2B5EF4-FFF2-40B4-BE49-F238E27FC236}">
                <a16:creationId xmlns:a16="http://schemas.microsoft.com/office/drawing/2014/main" id="{3FC5B4EB-2D35-4C27-BD0F-0F8ED7356AE1}"/>
              </a:ext>
            </a:extLst>
          </p:cNvPr>
          <p:cNvSpPr>
            <a:spLocks noGrp="1"/>
          </p:cNvSpPr>
          <p:nvPr>
            <p:ph idx="1"/>
          </p:nvPr>
        </p:nvSpPr>
        <p:spPr>
          <a:xfrm>
            <a:off x="51107" y="1334051"/>
            <a:ext cx="9110924" cy="5331292"/>
          </a:xfrm>
        </p:spPr>
        <p:txBody>
          <a:bodyPr vert="horz" lIns="91440" tIns="45720" rIns="91440" bIns="45720" rtlCol="0" anchor="t">
            <a:normAutofit/>
          </a:bodyPr>
          <a:lstStyle/>
          <a:p>
            <a:r>
              <a:rPr lang="tr-TR" b="1" dirty="0"/>
              <a:t>Güneş Enerjisi Sistemleri </a:t>
            </a:r>
          </a:p>
          <a:p>
            <a:pPr marL="0" indent="0">
              <a:buClr>
                <a:srgbClr val="8AD0D6"/>
              </a:buClr>
              <a:buNone/>
            </a:pPr>
            <a:r>
              <a:rPr lang="tr-TR" dirty="0"/>
              <a:t>Güneş enerjisi sistemleri yöntem , malzeme ve teknolojik düzey açısından çok çeşitlilik göstermekle birlikte, iki ana başlık altında incelenebilir;</a:t>
            </a:r>
          </a:p>
          <a:p>
            <a:pPr marL="0" indent="0">
              <a:buNone/>
            </a:pPr>
            <a:r>
              <a:rPr lang="tr-TR" dirty="0"/>
              <a:t>1) Güneş Isıl Sistemleri </a:t>
            </a:r>
          </a:p>
          <a:p>
            <a:pPr marL="0" indent="0">
              <a:buNone/>
            </a:pPr>
            <a:r>
              <a:rPr lang="tr-TR" dirty="0"/>
              <a:t>2) Güneş Elektrik Sistemleri </a:t>
            </a:r>
          </a:p>
          <a:p>
            <a:pPr marL="0" indent="0">
              <a:buNone/>
            </a:pPr>
            <a:r>
              <a:rPr lang="tr-TR" dirty="0"/>
              <a:t>Bu sistemlerde öncelikle güneşin ışınım enerjisinden ısı enerjisi elde edilir. Güneş ısıl sistemlerinden düşük ve yüksek sıcaklıktaki uygulamaları vardır. Düşük sıcaklıktaki uygulamalar, yapıların ısıtılmasını, konut , sanayi ve tarımda çeşitli ısı gereksinimlerinin karşılanmasını karşılarken , yüksek sıcaklıktaki uygulamalar buhar üretiminden maden ergitmeye kadar uzanmaktadır. Isıl uygulamalar içinde su ısıtıcılar , yapıların ısıtılması ve soğutucular önemlidir. Güneş enerjisinin diğer ısıl uygulamaları kurutma , acı ve tuzlu suların arıtılması , sıcak hava </a:t>
            </a:r>
            <a:r>
              <a:rPr lang="tr-TR" dirty="0" err="1"/>
              <a:t>motorlaru</a:t>
            </a:r>
            <a:r>
              <a:rPr lang="tr-TR" dirty="0"/>
              <a:t> ile diğer termodinamik ısıl çevrimler olup, tarımda ve sanayi kesimlerinde uygulamalardan yararlanılır.</a:t>
            </a:r>
          </a:p>
          <a:p>
            <a:pPr marL="0" indent="0">
              <a:buClr>
                <a:srgbClr val="8AD0D6"/>
              </a:buClr>
              <a:buNone/>
            </a:pPr>
            <a:endParaRPr lang="tr-TR" b="1" dirty="0"/>
          </a:p>
        </p:txBody>
      </p:sp>
      <p:pic>
        <p:nvPicPr>
          <p:cNvPr id="5" name="Resim 4">
            <a:extLst>
              <a:ext uri="{FF2B5EF4-FFF2-40B4-BE49-F238E27FC236}">
                <a16:creationId xmlns:a16="http://schemas.microsoft.com/office/drawing/2014/main" id="{93C1DC18-129F-4945-9197-D90279DAE4A8}"/>
              </a:ext>
            </a:extLst>
          </p:cNvPr>
          <p:cNvPicPr>
            <a:picLocks noChangeAspect="1"/>
          </p:cNvPicPr>
          <p:nvPr/>
        </p:nvPicPr>
        <p:blipFill>
          <a:blip r:embed="rId2"/>
          <a:stretch>
            <a:fillRect/>
          </a:stretch>
        </p:blipFill>
        <p:spPr>
          <a:xfrm>
            <a:off x="4009" y="4009"/>
            <a:ext cx="990396" cy="990396"/>
          </a:xfrm>
          <a:prstGeom prst="rect">
            <a:avLst/>
          </a:prstGeom>
        </p:spPr>
      </p:pic>
      <p:pic>
        <p:nvPicPr>
          <p:cNvPr id="7" name="Resim 6">
            <a:extLst>
              <a:ext uri="{FF2B5EF4-FFF2-40B4-BE49-F238E27FC236}">
                <a16:creationId xmlns:a16="http://schemas.microsoft.com/office/drawing/2014/main" id="{89D92D63-6A4B-47FE-B54F-83B0FB2164F7}"/>
              </a:ext>
            </a:extLst>
          </p:cNvPr>
          <p:cNvPicPr>
            <a:picLocks noChangeAspect="1"/>
          </p:cNvPicPr>
          <p:nvPr/>
        </p:nvPicPr>
        <p:blipFill>
          <a:blip r:embed="rId2"/>
          <a:stretch>
            <a:fillRect/>
          </a:stretch>
        </p:blipFill>
        <p:spPr>
          <a:xfrm>
            <a:off x="8149590" y="4009"/>
            <a:ext cx="990396" cy="990396"/>
          </a:xfrm>
          <a:prstGeom prst="rect">
            <a:avLst/>
          </a:prstGeom>
        </p:spPr>
      </p:pic>
    </p:spTree>
    <p:extLst>
      <p:ext uri="{BB962C8B-B14F-4D97-AF65-F5344CB8AC3E}">
        <p14:creationId xmlns:p14="http://schemas.microsoft.com/office/powerpoint/2010/main" val="4225605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0BF8D5-249C-4BEF-896A-538B90A281BB}"/>
              </a:ext>
            </a:extLst>
          </p:cNvPr>
          <p:cNvSpPr>
            <a:spLocks noGrp="1"/>
          </p:cNvSpPr>
          <p:nvPr>
            <p:ph type="title"/>
          </p:nvPr>
        </p:nvSpPr>
        <p:spPr/>
        <p:txBody>
          <a:bodyPr/>
          <a:lstStyle/>
          <a:p>
            <a:pPr algn="ctr"/>
            <a:r>
              <a:rPr lang="tr-TR" b="1" dirty="0"/>
              <a:t>SOLAR ENERJİ </a:t>
            </a:r>
            <a:endParaRPr lang="tr-TR"/>
          </a:p>
        </p:txBody>
      </p:sp>
      <p:sp>
        <p:nvSpPr>
          <p:cNvPr id="3" name="İçerik Yer Tutucusu 2">
            <a:extLst>
              <a:ext uri="{FF2B5EF4-FFF2-40B4-BE49-F238E27FC236}">
                <a16:creationId xmlns:a16="http://schemas.microsoft.com/office/drawing/2014/main" id="{D758CB34-A648-4339-B687-6C9C05E7C16C}"/>
              </a:ext>
            </a:extLst>
          </p:cNvPr>
          <p:cNvSpPr>
            <a:spLocks noGrp="1"/>
          </p:cNvSpPr>
          <p:nvPr>
            <p:ph idx="1"/>
          </p:nvPr>
        </p:nvSpPr>
        <p:spPr>
          <a:xfrm>
            <a:off x="151748" y="1276542"/>
            <a:ext cx="8924019" cy="5460688"/>
          </a:xfrm>
        </p:spPr>
        <p:txBody>
          <a:bodyPr vert="horz" lIns="91440" tIns="45720" rIns="91440" bIns="45720" rtlCol="0" anchor="t">
            <a:normAutofit fontScale="92500" lnSpcReduction="10000"/>
          </a:bodyPr>
          <a:lstStyle/>
          <a:p>
            <a:pPr marL="0" indent="0">
              <a:buNone/>
            </a:pPr>
            <a:r>
              <a:rPr lang="tr-TR" b="1" dirty="0"/>
              <a:t>Güneş Enerjisi İle Elektrik Üretime Yolları </a:t>
            </a:r>
          </a:p>
          <a:p>
            <a:pPr marL="0" indent="0">
              <a:buNone/>
            </a:pPr>
            <a:r>
              <a:rPr lang="tr-TR" dirty="0"/>
              <a:t>Güneş enerjisinden elektrik üretiminde başlıca iki yöntem uygulanır. </a:t>
            </a:r>
          </a:p>
          <a:p>
            <a:pPr marL="0" indent="0">
              <a:buNone/>
            </a:pPr>
            <a:r>
              <a:rPr lang="tr-TR" dirty="0"/>
              <a:t>1) Dolaylı Yöntem : Güneş termik elektrik üretimidir. Güneş enerjisinin yoğunlaştırıcı sistemler kullanılarak odaklanması sonucunda elde edilen kızgın buhardan geleneksel yöntemlerle elektrik üretilir.</a:t>
            </a:r>
          </a:p>
          <a:p>
            <a:pPr marL="0" indent="0">
              <a:buNone/>
            </a:pPr>
            <a:r>
              <a:rPr lang="tr-TR" dirty="0"/>
              <a:t>2) Doğrudan Yöntem : </a:t>
            </a:r>
            <a:r>
              <a:rPr lang="tr-TR" dirty="0" err="1"/>
              <a:t>Fotovoltaik</a:t>
            </a:r>
            <a:r>
              <a:rPr lang="tr-TR" dirty="0"/>
              <a:t> , termoelektrik ve </a:t>
            </a:r>
            <a:r>
              <a:rPr lang="tr-TR" dirty="0" err="1"/>
              <a:t>termoiyonik</a:t>
            </a:r>
            <a:r>
              <a:rPr lang="tr-TR" dirty="0"/>
              <a:t> çeviriciler yer alır. Büyük çapta elektrik üretimi için , sadece </a:t>
            </a:r>
            <a:r>
              <a:rPr lang="tr-TR" dirty="0" err="1"/>
              <a:t>fotovoltaik</a:t>
            </a:r>
            <a:r>
              <a:rPr lang="tr-TR" dirty="0"/>
              <a:t> (PV) sistemler kullanılabilir. </a:t>
            </a:r>
          </a:p>
          <a:p>
            <a:pPr marL="0" indent="0">
              <a:buNone/>
            </a:pPr>
            <a:r>
              <a:rPr lang="tr-TR" dirty="0"/>
              <a:t>Güneş enerjisi ile elektrik üretiminde başlıca iki yöntem kullanılmaktadır. Birincisi , güneş enerjisini doğrudan elektriğe dönüştüren </a:t>
            </a:r>
            <a:r>
              <a:rPr lang="tr-TR" dirty="0" err="1"/>
              <a:t>fotovoltaik</a:t>
            </a:r>
            <a:r>
              <a:rPr lang="tr-TR" dirty="0"/>
              <a:t> (PV) sistemlerdir. </a:t>
            </a:r>
            <a:r>
              <a:rPr lang="tr-TR" dirty="0" err="1"/>
              <a:t>FAkat</a:t>
            </a:r>
            <a:r>
              <a:rPr lang="tr-TR" dirty="0"/>
              <a:t> son 20 yıl içerisinde PV sistem uygulamalarının artmasına rağmen, teknolojisinin karmaşıklığı ve maliyetinin yüksek olması , büyük ölçekte elektrik üretimi için yetersiz olduğunu ortaya çıkarmıştır. İkinci seçenek ise , güneş enerjisinin yoğunlaştırıcı sistemler kullanılarak </a:t>
            </a:r>
            <a:r>
              <a:rPr lang="tr-TR" dirty="0" err="1"/>
              <a:t>odanlanması</a:t>
            </a:r>
            <a:r>
              <a:rPr lang="tr-TR" dirty="0"/>
              <a:t> sonucunda elde edilen kızgın buhardan , geleneksel yöntemlerle elektrik üretimidir. PV elektrik üretimi 1954 yılında gerçekleştirilmesine karşın, güneş ısıl elektrik santralleri ilk kez 1970' </a:t>
            </a:r>
            <a:r>
              <a:rPr lang="tr-TR" dirty="0" err="1"/>
              <a:t>li</a:t>
            </a:r>
            <a:r>
              <a:rPr lang="tr-TR" dirty="0"/>
              <a:t> yılların sonunda kurulmuştur. </a:t>
            </a:r>
          </a:p>
          <a:p>
            <a:pPr marL="0" indent="0">
              <a:buNone/>
            </a:pPr>
            <a:endParaRPr lang="tr-TR" dirty="0"/>
          </a:p>
          <a:p>
            <a:pPr marL="0" indent="0">
              <a:buNone/>
            </a:pPr>
            <a:endParaRPr lang="tr-TR" dirty="0"/>
          </a:p>
        </p:txBody>
      </p:sp>
      <p:pic>
        <p:nvPicPr>
          <p:cNvPr id="5" name="Resim 4">
            <a:extLst>
              <a:ext uri="{FF2B5EF4-FFF2-40B4-BE49-F238E27FC236}">
                <a16:creationId xmlns:a16="http://schemas.microsoft.com/office/drawing/2014/main" id="{31A3D802-7BAD-499A-90BB-A8D67E088A54}"/>
              </a:ext>
            </a:extLst>
          </p:cNvPr>
          <p:cNvPicPr>
            <a:picLocks noChangeAspect="1"/>
          </p:cNvPicPr>
          <p:nvPr/>
        </p:nvPicPr>
        <p:blipFill>
          <a:blip r:embed="rId2"/>
          <a:stretch>
            <a:fillRect/>
          </a:stretch>
        </p:blipFill>
        <p:spPr>
          <a:xfrm>
            <a:off x="4008" y="4008"/>
            <a:ext cx="990396" cy="990396"/>
          </a:xfrm>
          <a:prstGeom prst="rect">
            <a:avLst/>
          </a:prstGeom>
        </p:spPr>
      </p:pic>
      <p:pic>
        <p:nvPicPr>
          <p:cNvPr id="7" name="Resim 6">
            <a:extLst>
              <a:ext uri="{FF2B5EF4-FFF2-40B4-BE49-F238E27FC236}">
                <a16:creationId xmlns:a16="http://schemas.microsoft.com/office/drawing/2014/main" id="{1B45D66A-3861-475F-B8F9-0304449D89D2}"/>
              </a:ext>
            </a:extLst>
          </p:cNvPr>
          <p:cNvPicPr>
            <a:picLocks noChangeAspect="1"/>
          </p:cNvPicPr>
          <p:nvPr/>
        </p:nvPicPr>
        <p:blipFill>
          <a:blip r:embed="rId2"/>
          <a:stretch>
            <a:fillRect/>
          </a:stretch>
        </p:blipFill>
        <p:spPr>
          <a:xfrm>
            <a:off x="8149590" y="4008"/>
            <a:ext cx="990396" cy="990396"/>
          </a:xfrm>
          <a:prstGeom prst="rect">
            <a:avLst/>
          </a:prstGeom>
        </p:spPr>
      </p:pic>
    </p:spTree>
    <p:extLst>
      <p:ext uri="{BB962C8B-B14F-4D97-AF65-F5344CB8AC3E}">
        <p14:creationId xmlns:p14="http://schemas.microsoft.com/office/powerpoint/2010/main" val="137380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38F6CA1-5C78-4264-BAAF-0254795FCA3D}"/>
              </a:ext>
            </a:extLst>
          </p:cNvPr>
          <p:cNvSpPr>
            <a:spLocks noGrp="1"/>
          </p:cNvSpPr>
          <p:nvPr>
            <p:ph type="title"/>
          </p:nvPr>
        </p:nvSpPr>
        <p:spPr/>
        <p:txBody>
          <a:bodyPr/>
          <a:lstStyle/>
          <a:p>
            <a:pPr algn="ctr"/>
            <a:r>
              <a:rPr lang="tr-TR" b="1" dirty="0"/>
              <a:t>SOLAR ENERJİ </a:t>
            </a:r>
            <a:endParaRPr lang="tr-TR" b="1" dirty="0">
              <a:solidFill>
                <a:schemeClr val="tx1"/>
              </a:solidFill>
            </a:endParaRPr>
          </a:p>
        </p:txBody>
      </p:sp>
      <p:sp>
        <p:nvSpPr>
          <p:cNvPr id="3" name="İçerik Yer Tutucusu 2">
            <a:extLst>
              <a:ext uri="{FF2B5EF4-FFF2-40B4-BE49-F238E27FC236}">
                <a16:creationId xmlns:a16="http://schemas.microsoft.com/office/drawing/2014/main" id="{442EDD04-4550-4CC6-A469-E149F2A56691}"/>
              </a:ext>
            </a:extLst>
          </p:cNvPr>
          <p:cNvSpPr>
            <a:spLocks noGrp="1"/>
          </p:cNvSpPr>
          <p:nvPr>
            <p:ph idx="1"/>
          </p:nvPr>
        </p:nvSpPr>
        <p:spPr>
          <a:xfrm>
            <a:off x="238012" y="1549711"/>
            <a:ext cx="8751490" cy="5158764"/>
          </a:xfrm>
        </p:spPr>
        <p:txBody>
          <a:bodyPr vert="horz" lIns="91440" tIns="45720" rIns="91440" bIns="45720" rtlCol="0" anchor="t">
            <a:normAutofit/>
          </a:bodyPr>
          <a:lstStyle/>
          <a:p>
            <a:r>
              <a:rPr lang="tr-TR" dirty="0" err="1"/>
              <a:t>Fotovoltaik</a:t>
            </a:r>
            <a:r>
              <a:rPr lang="tr-TR" dirty="0"/>
              <a:t> Elektrik Üretimi </a:t>
            </a:r>
          </a:p>
          <a:p>
            <a:pPr marL="0" indent="0">
              <a:buClr>
                <a:srgbClr val="8AD0D6"/>
              </a:buClr>
              <a:buNone/>
            </a:pPr>
            <a:r>
              <a:rPr lang="tr-TR" b="1" dirty="0"/>
              <a:t>Tanımı ve önemi </a:t>
            </a:r>
          </a:p>
          <a:p>
            <a:pPr marL="0" indent="0">
              <a:buNone/>
            </a:pPr>
            <a:r>
              <a:rPr lang="tr-TR" dirty="0"/>
              <a:t>Günümüzde dünyada yıllık enerji tüketimi 10 </a:t>
            </a:r>
            <a:r>
              <a:rPr lang="tr-TR" dirty="0" err="1"/>
              <a:t>TeraWatt</a:t>
            </a:r>
            <a:r>
              <a:rPr lang="tr-TR" dirty="0"/>
              <a:t> (TW) düzeyindedir. Dünya yıllık enerji tüketiminin 2050 yılına kadar  yaklaşık 30 TW düzeyine ulaşacağı tahmin edilmektedir. Dünyamızda , yüzyılın ortalarında atmosferdeki CO2 ' i dengede tutabilmek için yaklaşık 20 TW CO2 dışı enerjiye ihtiyaç duyulmaktadır. Yüzyılın ortalarında CO2 'i dengede tutmak için en basit senaryolardan birisi </a:t>
            </a:r>
            <a:r>
              <a:rPr lang="tr-TR" dirty="0" err="1"/>
              <a:t>fotovoltaik</a:t>
            </a:r>
            <a:r>
              <a:rPr lang="tr-TR" dirty="0"/>
              <a:t> (PV) , diğeri ise (10 TW ) üretmek için yenilenebilir enerji kaynaklarından yararlanmak , ulaşım (10 TW ) için hidrojen , konut ve endüstriyel ısıtma (10 TW)   için fosil yakıtları kullanmaktır. Böylece PV teknolojisinin dünyanın gelecekteki enerji talebini karşılamak amacıyla önemli bir işlevi olacaktır. </a:t>
            </a:r>
          </a:p>
          <a:p>
            <a:pPr marL="0" indent="0">
              <a:buNone/>
            </a:pPr>
            <a:endParaRPr lang="tr-TR" dirty="0"/>
          </a:p>
        </p:txBody>
      </p:sp>
      <p:pic>
        <p:nvPicPr>
          <p:cNvPr id="5" name="Resim 4">
            <a:extLst>
              <a:ext uri="{FF2B5EF4-FFF2-40B4-BE49-F238E27FC236}">
                <a16:creationId xmlns:a16="http://schemas.microsoft.com/office/drawing/2014/main" id="{7A1424C1-50CF-4286-8B50-D62F5290B852}"/>
              </a:ext>
            </a:extLst>
          </p:cNvPr>
          <p:cNvPicPr>
            <a:picLocks noChangeAspect="1"/>
          </p:cNvPicPr>
          <p:nvPr/>
        </p:nvPicPr>
        <p:blipFill>
          <a:blip r:embed="rId2"/>
          <a:stretch>
            <a:fillRect/>
          </a:stretch>
        </p:blipFill>
        <p:spPr>
          <a:xfrm>
            <a:off x="4007" y="4007"/>
            <a:ext cx="990396" cy="990396"/>
          </a:xfrm>
          <a:prstGeom prst="rect">
            <a:avLst/>
          </a:prstGeom>
        </p:spPr>
      </p:pic>
      <p:pic>
        <p:nvPicPr>
          <p:cNvPr id="7" name="Resim 6">
            <a:extLst>
              <a:ext uri="{FF2B5EF4-FFF2-40B4-BE49-F238E27FC236}">
                <a16:creationId xmlns:a16="http://schemas.microsoft.com/office/drawing/2014/main" id="{F9F86518-9ECE-4F3A-8190-808046C9825D}"/>
              </a:ext>
            </a:extLst>
          </p:cNvPr>
          <p:cNvPicPr>
            <a:picLocks noChangeAspect="1"/>
          </p:cNvPicPr>
          <p:nvPr/>
        </p:nvPicPr>
        <p:blipFill>
          <a:blip r:embed="rId2"/>
          <a:stretch>
            <a:fillRect/>
          </a:stretch>
        </p:blipFill>
        <p:spPr>
          <a:xfrm>
            <a:off x="8149590" y="4007"/>
            <a:ext cx="990396" cy="990396"/>
          </a:xfrm>
          <a:prstGeom prst="rect">
            <a:avLst/>
          </a:prstGeom>
        </p:spPr>
      </p:pic>
    </p:spTree>
    <p:extLst>
      <p:ext uri="{BB962C8B-B14F-4D97-AF65-F5344CB8AC3E}">
        <p14:creationId xmlns:p14="http://schemas.microsoft.com/office/powerpoint/2010/main" val="3782540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9CBB68F-2696-4810-8D53-81467EB2584A}"/>
              </a:ext>
            </a:extLst>
          </p:cNvPr>
          <p:cNvSpPr>
            <a:spLocks noGrp="1"/>
          </p:cNvSpPr>
          <p:nvPr>
            <p:ph type="title"/>
          </p:nvPr>
        </p:nvSpPr>
        <p:spPr/>
        <p:txBody>
          <a:bodyPr/>
          <a:lstStyle/>
          <a:p>
            <a:pPr algn="ctr"/>
            <a:r>
              <a:rPr lang="tr-TR" b="1" dirty="0"/>
              <a:t>SOLAR ENERJİ </a:t>
            </a:r>
            <a:endParaRPr lang="tr-TR"/>
          </a:p>
        </p:txBody>
      </p:sp>
      <p:sp>
        <p:nvSpPr>
          <p:cNvPr id="3" name="İçerik Yer Tutucusu 2">
            <a:extLst>
              <a:ext uri="{FF2B5EF4-FFF2-40B4-BE49-F238E27FC236}">
                <a16:creationId xmlns:a16="http://schemas.microsoft.com/office/drawing/2014/main" id="{DDE2C2C7-6101-4F05-B9AE-FC84356B0984}"/>
              </a:ext>
            </a:extLst>
          </p:cNvPr>
          <p:cNvSpPr>
            <a:spLocks noGrp="1"/>
          </p:cNvSpPr>
          <p:nvPr>
            <p:ph idx="1"/>
          </p:nvPr>
        </p:nvSpPr>
        <p:spPr>
          <a:xfrm>
            <a:off x="122993" y="1463447"/>
            <a:ext cx="8909641" cy="5259405"/>
          </a:xfrm>
        </p:spPr>
        <p:txBody>
          <a:bodyPr vert="horz" lIns="91440" tIns="45720" rIns="91440" bIns="45720" rtlCol="0" anchor="t">
            <a:normAutofit/>
          </a:bodyPr>
          <a:lstStyle/>
          <a:p>
            <a:r>
              <a:rPr lang="tr-TR" dirty="0" err="1"/>
              <a:t>Fotovoltaik</a:t>
            </a:r>
            <a:r>
              <a:rPr lang="tr-TR" dirty="0"/>
              <a:t> Hücreler </a:t>
            </a:r>
          </a:p>
          <a:p>
            <a:pPr marL="0" indent="0">
              <a:buClr>
                <a:srgbClr val="8AD0D6"/>
              </a:buClr>
              <a:buNone/>
            </a:pPr>
            <a:r>
              <a:rPr lang="tr-TR" dirty="0"/>
              <a:t>Güneş pilleri , yüzeylerine gelen güneş ışığını doğrudan elektrik enerjisine dönüştüren yarıiletken maddelerdir. </a:t>
            </a:r>
          </a:p>
          <a:p>
            <a:pPr marL="0" indent="0">
              <a:buNone/>
            </a:pPr>
            <a:endParaRPr lang="tr-TR" dirty="0"/>
          </a:p>
          <a:p>
            <a:pPr marL="0" indent="0">
              <a:buNone/>
            </a:pPr>
            <a:r>
              <a:rPr lang="tr-TR" dirty="0"/>
              <a:t>Güneş enerjisinin taşıyıcıları ve yayıcıları olan tanecikli fotonlar , </a:t>
            </a:r>
            <a:r>
              <a:rPr lang="tr-TR" dirty="0" err="1"/>
              <a:t>fotovoltaik</a:t>
            </a:r>
            <a:r>
              <a:rPr lang="tr-TR" dirty="0"/>
              <a:t> hücre üzerine düşünce elektrik enerjisine dönüştürülürler.</a:t>
            </a:r>
          </a:p>
          <a:p>
            <a:pPr marL="0" indent="0">
              <a:buNone/>
            </a:pPr>
            <a:endParaRPr lang="tr-TR" dirty="0"/>
          </a:p>
          <a:p>
            <a:pPr marL="0" indent="0">
              <a:buNone/>
            </a:pPr>
            <a:r>
              <a:rPr lang="tr-TR" dirty="0"/>
              <a:t>Güneş enerjisini bitkilerde fotosentezde kullanırlar. Yani bitki </a:t>
            </a:r>
            <a:r>
              <a:rPr lang="tr-TR" dirty="0" err="1"/>
              <a:t>yaaprakları</a:t>
            </a:r>
            <a:r>
              <a:rPr lang="tr-TR" dirty="0"/>
              <a:t> milyonlarca yıldır bir </a:t>
            </a:r>
            <a:r>
              <a:rPr lang="tr-TR" dirty="0" err="1"/>
              <a:t>fotovoltaik</a:t>
            </a:r>
            <a:r>
              <a:rPr lang="tr-TR" dirty="0"/>
              <a:t> güneş pili gibi enerji dönüştürücüsü olarak çalışmaktadırlar.</a:t>
            </a:r>
          </a:p>
        </p:txBody>
      </p:sp>
      <p:pic>
        <p:nvPicPr>
          <p:cNvPr id="5" name="Resim 4">
            <a:extLst>
              <a:ext uri="{FF2B5EF4-FFF2-40B4-BE49-F238E27FC236}">
                <a16:creationId xmlns:a16="http://schemas.microsoft.com/office/drawing/2014/main" id="{B70FEF41-B21F-4A17-BD3F-5B57BFD2D638}"/>
              </a:ext>
            </a:extLst>
          </p:cNvPr>
          <p:cNvPicPr>
            <a:picLocks noChangeAspect="1"/>
          </p:cNvPicPr>
          <p:nvPr/>
        </p:nvPicPr>
        <p:blipFill>
          <a:blip r:embed="rId2"/>
          <a:stretch>
            <a:fillRect/>
          </a:stretch>
        </p:blipFill>
        <p:spPr>
          <a:xfrm>
            <a:off x="4006" y="4006"/>
            <a:ext cx="990396" cy="990396"/>
          </a:xfrm>
          <a:prstGeom prst="rect">
            <a:avLst/>
          </a:prstGeom>
        </p:spPr>
      </p:pic>
      <p:pic>
        <p:nvPicPr>
          <p:cNvPr id="7" name="Resim 6">
            <a:extLst>
              <a:ext uri="{FF2B5EF4-FFF2-40B4-BE49-F238E27FC236}">
                <a16:creationId xmlns:a16="http://schemas.microsoft.com/office/drawing/2014/main" id="{E1FD9550-D9BC-42DA-9837-EF32FECAEEBF}"/>
              </a:ext>
            </a:extLst>
          </p:cNvPr>
          <p:cNvPicPr>
            <a:picLocks noChangeAspect="1"/>
          </p:cNvPicPr>
          <p:nvPr/>
        </p:nvPicPr>
        <p:blipFill>
          <a:blip r:embed="rId2"/>
          <a:stretch>
            <a:fillRect/>
          </a:stretch>
        </p:blipFill>
        <p:spPr>
          <a:xfrm>
            <a:off x="8149590" y="4006"/>
            <a:ext cx="990396" cy="990396"/>
          </a:xfrm>
          <a:prstGeom prst="rect">
            <a:avLst/>
          </a:prstGeom>
        </p:spPr>
      </p:pic>
    </p:spTree>
    <p:extLst>
      <p:ext uri="{BB962C8B-B14F-4D97-AF65-F5344CB8AC3E}">
        <p14:creationId xmlns:p14="http://schemas.microsoft.com/office/powerpoint/2010/main" val="319615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BE176DB-ACC6-4733-BB82-6600650FF30A}"/>
              </a:ext>
            </a:extLst>
          </p:cNvPr>
          <p:cNvSpPr>
            <a:spLocks noGrp="1"/>
          </p:cNvSpPr>
          <p:nvPr>
            <p:ph type="title"/>
          </p:nvPr>
        </p:nvSpPr>
        <p:spPr/>
        <p:txBody>
          <a:bodyPr/>
          <a:lstStyle/>
          <a:p>
            <a:pPr algn="ctr"/>
            <a:r>
              <a:rPr lang="tr-TR" b="1" dirty="0"/>
              <a:t>SOLAR ENERJİ </a:t>
            </a:r>
            <a:endParaRPr lang="tr-TR"/>
          </a:p>
        </p:txBody>
      </p:sp>
      <p:sp>
        <p:nvSpPr>
          <p:cNvPr id="3" name="İçerik Yer Tutucusu 2">
            <a:extLst>
              <a:ext uri="{FF2B5EF4-FFF2-40B4-BE49-F238E27FC236}">
                <a16:creationId xmlns:a16="http://schemas.microsoft.com/office/drawing/2014/main" id="{74246608-7D4C-40EA-BFA3-4A804B509AEA}"/>
              </a:ext>
            </a:extLst>
          </p:cNvPr>
          <p:cNvSpPr>
            <a:spLocks noGrp="1"/>
          </p:cNvSpPr>
          <p:nvPr>
            <p:ph idx="1"/>
          </p:nvPr>
        </p:nvSpPr>
        <p:spPr>
          <a:xfrm>
            <a:off x="166126" y="1420315"/>
            <a:ext cx="8909641" cy="5288160"/>
          </a:xfrm>
        </p:spPr>
        <p:txBody>
          <a:bodyPr vert="horz" lIns="91440" tIns="45720" rIns="91440" bIns="45720" rtlCol="0" anchor="t">
            <a:normAutofit/>
          </a:bodyPr>
          <a:lstStyle/>
          <a:p>
            <a:r>
              <a:rPr lang="tr-TR" dirty="0"/>
              <a:t>Elektrik Akımının Oluşumu : Güneş ışığı yarıiletken madde üzerine düştüğünde ışınımın enerjisi madde atomlarının en dış yörüngesindeki elektronları hareket ettirir .</a:t>
            </a:r>
          </a:p>
          <a:p>
            <a:pPr>
              <a:buClr>
                <a:srgbClr val="8AD0D6"/>
              </a:buClr>
            </a:pPr>
            <a:endParaRPr lang="tr-TR" dirty="0"/>
          </a:p>
          <a:p>
            <a:pPr>
              <a:buClr>
                <a:srgbClr val="8AD0D6"/>
              </a:buClr>
            </a:pPr>
            <a:r>
              <a:rPr lang="tr-TR" dirty="0"/>
              <a:t>İletkenler üzerindeki elektik akımı atomların bu gevşek elektronlarının hareketi sayesinde oluşur. </a:t>
            </a:r>
          </a:p>
          <a:p>
            <a:pPr>
              <a:buClr>
                <a:srgbClr val="8AD0D6"/>
              </a:buClr>
            </a:pPr>
            <a:endParaRPr lang="tr-TR" dirty="0"/>
          </a:p>
          <a:p>
            <a:pPr>
              <a:buClr>
                <a:srgbClr val="8AD0D6"/>
              </a:buClr>
            </a:pPr>
            <a:r>
              <a:rPr lang="tr-TR" dirty="0"/>
              <a:t>Elektronlar taşıdıkları enerjilerini karşılaştıkları engeller ( direnç -yük ) üzerinde bırakarak iş yaparlar . </a:t>
            </a:r>
          </a:p>
          <a:p>
            <a:pPr>
              <a:buClr>
                <a:srgbClr val="8AD0D6"/>
              </a:buClr>
            </a:pPr>
            <a:endParaRPr lang="tr-TR" dirty="0"/>
          </a:p>
          <a:p>
            <a:pPr>
              <a:buClr>
                <a:srgbClr val="8AD0D6"/>
              </a:buClr>
            </a:pPr>
            <a:endParaRPr lang="tr-TR" dirty="0"/>
          </a:p>
        </p:txBody>
      </p:sp>
      <p:pic>
        <p:nvPicPr>
          <p:cNvPr id="5" name="Resim 4">
            <a:extLst>
              <a:ext uri="{FF2B5EF4-FFF2-40B4-BE49-F238E27FC236}">
                <a16:creationId xmlns:a16="http://schemas.microsoft.com/office/drawing/2014/main" id="{B52FD00A-235F-453A-8109-EFBE1C709BC0}"/>
              </a:ext>
            </a:extLst>
          </p:cNvPr>
          <p:cNvPicPr>
            <a:picLocks noChangeAspect="1"/>
          </p:cNvPicPr>
          <p:nvPr/>
        </p:nvPicPr>
        <p:blipFill>
          <a:blip r:embed="rId2"/>
          <a:stretch>
            <a:fillRect/>
          </a:stretch>
        </p:blipFill>
        <p:spPr>
          <a:xfrm>
            <a:off x="4005" y="4005"/>
            <a:ext cx="990396" cy="990396"/>
          </a:xfrm>
          <a:prstGeom prst="rect">
            <a:avLst/>
          </a:prstGeom>
        </p:spPr>
      </p:pic>
      <p:pic>
        <p:nvPicPr>
          <p:cNvPr id="7" name="Resim 6">
            <a:extLst>
              <a:ext uri="{FF2B5EF4-FFF2-40B4-BE49-F238E27FC236}">
                <a16:creationId xmlns:a16="http://schemas.microsoft.com/office/drawing/2014/main" id="{73CC0126-53D9-4D3C-9004-34ACCFCBA3B8}"/>
              </a:ext>
            </a:extLst>
          </p:cNvPr>
          <p:cNvPicPr>
            <a:picLocks noChangeAspect="1"/>
          </p:cNvPicPr>
          <p:nvPr/>
        </p:nvPicPr>
        <p:blipFill>
          <a:blip r:embed="rId2"/>
          <a:stretch>
            <a:fillRect/>
          </a:stretch>
        </p:blipFill>
        <p:spPr>
          <a:xfrm>
            <a:off x="8149590" y="4005"/>
            <a:ext cx="990396" cy="990396"/>
          </a:xfrm>
          <a:prstGeom prst="rect">
            <a:avLst/>
          </a:prstGeom>
        </p:spPr>
      </p:pic>
    </p:spTree>
    <p:extLst>
      <p:ext uri="{BB962C8B-B14F-4D97-AF65-F5344CB8AC3E}">
        <p14:creationId xmlns:p14="http://schemas.microsoft.com/office/powerpoint/2010/main" val="17713497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0</Words>
  <Application>Microsoft Office PowerPoint</Application>
  <PresentationFormat>Ekran Gösterisi (4:3)</PresentationFormat>
  <Paragraphs>0</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İyon</vt:lpstr>
      <vt:lpstr>A.Ü. GAMA MYO.  Elektrik ve Enerji Bölümü </vt:lpstr>
      <vt:lpstr>İÇİNDEKİLER </vt:lpstr>
      <vt:lpstr>SOLAR ENERJİ </vt:lpstr>
      <vt:lpstr>SOLAR ENERJİ</vt:lpstr>
      <vt:lpstr>SOLAR ENERJİ </vt:lpstr>
      <vt:lpstr>SOLAR ENERJİ </vt:lpstr>
      <vt:lpstr>SOLAR ENERJİ </vt:lpstr>
      <vt:lpstr>SOLAR ENERJİ </vt:lpstr>
      <vt:lpstr>SOLAR ENERJİ </vt:lpstr>
      <vt:lpstr>SOLAR ENERJİ </vt:lpstr>
      <vt:lpstr>SOLAR ENERJİ </vt:lpstr>
      <vt:lpstr>KAYNAKÇA http://www.solar-academy.com/menuis/Fotovoltaik-Sistemler-ve-Uygulamalari.122101.pdf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 </dc:title>
  <dc:creator/>
  <cp:lastModifiedBy/>
  <cp:revision>3</cp:revision>
  <dcterms:created xsi:type="dcterms:W3CDTF">2012-08-15T22:53:30Z</dcterms:created>
  <dcterms:modified xsi:type="dcterms:W3CDTF">2018-04-29T11:38:58Z</dcterms:modified>
</cp:coreProperties>
</file>