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58" r:id="rId5"/>
    <p:sldId id="267" r:id="rId6"/>
    <p:sldId id="266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3E8E5-0B91-4C91-A7B0-BD73B62FE42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33A8C-C6DC-417D-8842-6114F1F129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3E8E5-0B91-4C91-A7B0-BD73B62FE42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33A8C-C6DC-417D-8842-6114F1F129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3E8E5-0B91-4C91-A7B0-BD73B62FE42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33A8C-C6DC-417D-8842-6114F1F129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3E8E5-0B91-4C91-A7B0-BD73B62FE42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33A8C-C6DC-417D-8842-6114F1F129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3E8E5-0B91-4C91-A7B0-BD73B62FE42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33A8C-C6DC-417D-8842-6114F1F129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3E8E5-0B91-4C91-A7B0-BD73B62FE42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33A8C-C6DC-417D-8842-6114F1F129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3E8E5-0B91-4C91-A7B0-BD73B62FE42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33A8C-C6DC-417D-8842-6114F1F129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3E8E5-0B91-4C91-A7B0-BD73B62FE42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33A8C-C6DC-417D-8842-6114F1F129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3E8E5-0B91-4C91-A7B0-BD73B62FE42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33A8C-C6DC-417D-8842-6114F1F129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3E8E5-0B91-4C91-A7B0-BD73B62FE42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33A8C-C6DC-417D-8842-6114F1F129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3E8E5-0B91-4C91-A7B0-BD73B62FE42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33A8C-C6DC-417D-8842-6114F1F12986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3E8E5-0B91-4C91-A7B0-BD73B62FE420}" type="datetimeFigureOut">
              <a:rPr lang="tr-TR" smtClean="0"/>
              <a:pPr/>
              <a:t>01.09.2019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33A8C-C6DC-417D-8842-6114F1F12986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KUR’AN YORUMLARI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b="1" dirty="0" err="1" smtClean="0"/>
              <a:t>Kur’an’ın</a:t>
            </a:r>
            <a:r>
              <a:rPr lang="tr-TR" b="1" dirty="0" smtClean="0"/>
              <a:t> Yorumlanması: Klasik yaklaşımlar</a:t>
            </a:r>
          </a:p>
          <a:p>
            <a:r>
              <a:rPr lang="tr-TR" b="1" dirty="0" smtClean="0"/>
              <a:t>1. Rivayet tefsiri: </a:t>
            </a:r>
            <a:r>
              <a:rPr lang="tr-TR" dirty="0" err="1" smtClean="0"/>
              <a:t>Kur’an’ın</a:t>
            </a:r>
            <a:r>
              <a:rPr lang="tr-TR" dirty="0" smtClean="0"/>
              <a:t> </a:t>
            </a:r>
            <a:r>
              <a:rPr lang="tr-TR" dirty="0" err="1" smtClean="0"/>
              <a:t>Kur’an’la</a:t>
            </a:r>
            <a:r>
              <a:rPr lang="tr-TR" dirty="0" smtClean="0"/>
              <a:t>, Hz. Muhammed’in sözleriyle ve arkadaşlarının sözleriyle anlaşılması. Kaynakları: </a:t>
            </a:r>
            <a:r>
              <a:rPr lang="tr-TR" dirty="0" err="1" smtClean="0"/>
              <a:t>Kur’an</a:t>
            </a:r>
            <a:r>
              <a:rPr lang="tr-TR" dirty="0" smtClean="0"/>
              <a:t>, Hadis, Sahabe, </a:t>
            </a:r>
            <a:r>
              <a:rPr lang="tr-TR" dirty="0" err="1" smtClean="0"/>
              <a:t>Tabiun</a:t>
            </a:r>
            <a:r>
              <a:rPr lang="tr-TR" dirty="0" smtClean="0"/>
              <a:t>, Arapça grameri, </a:t>
            </a:r>
            <a:r>
              <a:rPr lang="tr-TR" dirty="0" err="1" smtClean="0"/>
              <a:t>İsrailliyyat</a:t>
            </a:r>
            <a:r>
              <a:rPr lang="tr-TR" dirty="0" smtClean="0"/>
              <a:t>, Rivayet zinciri ile gelir bilgiler, haberler.</a:t>
            </a:r>
          </a:p>
          <a:p>
            <a:r>
              <a:rPr lang="tr-TR" b="1" dirty="0" smtClean="0"/>
              <a:t>2. Dirayet tefsiri: </a:t>
            </a:r>
            <a:r>
              <a:rPr lang="tr-TR" dirty="0" err="1" smtClean="0"/>
              <a:t>Kur’an’ın</a:t>
            </a:r>
            <a:r>
              <a:rPr lang="tr-TR" dirty="0" smtClean="0"/>
              <a:t> akla göre yapılan tefsirine verilen isimdir. Rivayetleri yer yer eleştirir, kaynakları akıl süzgecinden geçirir.</a:t>
            </a:r>
          </a:p>
          <a:p>
            <a:r>
              <a:rPr lang="tr-TR" b="1" dirty="0" smtClean="0"/>
              <a:t>3. </a:t>
            </a:r>
            <a:r>
              <a:rPr lang="tr-TR" b="1" dirty="0" err="1" smtClean="0"/>
              <a:t>İşârî</a:t>
            </a:r>
            <a:r>
              <a:rPr lang="tr-TR" b="1" dirty="0" smtClean="0"/>
              <a:t> tefsir/tasavvufî :</a:t>
            </a:r>
            <a:r>
              <a:rPr lang="tr-TR" dirty="0" err="1" smtClean="0"/>
              <a:t>Kur’an’ın</a:t>
            </a:r>
            <a:r>
              <a:rPr lang="tr-TR" dirty="0" smtClean="0"/>
              <a:t> </a:t>
            </a:r>
            <a:r>
              <a:rPr lang="tr-TR" dirty="0" err="1" smtClean="0"/>
              <a:t>keşf</a:t>
            </a:r>
            <a:r>
              <a:rPr lang="tr-TR" dirty="0" smtClean="0"/>
              <a:t> ve ilham yoluyla açıklandığı tefsirler.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 smtClean="0"/>
              <a:t>Remzî</a:t>
            </a:r>
            <a:r>
              <a:rPr lang="tr-TR" dirty="0" smtClean="0"/>
              <a:t> veya tasavvufî tefsirler de denir.İç anlama, derunî anlama önem verirler.</a:t>
            </a:r>
          </a:p>
          <a:p>
            <a:r>
              <a:rPr lang="tr-TR" dirty="0" smtClean="0"/>
              <a:t>Ör. </a:t>
            </a:r>
            <a:r>
              <a:rPr lang="tr-TR" dirty="0" err="1" smtClean="0"/>
              <a:t>Ruzbehân</a:t>
            </a:r>
            <a:r>
              <a:rPr lang="tr-TR" dirty="0" smtClean="0"/>
              <a:t> </a:t>
            </a:r>
            <a:r>
              <a:rPr lang="tr-TR" dirty="0" err="1" smtClean="0"/>
              <a:t>Baklî</a:t>
            </a:r>
            <a:r>
              <a:rPr lang="tr-TR" dirty="0" smtClean="0"/>
              <a:t> (ö.1209)</a:t>
            </a:r>
          </a:p>
          <a:p>
            <a:r>
              <a:rPr lang="tr-TR" dirty="0" smtClean="0"/>
              <a:t>Bakara,2/260. ayet: “ </a:t>
            </a:r>
            <a:r>
              <a:rPr lang="tr-TR" i="1" dirty="0" smtClean="0"/>
              <a:t>İbrahim Rabbine: Ey Rabbim! Ölüyü nasıl dirilttiğini bana göster, demişti. Rabbi ona: Yoksa inanmadın mı? dedi. İbrahim: Hayır! İnandım, fakat kalbimin mutmain olması için (görmek istedim), dedi. Bunun üzerine Allah: Öyleyse dört tane kuş yakala, onları yanına al, sonra (kesip parçala), her dağın başına onlardan bir parça koy. Sonra da onları kendine çağır; koşarak sana gelirler. Bil ki Allah </a:t>
            </a:r>
            <a:r>
              <a:rPr lang="tr-TR" i="1" dirty="0" err="1" smtClean="0"/>
              <a:t>azîzdir</a:t>
            </a:r>
            <a:r>
              <a:rPr lang="tr-TR" i="1" dirty="0" smtClean="0"/>
              <a:t>, hakîmdir</a:t>
            </a:r>
            <a:r>
              <a:rPr lang="tr-TR" dirty="0" smtClean="0"/>
              <a:t>”</a:t>
            </a:r>
          </a:p>
          <a:p>
            <a:r>
              <a:rPr lang="tr-TR" dirty="0" smtClean="0"/>
              <a:t>İbrahim’in dört kuşu: 1. Akıl 2. Kalp 3. Nefis 4. Ruh olarak sembolik bir tarzda yorumlanır.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b="1" dirty="0" smtClean="0"/>
              <a:t>Modern dönem </a:t>
            </a:r>
            <a:r>
              <a:rPr lang="tr-TR" b="1" dirty="0" err="1" smtClean="0"/>
              <a:t>Kur’an</a:t>
            </a:r>
            <a:r>
              <a:rPr lang="tr-TR" b="1" dirty="0" smtClean="0"/>
              <a:t> yorumları:</a:t>
            </a:r>
          </a:p>
          <a:p>
            <a:r>
              <a:rPr lang="tr-TR" b="1" dirty="0" smtClean="0"/>
              <a:t>1. </a:t>
            </a:r>
            <a:r>
              <a:rPr lang="tr-TR" b="1" dirty="0" err="1" smtClean="0"/>
              <a:t>Literal</a:t>
            </a:r>
            <a:r>
              <a:rPr lang="tr-TR" b="1" dirty="0" smtClean="0"/>
              <a:t> yorum: </a:t>
            </a:r>
            <a:r>
              <a:rPr lang="tr-TR" dirty="0" err="1" smtClean="0"/>
              <a:t>Kur’an</a:t>
            </a:r>
            <a:r>
              <a:rPr lang="tr-TR" dirty="0" smtClean="0"/>
              <a:t> </a:t>
            </a:r>
            <a:r>
              <a:rPr lang="tr-TR" dirty="0" err="1" smtClean="0"/>
              <a:t>tarihüstü</a:t>
            </a:r>
            <a:r>
              <a:rPr lang="tr-TR" dirty="0" smtClean="0"/>
              <a:t> ve tüm zamanlara hitap eden bir metindir.</a:t>
            </a:r>
          </a:p>
          <a:p>
            <a:r>
              <a:rPr lang="tr-TR" b="1" dirty="0" smtClean="0"/>
              <a:t>2. Yarı </a:t>
            </a:r>
            <a:r>
              <a:rPr lang="tr-TR" b="1" dirty="0" err="1" smtClean="0"/>
              <a:t>literal</a:t>
            </a:r>
            <a:r>
              <a:rPr lang="tr-TR" b="1" dirty="0" smtClean="0"/>
              <a:t> yorum/Reformistler:</a:t>
            </a:r>
            <a:r>
              <a:rPr lang="tr-TR" dirty="0" smtClean="0"/>
              <a:t>Bu yaklaşımda </a:t>
            </a:r>
            <a:r>
              <a:rPr lang="tr-TR" dirty="0" err="1" smtClean="0"/>
              <a:t>Kur’an’ın</a:t>
            </a:r>
            <a:r>
              <a:rPr lang="tr-TR" dirty="0" smtClean="0"/>
              <a:t> bütün ayetleri </a:t>
            </a:r>
            <a:r>
              <a:rPr lang="tr-TR" dirty="0" err="1" smtClean="0"/>
              <a:t>zamanüstüdür</a:t>
            </a:r>
            <a:r>
              <a:rPr lang="tr-TR" dirty="0" smtClean="0"/>
              <a:t> ve modern zamanlara uygun bir kitaptır. Akla vurgu çok önem taşır. </a:t>
            </a:r>
            <a:r>
              <a:rPr lang="tr-TR" dirty="0" err="1" smtClean="0"/>
              <a:t>Kur’an’ın</a:t>
            </a:r>
            <a:r>
              <a:rPr lang="tr-TR" dirty="0" smtClean="0"/>
              <a:t> söyledikleri doğa ile zıt değildir.</a:t>
            </a:r>
          </a:p>
          <a:p>
            <a:r>
              <a:rPr lang="tr-TR" dirty="0" smtClean="0"/>
              <a:t>Ayetlerin iniş nedenini dikkate almazlar. </a:t>
            </a:r>
            <a:r>
              <a:rPr lang="tr-TR" dirty="0" err="1" smtClean="0"/>
              <a:t>Kur’an’ın</a:t>
            </a:r>
            <a:r>
              <a:rPr lang="tr-TR" dirty="0" smtClean="0"/>
              <a:t> bütünlüğüne vurgu yaparlar.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Muhammed </a:t>
            </a:r>
            <a:r>
              <a:rPr lang="tr-TR" dirty="0" err="1" smtClean="0"/>
              <a:t>Abduh</a:t>
            </a:r>
            <a:r>
              <a:rPr lang="tr-TR" dirty="0" smtClean="0"/>
              <a:t> (ö.1905), Muhammed İkbal (ö.1938)</a:t>
            </a:r>
          </a:p>
          <a:p>
            <a:r>
              <a:rPr lang="tr-TR" dirty="0" smtClean="0"/>
              <a:t>Mesela </a:t>
            </a:r>
            <a:r>
              <a:rPr lang="tr-TR" dirty="0" err="1" smtClean="0"/>
              <a:t>Abduh</a:t>
            </a:r>
            <a:r>
              <a:rPr lang="tr-TR" dirty="0" smtClean="0"/>
              <a:t> cinler mikroplar olabilir, </a:t>
            </a:r>
            <a:r>
              <a:rPr lang="tr-TR" dirty="0" err="1" smtClean="0"/>
              <a:t>Ebrehe</a:t>
            </a:r>
            <a:r>
              <a:rPr lang="tr-TR" dirty="0" smtClean="0"/>
              <a:t> ordusunun yok eden sinekler veya virüsler olabilir der. </a:t>
            </a:r>
          </a:p>
          <a:p>
            <a:r>
              <a:rPr lang="tr-TR" b="1" dirty="0" smtClean="0"/>
              <a:t>3. Metnin bağlamını ön planda tutanlar/Tarihselciler: </a:t>
            </a:r>
            <a:r>
              <a:rPr lang="tr-TR" dirty="0" smtClean="0"/>
              <a:t>Metnin tarihsel bağlamını önemserler ve </a:t>
            </a:r>
            <a:r>
              <a:rPr lang="tr-TR" dirty="0" err="1" smtClean="0"/>
              <a:t>Kur’an’ın</a:t>
            </a:r>
            <a:r>
              <a:rPr lang="tr-TR" dirty="0" smtClean="0"/>
              <a:t> </a:t>
            </a:r>
            <a:r>
              <a:rPr lang="tr-TR" dirty="0" err="1" smtClean="0"/>
              <a:t>tarihüstü</a:t>
            </a:r>
            <a:r>
              <a:rPr lang="tr-TR" dirty="0" smtClean="0"/>
              <a:t> olmadığına inanırlar.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Ezeli kelam anlayışını kabul etmezler. Onlara göre </a:t>
            </a:r>
            <a:r>
              <a:rPr lang="tr-TR" dirty="0" err="1" smtClean="0"/>
              <a:t>Kur’an</a:t>
            </a:r>
            <a:r>
              <a:rPr lang="tr-TR" dirty="0" smtClean="0"/>
              <a:t> ayetlerinin bir çoğu zaman üstü değildir, tarihseldir.</a:t>
            </a:r>
          </a:p>
          <a:p>
            <a:r>
              <a:rPr lang="tr-TR" dirty="0" smtClean="0"/>
              <a:t>Hasan Hanefi (d.1935, Kahire): “</a:t>
            </a:r>
            <a:r>
              <a:rPr lang="tr-TR" dirty="0" err="1" smtClean="0"/>
              <a:t>Kur’an</a:t>
            </a:r>
            <a:r>
              <a:rPr lang="tr-TR" dirty="0" smtClean="0"/>
              <a:t> zaman ve zemin ile ilişkili olan olay ve olguyu önceleyerek gelen bir vahiydir.” Mesela “ Sana hilallerden soruyorlar  “ ayeti, bugün olsaydı “…Sana sömürgecilikten soruyorlar..” olurdu der.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378</Words>
  <Application>Microsoft Office PowerPoint</Application>
  <PresentationFormat>Ekran Gösterisi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KUR’AN YORUMLARI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KUR’AN YORUMLARI</dc:title>
  <dc:creator>pc</dc:creator>
  <cp:lastModifiedBy>Pc</cp:lastModifiedBy>
  <cp:revision>6</cp:revision>
  <dcterms:created xsi:type="dcterms:W3CDTF">2017-05-12T18:23:19Z</dcterms:created>
  <dcterms:modified xsi:type="dcterms:W3CDTF">2019-09-01T18:19:19Z</dcterms:modified>
</cp:coreProperties>
</file>