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62" r:id="rId5"/>
    <p:sldId id="264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9" d="100"/>
          <a:sy n="49" d="100"/>
        </p:scale>
        <p:origin x="72" y="8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0C088-8600-41AC-AE7B-B8BF62D3BC2D}" type="datetimeFigureOut">
              <a:rPr lang="tr-TR" smtClean="0"/>
              <a:t>18.12.2018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80D65-4A95-457F-B226-7730AB708A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50460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0C088-8600-41AC-AE7B-B8BF62D3BC2D}" type="datetimeFigureOut">
              <a:rPr lang="tr-TR" smtClean="0"/>
              <a:t>18.12.2018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80D65-4A95-457F-B226-7730AB708A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3245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0C088-8600-41AC-AE7B-B8BF62D3BC2D}" type="datetimeFigureOut">
              <a:rPr lang="tr-TR" smtClean="0"/>
              <a:t>18.12.2018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80D65-4A95-457F-B226-7730AB708A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3176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0C088-8600-41AC-AE7B-B8BF62D3BC2D}" type="datetimeFigureOut">
              <a:rPr lang="tr-TR" smtClean="0"/>
              <a:t>18.12.2018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80D65-4A95-457F-B226-7730AB708A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360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0C088-8600-41AC-AE7B-B8BF62D3BC2D}" type="datetimeFigureOut">
              <a:rPr lang="tr-TR" smtClean="0"/>
              <a:t>18.12.2018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80D65-4A95-457F-B226-7730AB708A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12868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0C088-8600-41AC-AE7B-B8BF62D3BC2D}" type="datetimeFigureOut">
              <a:rPr lang="tr-TR" smtClean="0"/>
              <a:t>18.12.2018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80D65-4A95-457F-B226-7730AB708A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10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0C088-8600-41AC-AE7B-B8BF62D3BC2D}" type="datetimeFigureOut">
              <a:rPr lang="tr-TR" smtClean="0"/>
              <a:t>18.12.2018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80D65-4A95-457F-B226-7730AB708A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6733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0C088-8600-41AC-AE7B-B8BF62D3BC2D}" type="datetimeFigureOut">
              <a:rPr lang="tr-TR" smtClean="0"/>
              <a:t>18.12.2018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80D65-4A95-457F-B226-7730AB708A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9545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0C088-8600-41AC-AE7B-B8BF62D3BC2D}" type="datetimeFigureOut">
              <a:rPr lang="tr-TR" smtClean="0"/>
              <a:t>18.12.2018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80D65-4A95-457F-B226-7730AB708A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0175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0C088-8600-41AC-AE7B-B8BF62D3BC2D}" type="datetimeFigureOut">
              <a:rPr lang="tr-TR" smtClean="0"/>
              <a:t>18.12.2018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80D65-4A95-457F-B226-7730AB708A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69488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0C088-8600-41AC-AE7B-B8BF62D3BC2D}" type="datetimeFigureOut">
              <a:rPr lang="tr-TR" smtClean="0"/>
              <a:t>18.12.2018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80D65-4A95-457F-B226-7730AB708A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8212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10C088-8600-41AC-AE7B-B8BF62D3BC2D}" type="datetimeFigureOut">
              <a:rPr lang="tr-TR" smtClean="0"/>
              <a:t>18.12.2018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280D65-4A95-457F-B226-7730AB708A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90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Shape 189"/>
          <p:cNvSpPr>
            <a:spLocks noGrp="1"/>
          </p:cNvSpPr>
          <p:nvPr>
            <p:ph type="title"/>
          </p:nvPr>
        </p:nvSpPr>
        <p:spPr>
          <a:xfrm>
            <a:off x="1981200" y="155448"/>
            <a:ext cx="8229600" cy="1252728"/>
          </a:xfrm>
          <a:prstGeom prst="rect">
            <a:avLst/>
          </a:prstGeom>
        </p:spPr>
        <p:txBody>
          <a:bodyPr/>
          <a:lstStyle>
            <a:lvl1pPr algn="ctr"/>
          </a:lstStyle>
          <a:p>
            <a:r>
              <a:t>Eğitim Sistemi</a:t>
            </a:r>
          </a:p>
        </p:txBody>
      </p:sp>
      <p:sp>
        <p:nvSpPr>
          <p:cNvPr id="190" name="Shape 190"/>
          <p:cNvSpPr>
            <a:spLocks noGrp="1"/>
          </p:cNvSpPr>
          <p:nvPr>
            <p:ph type="body" idx="1"/>
          </p:nvPr>
        </p:nvSpPr>
        <p:spPr>
          <a:xfrm>
            <a:off x="1981200" y="1775191"/>
            <a:ext cx="8229600" cy="4625611"/>
          </a:xfrm>
          <a:prstGeom prst="rect">
            <a:avLst/>
          </a:prstGeom>
          <a:gradFill>
            <a:gsLst>
              <a:gs pos="0">
                <a:srgbClr val="428C44"/>
              </a:gs>
              <a:gs pos="55000">
                <a:srgbClr val="4FA651"/>
              </a:gs>
              <a:gs pos="100000">
                <a:srgbClr val="5CC35F"/>
              </a:gs>
            </a:gsLst>
            <a:lin ang="16200000"/>
          </a:gradFill>
          <a:effectLst>
            <a:outerShdw blurRad="38100" dist="25400" dir="5400000" rotWithShape="0">
              <a:srgbClr val="000000">
                <a:alpha val="38000"/>
              </a:srgbClr>
            </a:outerShdw>
          </a:effectLst>
        </p:spPr>
        <p:txBody>
          <a:bodyPr/>
          <a:lstStyle/>
          <a:p>
            <a:pPr>
              <a:defRPr sz="7200">
                <a:solidFill>
                  <a:srgbClr val="FFFFFF"/>
                </a:solidFill>
              </a:defRPr>
            </a:pPr>
            <a:r>
              <a:rPr dirty="0" err="1"/>
              <a:t>Örgün</a:t>
            </a:r>
            <a:r>
              <a:rPr dirty="0"/>
              <a:t>,</a:t>
            </a:r>
          </a:p>
          <a:p>
            <a:pPr>
              <a:defRPr sz="7200">
                <a:solidFill>
                  <a:srgbClr val="FFFFFF"/>
                </a:solidFill>
              </a:defRPr>
            </a:pPr>
            <a:r>
              <a:rPr dirty="0" err="1"/>
              <a:t>Yaygın</a:t>
            </a:r>
            <a:r>
              <a:rPr dirty="0"/>
              <a:t>,</a:t>
            </a:r>
          </a:p>
          <a:p>
            <a:pPr>
              <a:defRPr sz="7200">
                <a:solidFill>
                  <a:srgbClr val="FFFFFF"/>
                </a:solidFill>
              </a:defRPr>
            </a:pPr>
            <a:r>
              <a:rPr dirty="0" err="1"/>
              <a:t>Algın</a:t>
            </a:r>
            <a:r>
              <a:rPr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28949408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Shape 192"/>
          <p:cNvSpPr>
            <a:spLocks noGrp="1"/>
          </p:cNvSpPr>
          <p:nvPr>
            <p:ph type="title"/>
          </p:nvPr>
        </p:nvSpPr>
        <p:spPr>
          <a:xfrm>
            <a:off x="1981200" y="155448"/>
            <a:ext cx="8229600" cy="1252728"/>
          </a:xfrm>
          <a:prstGeom prst="rect">
            <a:avLst/>
          </a:prstGeom>
        </p:spPr>
        <p:txBody>
          <a:bodyPr/>
          <a:lstStyle/>
          <a:p>
            <a:r>
              <a:t>Örgün Eğitim nedir?</a:t>
            </a:r>
          </a:p>
        </p:txBody>
      </p:sp>
      <p:sp>
        <p:nvSpPr>
          <p:cNvPr id="193" name="Shape 193"/>
          <p:cNvSpPr>
            <a:spLocks noGrp="1"/>
          </p:cNvSpPr>
          <p:nvPr>
            <p:ph type="body" idx="1"/>
          </p:nvPr>
        </p:nvSpPr>
        <p:spPr>
          <a:xfrm>
            <a:off x="1981200" y="1775191"/>
            <a:ext cx="8229600" cy="4625611"/>
          </a:xfrm>
          <a:prstGeom prst="rect">
            <a:avLst/>
          </a:prstGeom>
          <a:solidFill>
            <a:schemeClr val="accent4"/>
          </a:solidFill>
          <a:ln w="48500">
            <a:solidFill>
              <a:srgbClr val="FFFFFF"/>
            </a:solidFill>
            <a:round/>
          </a:ln>
          <a:effectLst>
            <a:outerShdw blurRad="50800" dist="25000" dir="5400000" rotWithShape="0">
              <a:srgbClr val="000000">
                <a:alpha val="38000"/>
              </a:srgbClr>
            </a:outerShdw>
          </a:effectLst>
        </p:spPr>
        <p:txBody>
          <a:bodyPr/>
          <a:lstStyle/>
          <a:p>
            <a:pPr>
              <a:defRPr>
                <a:solidFill>
                  <a:srgbClr val="FFFFFF"/>
                </a:solidFill>
              </a:defRPr>
            </a:pPr>
            <a:endParaRPr/>
          </a:p>
          <a:p>
            <a:pPr algn="just">
              <a:defRPr>
                <a:solidFill>
                  <a:srgbClr val="FFFFFF"/>
                </a:solidFill>
              </a:defRPr>
            </a:pPr>
            <a:r>
              <a:t>Örgün eğitim; </a:t>
            </a:r>
            <a:r>
              <a:rPr u="sng"/>
              <a:t>kurumlaşmış,</a:t>
            </a:r>
            <a:r>
              <a:t> ilk, orta ve yüksek gibi düzeylere ayrılan </a:t>
            </a:r>
            <a:r>
              <a:rPr u="sng"/>
              <a:t>hiyerarşik bir sıra içinde</a:t>
            </a:r>
            <a:r>
              <a:t>, birinin diğerine hazırladığı ya da üzerinde durduğu bir eğitimdir. </a:t>
            </a:r>
          </a:p>
        </p:txBody>
      </p:sp>
    </p:spTree>
    <p:extLst>
      <p:ext uri="{BB962C8B-B14F-4D97-AF65-F5344CB8AC3E}">
        <p14:creationId xmlns:p14="http://schemas.microsoft.com/office/powerpoint/2010/main" val="2819800907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Shape 195"/>
          <p:cNvSpPr>
            <a:spLocks noGrp="1"/>
          </p:cNvSpPr>
          <p:nvPr>
            <p:ph type="title"/>
          </p:nvPr>
        </p:nvSpPr>
        <p:spPr>
          <a:xfrm>
            <a:off x="1981200" y="155448"/>
            <a:ext cx="8229600" cy="1252728"/>
          </a:xfrm>
          <a:prstGeom prst="rect">
            <a:avLst/>
          </a:prstGeom>
        </p:spPr>
        <p:txBody>
          <a:bodyPr/>
          <a:lstStyle/>
          <a:p>
            <a:pPr defTabSz="713231">
              <a:defRPr sz="3120"/>
            </a:pPr>
            <a:r>
              <a:t>Yaygın Eğitim/Halk Eğitimi/Yetişkin Eğitimi Nedir?</a:t>
            </a:r>
            <a:br/>
            <a:endParaRPr/>
          </a:p>
        </p:txBody>
      </p:sp>
      <p:sp>
        <p:nvSpPr>
          <p:cNvPr id="196" name="Shape 196"/>
          <p:cNvSpPr>
            <a:spLocks noGrp="1"/>
          </p:cNvSpPr>
          <p:nvPr>
            <p:ph type="body" idx="1"/>
          </p:nvPr>
        </p:nvSpPr>
        <p:spPr>
          <a:xfrm>
            <a:off x="1981200" y="1775191"/>
            <a:ext cx="8229600" cy="4625611"/>
          </a:xfrm>
          <a:prstGeom prst="rect">
            <a:avLst/>
          </a:prstGeom>
          <a:gradFill>
            <a:gsLst>
              <a:gs pos="0">
                <a:srgbClr val="B43D4E"/>
              </a:gs>
              <a:gs pos="55000">
                <a:srgbClr val="D5485C"/>
              </a:gs>
              <a:gs pos="100000">
                <a:srgbClr val="FA556C"/>
              </a:gs>
            </a:gsLst>
            <a:lin ang="16200000"/>
          </a:gradFill>
          <a:ln w="6350" cap="rnd">
            <a:solidFill>
              <a:srgbClr val="E46778"/>
            </a:solidFill>
            <a:round/>
          </a:ln>
          <a:effectLst>
            <a:outerShdw blurRad="38100" dist="25400" dir="5400000" rotWithShape="0">
              <a:srgbClr val="000000">
                <a:alpha val="38000"/>
              </a:srgbClr>
            </a:outerShdw>
          </a:effectLst>
        </p:spPr>
        <p:txBody>
          <a:bodyPr/>
          <a:lstStyle/>
          <a:p>
            <a:pPr>
              <a:defRPr>
                <a:solidFill>
                  <a:srgbClr val="FFFFFF"/>
                </a:solidFill>
              </a:defRPr>
            </a:pPr>
            <a:r>
              <a:t>Okullar tarafından karşılanmayan öğrenme ihtiyaçlarını gidermek yetişkin eğitiminin görevidir.</a:t>
            </a:r>
          </a:p>
          <a:p>
            <a:pPr>
              <a:defRPr>
                <a:solidFill>
                  <a:srgbClr val="FFFFFF"/>
                </a:solidFill>
              </a:defRPr>
            </a:pPr>
            <a:r>
              <a:t>Bu eğitim, belirli bir gruba, belirli amaçlarla varolan örgün eğitim sisteminin dışında düzenlenmiş olan eğitimsel etkinliklerin adıdır. </a:t>
            </a:r>
          </a:p>
        </p:txBody>
      </p:sp>
    </p:spTree>
    <p:extLst>
      <p:ext uri="{BB962C8B-B14F-4D97-AF65-F5344CB8AC3E}">
        <p14:creationId xmlns:p14="http://schemas.microsoft.com/office/powerpoint/2010/main" val="613574989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Shape 201"/>
          <p:cNvSpPr>
            <a:spLocks noGrp="1"/>
          </p:cNvSpPr>
          <p:nvPr>
            <p:ph type="title"/>
          </p:nvPr>
        </p:nvSpPr>
        <p:spPr>
          <a:xfrm>
            <a:off x="1981200" y="152399"/>
            <a:ext cx="8229600" cy="1251064"/>
          </a:xfrm>
          <a:prstGeom prst="rect">
            <a:avLst/>
          </a:prstGeom>
        </p:spPr>
        <p:txBody>
          <a:bodyPr/>
          <a:lstStyle/>
          <a:p>
            <a:pPr algn="ctr">
              <a:defRPr sz="3200"/>
            </a:pPr>
            <a:r>
              <a:t>Örgün ve Yaygın Eğitimin Karşılaştırılması</a:t>
            </a:r>
            <a:br/>
            <a:endParaRPr/>
          </a:p>
        </p:txBody>
      </p:sp>
      <p:graphicFrame>
        <p:nvGraphicFramePr>
          <p:cNvPr id="202" name="Table 202"/>
          <p:cNvGraphicFramePr/>
          <p:nvPr/>
        </p:nvGraphicFramePr>
        <p:xfrm>
          <a:off x="1703512" y="1844823"/>
          <a:ext cx="8784977" cy="4104458"/>
        </p:xfrm>
        <a:graphic>
          <a:graphicData uri="http://schemas.openxmlformats.org/drawingml/2006/table">
            <a:tbl>
              <a:tblPr/>
              <a:tblGrid>
                <a:gridCol w="10801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207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840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1764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defRPr sz="11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endParaRPr/>
                    </a:p>
                  </a:txBody>
                  <a:tcPr marL="0" marR="0" marT="0" marB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defRPr sz="1800"/>
                      </a:pPr>
                      <a:r>
                        <a:rPr sz="20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Örgün Eğitim</a:t>
                      </a:r>
                    </a:p>
                  </a:txBody>
                  <a:tcPr marL="0" marR="0" marT="0" marB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defRPr sz="1800"/>
                      </a:pPr>
                      <a:r>
                        <a:rPr sz="20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Yaygın Eğitim</a:t>
                      </a:r>
                    </a:p>
                  </a:txBody>
                  <a:tcPr marL="0" marR="0" marT="0" marB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529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defRPr sz="1800"/>
                      </a:pPr>
                      <a:r>
                        <a:rPr b="1" dirty="0" err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Amaç</a:t>
                      </a:r>
                      <a:endParaRPr b="1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defRPr sz="1800"/>
                      </a:pPr>
                      <a:r>
                        <a:rPr sz="2000" i="1" dirty="0" err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Uzun</a:t>
                      </a:r>
                      <a:r>
                        <a:rPr sz="2000" i="1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sz="2000" i="1" dirty="0" err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dönemli</a:t>
                      </a:r>
                      <a:r>
                        <a:rPr sz="2000" i="1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sz="2000" i="1" dirty="0" err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ve</a:t>
                      </a:r>
                      <a:r>
                        <a:rPr sz="2000" i="1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sz="2000" i="1" dirty="0" err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genel</a:t>
                      </a:r>
                      <a:r>
                        <a:rPr sz="2000" i="1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sz="2000" i="1" dirty="0" err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ve</a:t>
                      </a:r>
                      <a:r>
                        <a:rPr sz="2000" i="1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sz="2000" i="1" dirty="0" err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kredi</a:t>
                      </a:r>
                      <a:r>
                        <a:rPr sz="2000" i="1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sz="2000" i="1" dirty="0" err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temelli</a:t>
                      </a:r>
                      <a:endParaRPr sz="2000" i="1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defRPr sz="1800"/>
                      </a:pPr>
                      <a:r>
                        <a:rPr sz="2000" i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Kısa dönemli, özel </a:t>
                      </a:r>
                    </a:p>
                  </a:txBody>
                  <a:tcPr marL="0" marR="0" marT="0" marB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328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defRPr sz="1800"/>
                      </a:pPr>
                      <a:r>
                        <a:rPr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Süre</a:t>
                      </a:r>
                    </a:p>
                  </a:txBody>
                  <a:tcPr marL="0" marR="0" marT="0" marB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defRPr sz="1800"/>
                      </a:pPr>
                      <a:r>
                        <a:rPr sz="2000" i="1" dirty="0" err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Uzun</a:t>
                      </a:r>
                      <a:r>
                        <a:rPr sz="2000" i="1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sz="2000" i="1" dirty="0" err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dönemli</a:t>
                      </a:r>
                      <a:r>
                        <a:rPr sz="2000" i="1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, </a:t>
                      </a:r>
                      <a:r>
                        <a:rPr sz="2000" i="1" dirty="0" err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hazırlayıcı</a:t>
                      </a:r>
                      <a:r>
                        <a:rPr sz="2000" i="1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sz="2000" i="1" dirty="0" err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ve</a:t>
                      </a:r>
                      <a:r>
                        <a:rPr sz="2000" i="1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tam </a:t>
                      </a:r>
                      <a:r>
                        <a:rPr sz="2000" i="1" dirty="0" err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zamanlı</a:t>
                      </a:r>
                      <a:endParaRPr sz="2000" i="1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defRPr sz="1800"/>
                      </a:pPr>
                      <a:r>
                        <a:rPr sz="2000" i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Kısa dönemli, dönüşlü ve yarı zamanlı</a:t>
                      </a:r>
                    </a:p>
                  </a:txBody>
                  <a:tcPr marL="0" marR="0" marT="0" marB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764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defRPr sz="1800"/>
                      </a:pPr>
                      <a:r>
                        <a:rPr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İçerik</a:t>
                      </a:r>
                    </a:p>
                  </a:txBody>
                  <a:tcPr marL="0" marR="0" marT="0" marB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defRPr sz="1800"/>
                      </a:pPr>
                      <a:r>
                        <a:rPr sz="2000" i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Akademik, standartlaştırılmış.</a:t>
                      </a:r>
                    </a:p>
                  </a:txBody>
                  <a:tcPr marL="0" marR="0" marT="0" marB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defRPr sz="1800"/>
                      </a:pPr>
                      <a:r>
                        <a:rPr sz="2000" i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Pratik, bireyselleştirilmiş</a:t>
                      </a:r>
                    </a:p>
                  </a:txBody>
                  <a:tcPr marL="0" marR="0" marT="0" marB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5293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defRPr sz="1800"/>
                      </a:pPr>
                      <a:r>
                        <a:rPr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Sunma</a:t>
                      </a:r>
                    </a:p>
                  </a:txBody>
                  <a:tcPr marL="0" marR="0" marT="0" marB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defRPr sz="1800"/>
                      </a:pPr>
                      <a:r>
                        <a:rPr sz="2000" i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Kurumsal temelli, katı yapılanmış, sosyal çevreden soyutlanmış, öğretmen merkezli</a:t>
                      </a:r>
                    </a:p>
                  </a:txBody>
                  <a:tcPr marL="0" marR="0" marT="0" marB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defRPr sz="1800"/>
                      </a:pPr>
                      <a:r>
                        <a:rPr sz="2000" i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Çevre temelli, esnek yapılanmış yerel toplumla ilgili, öğrenen merkezli.</a:t>
                      </a:r>
                    </a:p>
                  </a:txBody>
                  <a:tcPr marL="0" marR="0" marT="0" marB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764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defRPr sz="1800"/>
                      </a:pPr>
                      <a:r>
                        <a:rPr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Denetim</a:t>
                      </a:r>
                    </a:p>
                  </a:txBody>
                  <a:tcPr marL="0" marR="0" marT="0" marB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defRPr sz="1800"/>
                      </a:pPr>
                      <a:r>
                        <a:rPr sz="2000" i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Dışsal ve hiyerarşik</a:t>
                      </a:r>
                    </a:p>
                  </a:txBody>
                  <a:tcPr marL="0" marR="0" marT="0" marB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defRPr sz="1800"/>
                      </a:pPr>
                      <a:r>
                        <a:rPr sz="2000" i="1" dirty="0" err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Öz-yönetimli</a:t>
                      </a:r>
                      <a:r>
                        <a:rPr sz="2000" i="1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sz="2000" i="1" dirty="0" err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ve</a:t>
                      </a:r>
                      <a:r>
                        <a:rPr sz="2000" i="1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sz="2000" i="1" dirty="0" err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demokratik</a:t>
                      </a:r>
                      <a:endParaRPr sz="2000" i="1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03" name="Shape 203"/>
          <p:cNvSpPr/>
          <p:nvPr/>
        </p:nvSpPr>
        <p:spPr>
          <a:xfrm>
            <a:off x="1343473" y="97795"/>
            <a:ext cx="2512865" cy="2616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 anchor="ctr">
            <a:spAutoFit/>
          </a:bodyPr>
          <a:lstStyle>
            <a:lvl1pPr>
              <a:defRPr sz="1100" b="1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Örgün ve Yaygın eğitimin karşılaştırılması</a:t>
            </a:r>
            <a:endParaRPr sz="700"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43496108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Shape 195"/>
          <p:cNvSpPr>
            <a:spLocks noGrp="1"/>
          </p:cNvSpPr>
          <p:nvPr>
            <p:ph type="title"/>
          </p:nvPr>
        </p:nvSpPr>
        <p:spPr>
          <a:xfrm>
            <a:off x="1981200" y="155448"/>
            <a:ext cx="8229600" cy="1252728"/>
          </a:xfrm>
          <a:prstGeom prst="rect">
            <a:avLst/>
          </a:prstGeom>
        </p:spPr>
        <p:txBody>
          <a:bodyPr>
            <a:normAutofit/>
          </a:bodyPr>
          <a:lstStyle/>
          <a:p>
            <a:pPr defTabSz="713231">
              <a:defRPr sz="3120"/>
            </a:pPr>
            <a:r>
              <a:t>Yaygın Eğitim/Halk Eğitimi/Yetişkin Eğitimi Nedir?</a:t>
            </a:r>
            <a:br/>
            <a:endParaRPr/>
          </a:p>
        </p:txBody>
      </p:sp>
      <p:sp>
        <p:nvSpPr>
          <p:cNvPr id="196" name="Shape 196"/>
          <p:cNvSpPr>
            <a:spLocks noGrp="1"/>
          </p:cNvSpPr>
          <p:nvPr>
            <p:ph type="body" idx="1"/>
          </p:nvPr>
        </p:nvSpPr>
        <p:spPr>
          <a:xfrm>
            <a:off x="1981200" y="1775191"/>
            <a:ext cx="8229600" cy="4625611"/>
          </a:xfrm>
          <a:prstGeom prst="rect">
            <a:avLst/>
          </a:prstGeom>
          <a:gradFill>
            <a:gsLst>
              <a:gs pos="0">
                <a:srgbClr val="B43D4E"/>
              </a:gs>
              <a:gs pos="55000">
                <a:srgbClr val="D5485C"/>
              </a:gs>
              <a:gs pos="100000">
                <a:srgbClr val="FA556C"/>
              </a:gs>
            </a:gsLst>
            <a:lin ang="16200000"/>
          </a:gradFill>
          <a:ln w="6350" cap="rnd">
            <a:solidFill>
              <a:srgbClr val="E46778"/>
            </a:solidFill>
            <a:round/>
          </a:ln>
          <a:effectLst>
            <a:outerShdw blurRad="38100" dist="25400" dir="5400000" rotWithShape="0">
              <a:srgbClr val="000000">
                <a:alpha val="38000"/>
              </a:srgbClr>
            </a:outerShdw>
          </a:effectLst>
        </p:spPr>
        <p:txBody>
          <a:bodyPr/>
          <a:lstStyle/>
          <a:p>
            <a:pPr>
              <a:defRPr>
                <a:solidFill>
                  <a:srgbClr val="FFFFFF"/>
                </a:solidFill>
              </a:defRPr>
            </a:pPr>
            <a:r>
              <a:t>Okullar tarafından karşılanmayan öğrenme ihtiyaçlarını gidermek yetişkin eğitiminin görevidir.</a:t>
            </a:r>
          </a:p>
          <a:p>
            <a:pPr>
              <a:defRPr>
                <a:solidFill>
                  <a:srgbClr val="FFFFFF"/>
                </a:solidFill>
              </a:defRPr>
            </a:pPr>
            <a:r>
              <a:t>Bu eğitim, belirli bir gruba, belirli amaçlarla varolan örgün eğitim sisteminin dışında düzenlenmiş olan eğitimsel etkinliklerin adıdır. </a:t>
            </a:r>
          </a:p>
        </p:txBody>
      </p:sp>
    </p:spTree>
    <p:extLst>
      <p:ext uri="{BB962C8B-B14F-4D97-AF65-F5344CB8AC3E}">
        <p14:creationId xmlns:p14="http://schemas.microsoft.com/office/powerpoint/2010/main" val="3764033527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193</Words>
  <Application>Microsoft Office PowerPoint</Application>
  <PresentationFormat>Geniş ekran</PresentationFormat>
  <Paragraphs>32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Teması</vt:lpstr>
      <vt:lpstr>Eğitim Sistemi</vt:lpstr>
      <vt:lpstr>Örgün Eğitim nedir?</vt:lpstr>
      <vt:lpstr>Yaygın Eğitim/Halk Eğitimi/Yetişkin Eğitimi Nedir? </vt:lpstr>
      <vt:lpstr>Örgün ve Yaygın Eğitimin Karşılaştırılması </vt:lpstr>
      <vt:lpstr>Yaygın Eğitim/Halk Eğitimi/Yetişkin Eğitimi Nedir?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Eğitim Sistemi</dc:title>
  <dc:creator>EBF_EBF_2</dc:creator>
  <cp:lastModifiedBy>EBF_EBF_2</cp:lastModifiedBy>
  <cp:revision>1</cp:revision>
  <dcterms:created xsi:type="dcterms:W3CDTF">2018-12-18T08:12:28Z</dcterms:created>
  <dcterms:modified xsi:type="dcterms:W3CDTF">2018-12-18T08:16:13Z</dcterms:modified>
</cp:coreProperties>
</file>