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86" r:id="rId2"/>
    <p:sldId id="287" r:id="rId3"/>
    <p:sldId id="288" r:id="rId4"/>
    <p:sldId id="289" r:id="rId5"/>
    <p:sldId id="290" r:id="rId6"/>
    <p:sldId id="291" r:id="rId7"/>
    <p:sldId id="339" r:id="rId8"/>
    <p:sldId id="292" r:id="rId9"/>
    <p:sldId id="338" r:id="rId10"/>
    <p:sldId id="293" r:id="rId11"/>
    <p:sldId id="337" r:id="rId12"/>
    <p:sldId id="294" r:id="rId13"/>
    <p:sldId id="340"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993062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295951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322025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40873774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874942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7905780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1874959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123891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002515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410822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57783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66137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887565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688504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29790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5426163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DB9CB69D-BA7B-4A35-9E9F-1F376A607EDC}" type="datetimeFigureOut">
              <a:rPr lang="tr-TR" smtClean="0"/>
              <a:pPr/>
              <a:t>15.03.2019</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2656FC3D-D3ED-49C1-A1D8-88FB2AA31EAB}" type="slidenum">
              <a:rPr lang="tr-TR" smtClean="0"/>
              <a:pPr/>
              <a:t>‹#›</a:t>
            </a:fld>
            <a:endParaRPr lang="tr-TR"/>
          </a:p>
        </p:txBody>
      </p:sp>
    </p:spTree>
    <p:extLst>
      <p:ext uri="{BB962C8B-B14F-4D97-AF65-F5344CB8AC3E}">
        <p14:creationId xmlns:p14="http://schemas.microsoft.com/office/powerpoint/2010/main" val="356465325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45201" y="624110"/>
            <a:ext cx="6589199" cy="644650"/>
          </a:xfrm>
        </p:spPr>
        <p:txBody>
          <a:bodyPr/>
          <a:lstStyle/>
          <a:p>
            <a:r>
              <a:rPr lang="tr-TR" dirty="0" smtClean="0">
                <a:latin typeface="Cambria" panose="02040503050406030204" pitchFamily="18" charset="0"/>
              </a:rPr>
              <a:t>Grup </a:t>
            </a:r>
            <a:r>
              <a:rPr lang="tr-TR" dirty="0" smtClean="0">
                <a:latin typeface="Cambria" panose="02040503050406030204" pitchFamily="18" charset="0"/>
              </a:rPr>
              <a:t>Rezervasyonu </a:t>
            </a:r>
            <a:endParaRPr lang="tr-TR" dirty="0">
              <a:latin typeface="Cambria" panose="02040503050406030204" pitchFamily="18" charset="0"/>
            </a:endParaRPr>
          </a:p>
        </p:txBody>
      </p:sp>
      <p:sp>
        <p:nvSpPr>
          <p:cNvPr id="3" name="2 İçerik Yer Tutucusu"/>
          <p:cNvSpPr>
            <a:spLocks noGrp="1"/>
          </p:cNvSpPr>
          <p:nvPr>
            <p:ph idx="1"/>
          </p:nvPr>
        </p:nvSpPr>
        <p:spPr>
          <a:xfrm>
            <a:off x="755577" y="2133600"/>
            <a:ext cx="7778824" cy="3777622"/>
          </a:xfrm>
        </p:spPr>
        <p:txBody>
          <a:bodyPr>
            <a:normAutofit/>
          </a:bodyPr>
          <a:lstStyle/>
          <a:p>
            <a:r>
              <a:rPr lang="tr-TR" dirty="0" smtClean="0">
                <a:latin typeface="Cambria" panose="02040503050406030204" pitchFamily="18" charset="0"/>
              </a:rPr>
              <a:t>Münferit rezervasyonlardan farklı, grup boyutuna sahip olmaları, yani 11 kişiden fazla yolcu sayısının bulunmasıdır; İptal edildikleri takdirde yemek, kahvaltı ücretleri hariç oda ve servis ücretlerinin tümünün ödenmesi zorunluluğu vardır. Çoğunlukla gelen talepten sonra otellere yeniden konfirmasyon verildiği için sorun olan rezervasyon türleri değildir. Kültürel turların güzergâhları üzerinde yer alan otellerin çoğunlukla seri grup rezervasyonlar ya da blok rezervasyonlarla çalışmayı tercih etmeleri diğer rezervasyonlara kontenjan ayırmamaları söz konusu olabilir</a:t>
            </a:r>
            <a:endParaRPr lang="tr-TR" dirty="0">
              <a:latin typeface="Cambria" panose="020405030504060302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3569" y="2133600"/>
            <a:ext cx="7850832" cy="3777622"/>
          </a:xfrm>
        </p:spPr>
        <p:txBody>
          <a:bodyPr>
            <a:normAutofit/>
          </a:bodyPr>
          <a:lstStyle/>
          <a:p>
            <a:r>
              <a:rPr lang="tr-TR" dirty="0" smtClean="0">
                <a:latin typeface="Cambria" panose="02040503050406030204" pitchFamily="18" charset="0"/>
              </a:rPr>
              <a:t>(19) Form of </a:t>
            </a:r>
            <a:r>
              <a:rPr lang="tr-TR" dirty="0" err="1" smtClean="0">
                <a:latin typeface="Cambria" panose="02040503050406030204" pitchFamily="18" charset="0"/>
              </a:rPr>
              <a:t>Payment</a:t>
            </a:r>
            <a:r>
              <a:rPr lang="tr-TR" dirty="0" smtClean="0">
                <a:latin typeface="Cambria" panose="02040503050406030204" pitchFamily="18" charset="0"/>
              </a:rPr>
              <a:t>: Ödeme şekli, para kodu ve miktarı yazılır. (</a:t>
            </a:r>
            <a:r>
              <a:rPr lang="tr-TR" dirty="0" err="1" smtClean="0">
                <a:latin typeface="Cambria" panose="02040503050406030204" pitchFamily="18" charset="0"/>
              </a:rPr>
              <a:t>Credit</a:t>
            </a:r>
            <a:r>
              <a:rPr lang="tr-TR" dirty="0" smtClean="0">
                <a:latin typeface="Cambria" panose="02040503050406030204" pitchFamily="18" charset="0"/>
              </a:rPr>
              <a:t> </a:t>
            </a:r>
            <a:r>
              <a:rPr lang="tr-TR" dirty="0" err="1" smtClean="0">
                <a:latin typeface="Cambria" panose="02040503050406030204" pitchFamily="18" charset="0"/>
              </a:rPr>
              <a:t>card</a:t>
            </a:r>
            <a:r>
              <a:rPr lang="tr-TR" dirty="0" smtClean="0">
                <a:latin typeface="Cambria" panose="02040503050406030204" pitchFamily="18" charset="0"/>
              </a:rPr>
              <a:t>, </a:t>
            </a:r>
            <a:r>
              <a:rPr lang="tr-TR" dirty="0" err="1" smtClean="0">
                <a:latin typeface="Cambria" panose="02040503050406030204" pitchFamily="18" charset="0"/>
              </a:rPr>
              <a:t>Cash</a:t>
            </a:r>
            <a:r>
              <a:rPr lang="tr-TR" dirty="0" smtClean="0">
                <a:latin typeface="Cambria" panose="02040503050406030204" pitchFamily="18" charset="0"/>
              </a:rPr>
              <a:t>, </a:t>
            </a:r>
            <a:r>
              <a:rPr lang="tr-TR" dirty="0" err="1" smtClean="0">
                <a:latin typeface="Cambria" panose="02040503050406030204" pitchFamily="18" charset="0"/>
              </a:rPr>
              <a:t>Check</a:t>
            </a:r>
            <a:r>
              <a:rPr lang="tr-TR" dirty="0" smtClean="0">
                <a:latin typeface="Cambria" panose="02040503050406030204" pitchFamily="18" charset="0"/>
              </a:rPr>
              <a:t>) </a:t>
            </a:r>
          </a:p>
          <a:p>
            <a:r>
              <a:rPr lang="tr-TR" dirty="0" smtClean="0">
                <a:latin typeface="Cambria" panose="02040503050406030204" pitchFamily="18" charset="0"/>
              </a:rPr>
              <a:t>(20) </a:t>
            </a:r>
            <a:r>
              <a:rPr lang="tr-TR" dirty="0" err="1" smtClean="0">
                <a:latin typeface="Cambria" panose="02040503050406030204" pitchFamily="18" charset="0"/>
              </a:rPr>
              <a:t>Origin</a:t>
            </a:r>
            <a:r>
              <a:rPr lang="tr-TR" dirty="0" smtClean="0">
                <a:latin typeface="Cambria" panose="02040503050406030204" pitchFamily="18" charset="0"/>
              </a:rPr>
              <a:t> / </a:t>
            </a:r>
            <a:r>
              <a:rPr lang="tr-TR" dirty="0" err="1" smtClean="0">
                <a:latin typeface="Cambria" panose="02040503050406030204" pitchFamily="18" charset="0"/>
              </a:rPr>
              <a:t>Destinetion</a:t>
            </a:r>
            <a:r>
              <a:rPr lang="tr-TR" dirty="0" smtClean="0">
                <a:latin typeface="Cambria" panose="02040503050406030204" pitchFamily="18" charset="0"/>
              </a:rPr>
              <a:t>: Bağlantılı biletlerde, seyahatin başlangıç ve bitiş şehirleri ve biletin iç veya dış hat seyahat için kullanıldığını gösteren “D”  (iç), “I” (dış) kodu yazılır. </a:t>
            </a:r>
          </a:p>
          <a:p>
            <a:r>
              <a:rPr lang="tr-TR" dirty="0" smtClean="0">
                <a:latin typeface="Cambria" panose="02040503050406030204" pitchFamily="18" charset="0"/>
              </a:rPr>
              <a:t>(21) </a:t>
            </a:r>
            <a:r>
              <a:rPr lang="tr-TR" dirty="0" err="1" smtClean="0">
                <a:latin typeface="Cambria" panose="02040503050406030204" pitchFamily="18" charset="0"/>
              </a:rPr>
              <a:t>Conjunction</a:t>
            </a:r>
            <a:r>
              <a:rPr lang="tr-TR" dirty="0" smtClean="0">
                <a:latin typeface="Cambria" panose="02040503050406030204" pitchFamily="18" charset="0"/>
              </a:rPr>
              <a:t> </a:t>
            </a:r>
            <a:r>
              <a:rPr lang="tr-TR" dirty="0" err="1" smtClean="0">
                <a:latin typeface="Cambria" panose="02040503050406030204" pitchFamily="18" charset="0"/>
              </a:rPr>
              <a:t>Tickets</a:t>
            </a:r>
            <a:r>
              <a:rPr lang="tr-TR" dirty="0" smtClean="0">
                <a:latin typeface="Cambria" panose="02040503050406030204" pitchFamily="18" charset="0"/>
              </a:rPr>
              <a:t>: Bağlantılı bilet durumunu gösterir. Bir seyahat için düzenlenen biletlerin numaraları yazılır.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755577" y="2133600"/>
            <a:ext cx="7778824" cy="3777622"/>
          </a:xfrm>
        </p:spPr>
        <p:txBody>
          <a:bodyPr>
            <a:normAutofit/>
          </a:bodyPr>
          <a:lstStyle/>
          <a:p>
            <a:r>
              <a:rPr lang="tr-TR" dirty="0" smtClean="0">
                <a:latin typeface="Cambria" panose="02040503050406030204" pitchFamily="18" charset="0"/>
              </a:rPr>
              <a:t>(22) </a:t>
            </a:r>
            <a:r>
              <a:rPr lang="tr-TR" dirty="0" err="1" smtClean="0">
                <a:latin typeface="Cambria" panose="02040503050406030204" pitchFamily="18" charset="0"/>
              </a:rPr>
              <a:t>Issued</a:t>
            </a:r>
            <a:r>
              <a:rPr lang="tr-TR" dirty="0" smtClean="0">
                <a:latin typeface="Cambria" panose="02040503050406030204" pitchFamily="18" charset="0"/>
              </a:rPr>
              <a:t> in Exchange </a:t>
            </a:r>
            <a:r>
              <a:rPr lang="tr-TR" dirty="0" err="1" smtClean="0">
                <a:latin typeface="Cambria" panose="02040503050406030204" pitchFamily="18" charset="0"/>
              </a:rPr>
              <a:t>for</a:t>
            </a:r>
            <a:r>
              <a:rPr lang="tr-TR" dirty="0" smtClean="0">
                <a:latin typeface="Cambria" panose="02040503050406030204" pitchFamily="18" charset="0"/>
              </a:rPr>
              <a:t>: Değiştirilen bir ya da daha fazla sayıda dokümanın havayolu kodu ve numarası yazılır.</a:t>
            </a:r>
          </a:p>
          <a:p>
            <a:r>
              <a:rPr lang="tr-TR" dirty="0" smtClean="0">
                <a:latin typeface="Cambria" panose="02040503050406030204" pitchFamily="18" charset="0"/>
              </a:rPr>
              <a:t> (23) </a:t>
            </a:r>
            <a:r>
              <a:rPr lang="tr-TR" dirty="0" err="1" smtClean="0">
                <a:latin typeface="Cambria" panose="02040503050406030204" pitchFamily="18" charset="0"/>
              </a:rPr>
              <a:t>Orginal</a:t>
            </a:r>
            <a:r>
              <a:rPr lang="tr-TR" dirty="0" smtClean="0">
                <a:latin typeface="Cambria" panose="02040503050406030204" pitchFamily="18" charset="0"/>
              </a:rPr>
              <a:t> </a:t>
            </a:r>
            <a:r>
              <a:rPr lang="tr-TR" dirty="0" err="1" smtClean="0">
                <a:latin typeface="Cambria" panose="02040503050406030204" pitchFamily="18" charset="0"/>
              </a:rPr>
              <a:t>Issue</a:t>
            </a:r>
            <a:r>
              <a:rPr lang="tr-TR" dirty="0" smtClean="0">
                <a:latin typeface="Cambria" panose="02040503050406030204" pitchFamily="18" charset="0"/>
              </a:rPr>
              <a:t>: Orijinal dokümanın havayolu kodu, numarası, düzenlendiği yer, tarih ve acentenin sayısal kodu belirtilir.</a:t>
            </a:r>
          </a:p>
          <a:p>
            <a:r>
              <a:rPr lang="tr-TR" dirty="0" smtClean="0">
                <a:latin typeface="Cambria" panose="02040503050406030204" pitchFamily="18" charset="0"/>
              </a:rPr>
              <a:t> (24) </a:t>
            </a:r>
            <a:r>
              <a:rPr lang="tr-TR" dirty="0" err="1" smtClean="0">
                <a:latin typeface="Cambria" panose="02040503050406030204" pitchFamily="18" charset="0"/>
              </a:rPr>
              <a:t>Endorsments</a:t>
            </a:r>
            <a:r>
              <a:rPr lang="tr-TR" dirty="0" smtClean="0">
                <a:latin typeface="Cambria" panose="02040503050406030204" pitchFamily="18" charset="0"/>
              </a:rPr>
              <a:t> / </a:t>
            </a:r>
            <a:r>
              <a:rPr lang="tr-TR" dirty="0" err="1" smtClean="0">
                <a:latin typeface="Cambria" panose="02040503050406030204" pitchFamily="18" charset="0"/>
              </a:rPr>
              <a:t>Restrictions</a:t>
            </a:r>
            <a:r>
              <a:rPr lang="tr-TR" dirty="0" smtClean="0">
                <a:latin typeface="Cambria" panose="02040503050406030204" pitchFamily="18" charset="0"/>
              </a:rPr>
              <a:t>: Kısıtlayıcı bilgiler yer alır. </a:t>
            </a:r>
          </a:p>
          <a:p>
            <a:r>
              <a:rPr lang="tr-TR" dirty="0" smtClean="0">
                <a:latin typeface="Cambria" panose="02040503050406030204" pitchFamily="18" charset="0"/>
              </a:rPr>
              <a:t>(25) </a:t>
            </a:r>
            <a:r>
              <a:rPr lang="tr-TR" dirty="0" err="1" smtClean="0">
                <a:latin typeface="Cambria" panose="02040503050406030204" pitchFamily="18" charset="0"/>
              </a:rPr>
              <a:t>Date</a:t>
            </a:r>
            <a:r>
              <a:rPr lang="tr-TR" dirty="0" smtClean="0">
                <a:latin typeface="Cambria" panose="02040503050406030204" pitchFamily="18" charset="0"/>
              </a:rPr>
              <a:t> &amp; </a:t>
            </a:r>
            <a:r>
              <a:rPr lang="tr-TR" dirty="0" err="1" smtClean="0">
                <a:latin typeface="Cambria" panose="02040503050406030204" pitchFamily="18" charset="0"/>
              </a:rPr>
              <a:t>Placa</a:t>
            </a:r>
            <a:r>
              <a:rPr lang="tr-TR" dirty="0" smtClean="0">
                <a:latin typeface="Cambria" panose="02040503050406030204" pitchFamily="18" charset="0"/>
              </a:rPr>
              <a:t> of </a:t>
            </a:r>
            <a:r>
              <a:rPr lang="tr-TR" dirty="0" err="1" smtClean="0">
                <a:latin typeface="Cambria" panose="02040503050406030204" pitchFamily="18" charset="0"/>
              </a:rPr>
              <a:t>Issue</a:t>
            </a:r>
            <a:r>
              <a:rPr lang="tr-TR" dirty="0" smtClean="0">
                <a:latin typeface="Cambria" panose="02040503050406030204" pitchFamily="18" charset="0"/>
              </a:rPr>
              <a:t>: Düzenlenen ofisin </a:t>
            </a:r>
            <a:r>
              <a:rPr lang="tr-TR" dirty="0" err="1" smtClean="0">
                <a:latin typeface="Cambria" panose="02040503050406030204" pitchFamily="18" charset="0"/>
              </a:rPr>
              <a:t>mühürü</a:t>
            </a:r>
            <a:r>
              <a:rPr lang="tr-TR" dirty="0" smtClean="0">
                <a:latin typeface="Cambria" panose="02040503050406030204" pitchFamily="18" charset="0"/>
              </a:rPr>
              <a:t> basılır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916832"/>
            <a:ext cx="8686800" cy="4865703"/>
          </a:xfrm>
        </p:spPr>
        <p:txBody>
          <a:bodyPr>
            <a:normAutofit/>
          </a:bodyPr>
          <a:lstStyle/>
          <a:p>
            <a:r>
              <a:rPr lang="tr-TR" dirty="0" smtClean="0">
                <a:latin typeface="Cambria" panose="02040503050406030204" pitchFamily="18" charset="0"/>
              </a:rPr>
              <a:t>Bütün biletlerde, düzenleme tarihi, yeri ve hava yolu şirketinin ismi onaylayan tarafından doldurulur. Biletler düzenlenme tarihinden itibaren bir yıl geçerliliğini korur. Hava yolu biletlerinin yolculuğun başlangıç ve bitiş noktalarına göre ve satış noktalarına göre aşağıda belirtilen kodları vardır; SITI (</a:t>
            </a:r>
            <a:r>
              <a:rPr lang="tr-TR" dirty="0" err="1" smtClean="0">
                <a:latin typeface="Cambria" panose="02040503050406030204" pitchFamily="18" charset="0"/>
              </a:rPr>
              <a:t>sales</a:t>
            </a:r>
            <a:r>
              <a:rPr lang="tr-TR" dirty="0" smtClean="0">
                <a:latin typeface="Cambria" panose="02040503050406030204" pitchFamily="18" charset="0"/>
              </a:rPr>
              <a:t> </a:t>
            </a:r>
            <a:r>
              <a:rPr lang="tr-TR" dirty="0" err="1" smtClean="0">
                <a:latin typeface="Cambria" panose="02040503050406030204" pitchFamily="18" charset="0"/>
              </a:rPr>
              <a:t>and</a:t>
            </a:r>
            <a:r>
              <a:rPr lang="tr-TR" dirty="0" smtClean="0">
                <a:latin typeface="Cambria" panose="02040503050406030204" pitchFamily="18" charset="0"/>
              </a:rPr>
              <a:t> </a:t>
            </a:r>
            <a:r>
              <a:rPr lang="tr-TR" dirty="0" err="1" smtClean="0">
                <a:latin typeface="Cambria" panose="02040503050406030204" pitchFamily="18" charset="0"/>
              </a:rPr>
              <a:t>ticketing</a:t>
            </a:r>
            <a:r>
              <a:rPr lang="tr-TR" dirty="0" smtClean="0">
                <a:latin typeface="Cambria" panose="02040503050406030204" pitchFamily="18" charset="0"/>
              </a:rPr>
              <a:t> inside-satış ve biletme içerde) SITO (</a:t>
            </a:r>
            <a:r>
              <a:rPr lang="tr-TR" dirty="0" err="1" smtClean="0">
                <a:latin typeface="Cambria" panose="02040503050406030204" pitchFamily="18" charset="0"/>
              </a:rPr>
              <a:t>sales</a:t>
            </a:r>
            <a:r>
              <a:rPr lang="tr-TR" dirty="0" smtClean="0">
                <a:latin typeface="Cambria" panose="02040503050406030204" pitchFamily="18" charset="0"/>
              </a:rPr>
              <a:t> inside, </a:t>
            </a:r>
            <a:r>
              <a:rPr lang="tr-TR" dirty="0" err="1" smtClean="0">
                <a:latin typeface="Cambria" panose="02040503050406030204" pitchFamily="18" charset="0"/>
              </a:rPr>
              <a:t>ticketing</a:t>
            </a:r>
            <a:r>
              <a:rPr lang="tr-TR" dirty="0" smtClean="0">
                <a:latin typeface="Cambria" panose="02040503050406030204" pitchFamily="18" charset="0"/>
              </a:rPr>
              <a:t> </a:t>
            </a:r>
            <a:r>
              <a:rPr lang="tr-TR" dirty="0" err="1" smtClean="0">
                <a:latin typeface="Cambria" panose="02040503050406030204" pitchFamily="18" charset="0"/>
              </a:rPr>
              <a:t>outside</a:t>
            </a:r>
            <a:r>
              <a:rPr lang="tr-TR" dirty="0" smtClean="0">
                <a:latin typeface="Cambria" panose="02040503050406030204" pitchFamily="18" charset="0"/>
              </a:rPr>
              <a:t>-</a:t>
            </a:r>
            <a:r>
              <a:rPr lang="tr-TR" dirty="0" err="1" smtClean="0">
                <a:latin typeface="Cambria" panose="02040503050406030204" pitchFamily="18" charset="0"/>
              </a:rPr>
              <a:t>satıĢ</a:t>
            </a:r>
            <a:r>
              <a:rPr lang="tr-TR" dirty="0" smtClean="0">
                <a:latin typeface="Cambria" panose="02040503050406030204" pitchFamily="18" charset="0"/>
              </a:rPr>
              <a:t> içerde, biletme dışarıda) SOTI (</a:t>
            </a:r>
            <a:r>
              <a:rPr lang="tr-TR" dirty="0" err="1" smtClean="0">
                <a:latin typeface="Cambria" panose="02040503050406030204" pitchFamily="18" charset="0"/>
              </a:rPr>
              <a:t>sales</a:t>
            </a:r>
            <a:r>
              <a:rPr lang="tr-TR" dirty="0" smtClean="0">
                <a:latin typeface="Cambria" panose="02040503050406030204" pitchFamily="18" charset="0"/>
              </a:rPr>
              <a:t> </a:t>
            </a:r>
            <a:r>
              <a:rPr lang="tr-TR" dirty="0" err="1" smtClean="0">
                <a:latin typeface="Cambria" panose="02040503050406030204" pitchFamily="18" charset="0"/>
              </a:rPr>
              <a:t>outside</a:t>
            </a:r>
            <a:r>
              <a:rPr lang="tr-TR" dirty="0" smtClean="0">
                <a:latin typeface="Cambria" panose="02040503050406030204" pitchFamily="18" charset="0"/>
              </a:rPr>
              <a:t>, </a:t>
            </a:r>
            <a:r>
              <a:rPr lang="tr-TR" dirty="0" err="1" smtClean="0">
                <a:latin typeface="Cambria" panose="02040503050406030204" pitchFamily="18" charset="0"/>
              </a:rPr>
              <a:t>ticketing</a:t>
            </a:r>
            <a:r>
              <a:rPr lang="tr-TR" dirty="0" smtClean="0">
                <a:latin typeface="Cambria" panose="02040503050406030204" pitchFamily="18" charset="0"/>
              </a:rPr>
              <a:t> inside-satış dışarıda, biletme içeride) SOTO (</a:t>
            </a:r>
            <a:r>
              <a:rPr lang="tr-TR" dirty="0" err="1" smtClean="0">
                <a:latin typeface="Cambria" panose="02040503050406030204" pitchFamily="18" charset="0"/>
              </a:rPr>
              <a:t>sales</a:t>
            </a:r>
            <a:r>
              <a:rPr lang="tr-TR" dirty="0" smtClean="0">
                <a:latin typeface="Cambria" panose="02040503050406030204" pitchFamily="18" charset="0"/>
              </a:rPr>
              <a:t> </a:t>
            </a:r>
            <a:r>
              <a:rPr lang="tr-TR" dirty="0" err="1" smtClean="0">
                <a:latin typeface="Cambria" panose="02040503050406030204" pitchFamily="18" charset="0"/>
              </a:rPr>
              <a:t>and</a:t>
            </a:r>
            <a:r>
              <a:rPr lang="tr-TR" dirty="0" smtClean="0">
                <a:latin typeface="Cambria" panose="02040503050406030204" pitchFamily="18" charset="0"/>
              </a:rPr>
              <a:t> </a:t>
            </a:r>
            <a:r>
              <a:rPr lang="tr-TR" dirty="0" err="1" smtClean="0">
                <a:latin typeface="Cambria" panose="02040503050406030204" pitchFamily="18" charset="0"/>
              </a:rPr>
              <a:t>ticketing</a:t>
            </a:r>
            <a:r>
              <a:rPr lang="tr-TR" dirty="0" smtClean="0">
                <a:latin typeface="Cambria" panose="02040503050406030204" pitchFamily="18" charset="0"/>
              </a:rPr>
              <a:t> </a:t>
            </a:r>
            <a:r>
              <a:rPr lang="tr-TR" dirty="0" err="1" smtClean="0">
                <a:latin typeface="Cambria" panose="02040503050406030204" pitchFamily="18" charset="0"/>
              </a:rPr>
              <a:t>outside</a:t>
            </a:r>
            <a:r>
              <a:rPr lang="tr-TR" dirty="0" smtClean="0">
                <a:latin typeface="Cambria" panose="02040503050406030204" pitchFamily="18" charset="0"/>
              </a:rPr>
              <a:t>-satış ve biletme dışarıda</a:t>
            </a:r>
            <a:endParaRPr lang="tr-TR" dirty="0">
              <a:latin typeface="Cambria" panose="020405030504060302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3" y="2133600"/>
            <a:ext cx="7994848" cy="3777622"/>
          </a:xfrm>
        </p:spPr>
        <p:txBody>
          <a:bodyPr/>
          <a:lstStyle/>
          <a:p>
            <a:pPr lvl="0">
              <a:buClr>
                <a:srgbClr val="A53010"/>
              </a:buClr>
            </a:pPr>
            <a:r>
              <a:rPr lang="tr-TR" b="1" dirty="0">
                <a:solidFill>
                  <a:prstClr val="black">
                    <a:lumMod val="75000"/>
                    <a:lumOff val="25000"/>
                  </a:prstClr>
                </a:solidFill>
                <a:effectLst>
                  <a:outerShdw blurRad="38100" dist="38100" dir="2700000" algn="tl">
                    <a:srgbClr val="000000">
                      <a:alpha val="43137"/>
                    </a:srgbClr>
                  </a:outerShdw>
                </a:effectLst>
              </a:rPr>
              <a:t>KAYNAKÇA</a:t>
            </a:r>
          </a:p>
          <a:p>
            <a:pPr marL="0" lvl="0" indent="0">
              <a:buClr>
                <a:srgbClr val="A53010"/>
              </a:buClr>
              <a:buNone/>
            </a:pPr>
            <a:endParaRPr lang="tr-TR" b="1" dirty="0">
              <a:solidFill>
                <a:prstClr val="black">
                  <a:lumMod val="75000"/>
                  <a:lumOff val="25000"/>
                </a:prstClr>
              </a:solidFill>
              <a:effectLst>
                <a:outerShdw blurRad="38100" dist="38100" dir="2700000" algn="tl">
                  <a:srgbClr val="000000">
                    <a:alpha val="43137"/>
                  </a:srgbClr>
                </a:outerShdw>
              </a:effectLst>
            </a:endParaRPr>
          </a:p>
          <a:p>
            <a:pPr marL="0" lvl="0" indent="0">
              <a:buClr>
                <a:srgbClr val="A53010"/>
              </a:buClr>
              <a:buNone/>
            </a:pPr>
            <a:r>
              <a:rPr lang="tr-TR" b="1" dirty="0">
                <a:solidFill>
                  <a:prstClr val="black">
                    <a:lumMod val="75000"/>
                    <a:lumOff val="25000"/>
                  </a:prstClr>
                </a:solidFill>
                <a:effectLst>
                  <a:outerShdw blurRad="38100" dist="38100" dir="2700000" algn="tl">
                    <a:srgbClr val="000000">
                      <a:alpha val="43137"/>
                    </a:srgbClr>
                  </a:outerShdw>
                </a:effectLst>
              </a:rPr>
              <a:t>MEB, Konaklama ve Seyahat Hizmetleri Rezervasyon Sistemleri Ankara,2011</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1" y="2133600"/>
            <a:ext cx="7922840" cy="3777622"/>
          </a:xfrm>
        </p:spPr>
        <p:txBody>
          <a:bodyPr>
            <a:normAutofit/>
          </a:bodyPr>
          <a:lstStyle/>
          <a:p>
            <a:r>
              <a:rPr lang="tr-TR" dirty="0" smtClean="0">
                <a:latin typeface="Cambria" panose="02040503050406030204" pitchFamily="18" charset="0"/>
              </a:rPr>
              <a:t>Grup müşterilerle ilgili hizmetlerin tek bir rezervasyon belgesi ile talep edilmesi ve otelci tarafından bir arada teyit edilmesi gerekir. Acente grubun geliş tarihinden en az 14 gün önce müşterilerin odalara dağılımını gösteren listeyi otele gönderir. Otel, oda listesi eline geçmezse acenteyi haberdar eder. Acente ile otel arasındaki sözleşmede ödeme koşulları hakkında bir hüküm bulunmaması halinde grupla ilgili ödemenin %50‟si grubun girişinden 30 gün önce kalanı ayrılışta ödenir. </a:t>
            </a:r>
            <a:endParaRPr lang="tr-TR" dirty="0">
              <a:latin typeface="Cambria" panose="020405030504060302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45201" y="624110"/>
            <a:ext cx="6589199" cy="716658"/>
          </a:xfrm>
        </p:spPr>
        <p:txBody>
          <a:bodyPr/>
          <a:lstStyle/>
          <a:p>
            <a:r>
              <a:rPr lang="tr-TR" dirty="0" smtClean="0">
                <a:latin typeface="Cambria" panose="02040503050406030204" pitchFamily="18" charset="0"/>
              </a:rPr>
              <a:t> Uçak Bilet Rezervasyonu </a:t>
            </a:r>
            <a:endParaRPr lang="tr-TR" dirty="0">
              <a:latin typeface="Cambria" panose="02040503050406030204" pitchFamily="18" charset="0"/>
            </a:endParaRPr>
          </a:p>
        </p:txBody>
      </p:sp>
      <p:sp>
        <p:nvSpPr>
          <p:cNvPr id="3" name="2 İçerik Yer Tutucusu"/>
          <p:cNvSpPr>
            <a:spLocks noGrp="1"/>
          </p:cNvSpPr>
          <p:nvPr>
            <p:ph idx="1"/>
          </p:nvPr>
        </p:nvSpPr>
        <p:spPr>
          <a:xfrm>
            <a:off x="971601" y="2133600"/>
            <a:ext cx="7562800" cy="3777622"/>
          </a:xfrm>
        </p:spPr>
        <p:txBody>
          <a:bodyPr>
            <a:normAutofit/>
          </a:bodyPr>
          <a:lstStyle/>
          <a:p>
            <a:r>
              <a:rPr lang="tr-TR" dirty="0" smtClean="0">
                <a:latin typeface="Cambria" panose="02040503050406030204" pitchFamily="18" charset="0"/>
              </a:rPr>
              <a:t>Seyahat acentelerinin önemli fonksiyonlardan biri de hava yolu şirketlerinin </a:t>
            </a:r>
            <a:r>
              <a:rPr lang="tr-TR" dirty="0" err="1" smtClean="0">
                <a:latin typeface="Cambria" panose="02040503050406030204" pitchFamily="18" charset="0"/>
              </a:rPr>
              <a:t>biletleme</a:t>
            </a:r>
            <a:r>
              <a:rPr lang="tr-TR" dirty="0" smtClean="0">
                <a:latin typeface="Cambria" panose="02040503050406030204" pitchFamily="18" charset="0"/>
              </a:rPr>
              <a:t> işlemlerini yürümektir Hava yolu şirketlerinin biletlerinde kullanılan dil </a:t>
            </a:r>
            <a:r>
              <a:rPr lang="tr-TR" dirty="0" err="1" smtClean="0">
                <a:latin typeface="Cambria" panose="02040503050406030204" pitchFamily="18" charset="0"/>
              </a:rPr>
              <a:t>ingilizce</a:t>
            </a:r>
            <a:r>
              <a:rPr lang="tr-TR" dirty="0" smtClean="0">
                <a:latin typeface="Cambria" panose="02040503050406030204" pitchFamily="18" charset="0"/>
              </a:rPr>
              <a:t> olup terimler, vize bilgileri, rezervasyon sistemi bilgisi, gidilecek yer, bilet bilgisi, kısaltma ve kodlamalar gibi bilgiler bulunur. </a:t>
            </a:r>
          </a:p>
          <a:p>
            <a:r>
              <a:rPr lang="tr-TR" dirty="0" smtClean="0">
                <a:latin typeface="Cambria" panose="02040503050406030204" pitchFamily="18" charset="0"/>
              </a:rPr>
              <a:t>Hava yolu </a:t>
            </a:r>
            <a:r>
              <a:rPr lang="tr-TR" dirty="0" err="1" smtClean="0">
                <a:latin typeface="Cambria" panose="02040503050406030204" pitchFamily="18" charset="0"/>
              </a:rPr>
              <a:t>biletlemeciliği</a:t>
            </a:r>
            <a:r>
              <a:rPr lang="tr-TR" dirty="0" smtClean="0">
                <a:latin typeface="Cambria" panose="02040503050406030204" pitchFamily="18" charset="0"/>
              </a:rPr>
              <a:t> yapabilmek için bu işin eğitimini almak gerekir</a:t>
            </a:r>
            <a:endParaRPr lang="tr-TR" dirty="0">
              <a:latin typeface="Cambria" panose="020405030504060302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1628800"/>
            <a:ext cx="8686800" cy="4451325"/>
          </a:xfrm>
        </p:spPr>
        <p:txBody>
          <a:bodyPr/>
          <a:lstStyle/>
          <a:p>
            <a:r>
              <a:rPr lang="tr-TR" dirty="0" smtClean="0">
                <a:latin typeface="Cambria" panose="02040503050406030204" pitchFamily="18" charset="0"/>
              </a:rPr>
              <a:t>Günümüzde uçak biletleri bilgisayar aracılığı ile düzenlenmektedir. Seyahat acentelerinin yabancı havayolu şirketlerinin biletlerinin tek elden satışına BSP(</a:t>
            </a:r>
            <a:r>
              <a:rPr lang="tr-TR" dirty="0" err="1" smtClean="0">
                <a:latin typeface="Cambria" panose="02040503050406030204" pitchFamily="18" charset="0"/>
              </a:rPr>
              <a:t>The</a:t>
            </a:r>
            <a:r>
              <a:rPr lang="tr-TR" dirty="0" smtClean="0">
                <a:latin typeface="Cambria" panose="02040503050406030204" pitchFamily="18" charset="0"/>
              </a:rPr>
              <a:t> Bank </a:t>
            </a:r>
            <a:r>
              <a:rPr lang="tr-TR" dirty="0" err="1" smtClean="0">
                <a:latin typeface="Cambria" panose="02040503050406030204" pitchFamily="18" charset="0"/>
              </a:rPr>
              <a:t>Settlement</a:t>
            </a:r>
            <a:r>
              <a:rPr lang="tr-TR" dirty="0" smtClean="0">
                <a:latin typeface="Cambria" panose="02040503050406030204" pitchFamily="18" charset="0"/>
              </a:rPr>
              <a:t> Plan) sistemi denir. BSP, merkezi Cenevre‟de bulunan IATA(Uluslar arası Hava Taşımacılığı Örgütü)‟ne üye olan hava yolu işletmelerinin, bilet satış ve hesaplarının tek merkezden, bilgisayar ağı ile yürütülmesi sistemidir</a:t>
            </a:r>
            <a:endParaRPr lang="tr-TR" dirty="0">
              <a:latin typeface="Cambria" panose="020405030504060302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75656" y="404664"/>
            <a:ext cx="7058744" cy="1280890"/>
          </a:xfrm>
        </p:spPr>
        <p:txBody>
          <a:bodyPr>
            <a:normAutofit/>
          </a:bodyPr>
          <a:lstStyle/>
          <a:p>
            <a:r>
              <a:rPr lang="tr-TR" dirty="0" smtClean="0">
                <a:latin typeface="Cambria" panose="02040503050406030204" pitchFamily="18" charset="0"/>
              </a:rPr>
              <a:t>Standart bir uçak biletinde yer alan bilgiler </a:t>
            </a:r>
            <a:r>
              <a:rPr lang="tr-TR" dirty="0" smtClean="0">
                <a:latin typeface="Cambria" panose="02040503050406030204" pitchFamily="18" charset="0"/>
              </a:rPr>
              <a:t>aşağıdaki </a:t>
            </a:r>
            <a:r>
              <a:rPr lang="tr-TR" dirty="0" smtClean="0">
                <a:latin typeface="Cambria" panose="02040503050406030204" pitchFamily="18" charset="0"/>
              </a:rPr>
              <a:t>gibidir </a:t>
            </a:r>
            <a:endParaRPr lang="tr-TR" dirty="0">
              <a:latin typeface="Cambria" panose="02040503050406030204" pitchFamily="18" charset="0"/>
            </a:endParaRPr>
          </a:p>
        </p:txBody>
      </p:sp>
      <p:sp>
        <p:nvSpPr>
          <p:cNvPr id="3" name="2 İçerik Yer Tutucusu"/>
          <p:cNvSpPr>
            <a:spLocks noGrp="1"/>
          </p:cNvSpPr>
          <p:nvPr>
            <p:ph idx="1"/>
          </p:nvPr>
        </p:nvSpPr>
        <p:spPr>
          <a:xfrm>
            <a:off x="755577" y="2133600"/>
            <a:ext cx="7778824" cy="3777622"/>
          </a:xfrm>
        </p:spPr>
        <p:txBody>
          <a:bodyPr>
            <a:normAutofit/>
          </a:bodyPr>
          <a:lstStyle/>
          <a:p>
            <a:r>
              <a:rPr lang="tr-TR" dirty="0" smtClean="0">
                <a:latin typeface="Cambria" panose="02040503050406030204" pitchFamily="18" charset="0"/>
              </a:rPr>
              <a:t>(1) Name of </a:t>
            </a:r>
            <a:r>
              <a:rPr lang="tr-TR" dirty="0" err="1" smtClean="0">
                <a:latin typeface="Cambria" panose="02040503050406030204" pitchFamily="18" charset="0"/>
              </a:rPr>
              <a:t>pasasanger</a:t>
            </a:r>
            <a:r>
              <a:rPr lang="tr-TR" dirty="0" smtClean="0">
                <a:latin typeface="Cambria" panose="02040503050406030204" pitchFamily="18" charset="0"/>
              </a:rPr>
              <a:t>; Yolcu adı/soyadı/</a:t>
            </a:r>
            <a:r>
              <a:rPr lang="tr-TR" dirty="0" err="1" smtClean="0">
                <a:latin typeface="Cambria" panose="02040503050406030204" pitchFamily="18" charset="0"/>
              </a:rPr>
              <a:t>Mr</a:t>
            </a:r>
            <a:r>
              <a:rPr lang="tr-TR" dirty="0" smtClean="0">
                <a:latin typeface="Cambria" panose="02040503050406030204" pitchFamily="18" charset="0"/>
              </a:rPr>
              <a:t>., </a:t>
            </a:r>
            <a:r>
              <a:rPr lang="tr-TR" dirty="0" err="1" smtClean="0">
                <a:latin typeface="Cambria" panose="02040503050406030204" pitchFamily="18" charset="0"/>
              </a:rPr>
              <a:t>Mrs</a:t>
            </a:r>
            <a:r>
              <a:rPr lang="tr-TR" dirty="0" smtClean="0">
                <a:latin typeface="Cambria" panose="02040503050406030204" pitchFamily="18" charset="0"/>
              </a:rPr>
              <a:t>., </a:t>
            </a:r>
            <a:r>
              <a:rPr lang="tr-TR" dirty="0" err="1" smtClean="0">
                <a:latin typeface="Cambria" panose="02040503050406030204" pitchFamily="18" charset="0"/>
              </a:rPr>
              <a:t>Mstrt</a:t>
            </a:r>
            <a:r>
              <a:rPr lang="tr-TR" dirty="0" smtClean="0">
                <a:latin typeface="Cambria" panose="02040503050406030204" pitchFamily="18" charset="0"/>
              </a:rPr>
              <a:t>./ varsa yolcu tipi. Eğer yolcu refakatçi olmayan bir çocuk ise (5-12 </a:t>
            </a:r>
            <a:r>
              <a:rPr lang="tr-TR" dirty="0" err="1" smtClean="0">
                <a:latin typeface="Cambria" panose="02040503050406030204" pitchFamily="18" charset="0"/>
              </a:rPr>
              <a:t>yaĢ</a:t>
            </a:r>
            <a:r>
              <a:rPr lang="tr-TR" dirty="0" smtClean="0">
                <a:latin typeface="Cambria" panose="02040503050406030204" pitchFamily="18" charset="0"/>
              </a:rPr>
              <a:t> arası) “UM” kodu isimden sonra </a:t>
            </a:r>
            <a:r>
              <a:rPr lang="tr-TR" dirty="0" err="1" smtClean="0">
                <a:latin typeface="Cambria" panose="02040503050406030204" pitchFamily="18" charset="0"/>
              </a:rPr>
              <a:t>yaĢı</a:t>
            </a:r>
            <a:r>
              <a:rPr lang="tr-TR" dirty="0" smtClean="0">
                <a:latin typeface="Cambria" panose="02040503050406030204" pitchFamily="18" charset="0"/>
              </a:rPr>
              <a:t> ile birlikte yazılır. Örneğin; </a:t>
            </a:r>
            <a:r>
              <a:rPr lang="tr-TR" dirty="0" err="1" smtClean="0">
                <a:latin typeface="Cambria" panose="02040503050406030204" pitchFamily="18" charset="0"/>
              </a:rPr>
              <a:t>McGarry</a:t>
            </a:r>
            <a:r>
              <a:rPr lang="tr-TR" dirty="0" smtClean="0">
                <a:latin typeface="Cambria" panose="02040503050406030204" pitchFamily="18" charset="0"/>
              </a:rPr>
              <a:t> / j/ </a:t>
            </a:r>
            <a:r>
              <a:rPr lang="tr-TR" dirty="0" err="1" smtClean="0">
                <a:latin typeface="Cambria" panose="02040503050406030204" pitchFamily="18" charset="0"/>
              </a:rPr>
              <a:t>Msytr</a:t>
            </a:r>
            <a:r>
              <a:rPr lang="tr-TR" dirty="0" smtClean="0">
                <a:latin typeface="Cambria" panose="02040503050406030204" pitchFamily="18" charset="0"/>
              </a:rPr>
              <a:t> / UM 8</a:t>
            </a:r>
          </a:p>
          <a:p>
            <a:r>
              <a:rPr lang="tr-TR" dirty="0" smtClean="0">
                <a:latin typeface="Cambria" panose="02040503050406030204" pitchFamily="18" charset="0"/>
              </a:rPr>
              <a:t> (2) </a:t>
            </a:r>
            <a:r>
              <a:rPr lang="tr-TR" dirty="0" err="1" smtClean="0">
                <a:latin typeface="Cambria" panose="02040503050406030204" pitchFamily="18" charset="0"/>
              </a:rPr>
              <a:t>Itinerary</a:t>
            </a:r>
            <a:r>
              <a:rPr lang="tr-TR" dirty="0" smtClean="0">
                <a:latin typeface="Cambria" panose="02040503050406030204" pitchFamily="18" charset="0"/>
              </a:rPr>
              <a:t>; Yolculuk parkuru. </a:t>
            </a:r>
            <a:r>
              <a:rPr lang="tr-TR" dirty="0" err="1" smtClean="0">
                <a:latin typeface="Cambria" panose="02040503050406030204" pitchFamily="18" charset="0"/>
              </a:rPr>
              <a:t>Stopver</a:t>
            </a:r>
            <a:r>
              <a:rPr lang="tr-TR" dirty="0" smtClean="0">
                <a:latin typeface="Cambria" panose="02040503050406030204" pitchFamily="18" charset="0"/>
              </a:rPr>
              <a:t>‟e izin verilmiyorsa şehir kodundan önce (X) konur. Boş sektörlerde VOID yazılır.</a:t>
            </a:r>
          </a:p>
          <a:p>
            <a:r>
              <a:rPr lang="tr-TR" dirty="0" smtClean="0">
                <a:latin typeface="Cambria" panose="02040503050406030204" pitchFamily="18" charset="0"/>
              </a:rPr>
              <a:t> (3) </a:t>
            </a:r>
            <a:r>
              <a:rPr lang="tr-TR" dirty="0" err="1" smtClean="0">
                <a:latin typeface="Cambria" panose="02040503050406030204" pitchFamily="18" charset="0"/>
              </a:rPr>
              <a:t>Carrier</a:t>
            </a:r>
            <a:r>
              <a:rPr lang="tr-TR" dirty="0" smtClean="0">
                <a:latin typeface="Cambria" panose="02040503050406030204" pitchFamily="18" charset="0"/>
              </a:rPr>
              <a:t>: Taşıyıcı şirket. İkili havayolu kodu yazılır.</a:t>
            </a:r>
          </a:p>
          <a:p>
            <a:r>
              <a:rPr lang="tr-TR" dirty="0" smtClean="0">
                <a:latin typeface="Cambria" panose="02040503050406030204" pitchFamily="18" charset="0"/>
              </a:rPr>
              <a:t> (4) </a:t>
            </a:r>
            <a:r>
              <a:rPr lang="tr-TR" dirty="0" err="1" smtClean="0">
                <a:latin typeface="Cambria" panose="02040503050406030204" pitchFamily="18" charset="0"/>
              </a:rPr>
              <a:t>Flight</a:t>
            </a:r>
            <a:r>
              <a:rPr lang="tr-TR" dirty="0" smtClean="0">
                <a:latin typeface="Cambria" panose="02040503050406030204" pitchFamily="18" charset="0"/>
              </a:rPr>
              <a:t>: Uçuş numarası ve uygulama sınıfı yazılır (F, C, Y, B, H, L, M). </a:t>
            </a:r>
          </a:p>
          <a:p>
            <a:r>
              <a:rPr lang="tr-TR" dirty="0" smtClean="0">
                <a:latin typeface="Cambria" panose="02040503050406030204" pitchFamily="18" charset="0"/>
              </a:rPr>
              <a:t>(5) </a:t>
            </a:r>
            <a:r>
              <a:rPr lang="tr-TR" dirty="0" err="1" smtClean="0">
                <a:latin typeface="Cambria" panose="02040503050406030204" pitchFamily="18" charset="0"/>
              </a:rPr>
              <a:t>Date</a:t>
            </a:r>
            <a:r>
              <a:rPr lang="tr-TR" dirty="0" smtClean="0">
                <a:latin typeface="Cambria" panose="02040503050406030204" pitchFamily="18" charset="0"/>
              </a:rPr>
              <a:t>: Yolculuk </a:t>
            </a:r>
            <a:r>
              <a:rPr lang="tr-TR" dirty="0" err="1" smtClean="0">
                <a:latin typeface="Cambria" panose="02040503050406030204" pitchFamily="18" charset="0"/>
              </a:rPr>
              <a:t>tarihlarini</a:t>
            </a:r>
            <a:r>
              <a:rPr lang="tr-TR" dirty="0" smtClean="0">
                <a:latin typeface="Cambria" panose="02040503050406030204" pitchFamily="18" charset="0"/>
              </a:rPr>
              <a:t> gösterir</a:t>
            </a:r>
            <a:endParaRPr lang="tr-TR" dirty="0">
              <a:latin typeface="Cambria" panose="020405030504060302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2060848"/>
            <a:ext cx="8686800" cy="4019277"/>
          </a:xfrm>
        </p:spPr>
        <p:txBody>
          <a:bodyPr>
            <a:normAutofit/>
          </a:bodyPr>
          <a:lstStyle/>
          <a:p>
            <a:r>
              <a:rPr lang="tr-TR" dirty="0" smtClean="0">
                <a:latin typeface="Cambria" panose="02040503050406030204" pitchFamily="18" charset="0"/>
              </a:rPr>
              <a:t>(6) Time: Uçağın kalkış zamanları yerel saatler ile belirtilir.</a:t>
            </a:r>
          </a:p>
          <a:p>
            <a:r>
              <a:rPr lang="tr-TR" dirty="0" smtClean="0">
                <a:latin typeface="Cambria" panose="02040503050406030204" pitchFamily="18" charset="0"/>
              </a:rPr>
              <a:t> (7) </a:t>
            </a:r>
            <a:r>
              <a:rPr lang="tr-TR" dirty="0" err="1" smtClean="0">
                <a:latin typeface="Cambria" panose="02040503050406030204" pitchFamily="18" charset="0"/>
              </a:rPr>
              <a:t>Status</a:t>
            </a:r>
            <a:r>
              <a:rPr lang="tr-TR" dirty="0" smtClean="0">
                <a:latin typeface="Cambria" panose="02040503050406030204" pitchFamily="18" charset="0"/>
              </a:rPr>
              <a:t>: Rezervasyon durumunu belirtir (onaylı veya onaysız)</a:t>
            </a:r>
          </a:p>
          <a:p>
            <a:r>
              <a:rPr lang="tr-TR" dirty="0" smtClean="0">
                <a:latin typeface="Cambria" panose="02040503050406030204" pitchFamily="18" charset="0"/>
              </a:rPr>
              <a:t> (8) Fare </a:t>
            </a:r>
            <a:r>
              <a:rPr lang="tr-TR" dirty="0" err="1" smtClean="0">
                <a:latin typeface="Cambria" panose="02040503050406030204" pitchFamily="18" charset="0"/>
              </a:rPr>
              <a:t>Basis</a:t>
            </a:r>
            <a:r>
              <a:rPr lang="tr-TR" dirty="0" smtClean="0">
                <a:latin typeface="Cambria" panose="02040503050406030204" pitchFamily="18" charset="0"/>
              </a:rPr>
              <a:t>: Uygulanan ücretin kodu, seyahat tipi ve bilet belirleyici kodlar yer alır.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1" y="2133600"/>
            <a:ext cx="7922840" cy="2447528"/>
          </a:xfrm>
        </p:spPr>
        <p:txBody>
          <a:bodyPr/>
          <a:lstStyle/>
          <a:p>
            <a:r>
              <a:rPr lang="tr-TR" dirty="0" smtClean="0">
                <a:latin typeface="Cambria" panose="02040503050406030204" pitchFamily="18" charset="0"/>
              </a:rPr>
              <a:t> (9) </a:t>
            </a:r>
            <a:r>
              <a:rPr lang="tr-TR" dirty="0" err="1" smtClean="0">
                <a:latin typeface="Cambria" panose="02040503050406030204" pitchFamily="18" charset="0"/>
              </a:rPr>
              <a:t>Tour</a:t>
            </a:r>
            <a:r>
              <a:rPr lang="tr-TR" dirty="0" smtClean="0">
                <a:latin typeface="Cambria" panose="02040503050406030204" pitchFamily="18" charset="0"/>
              </a:rPr>
              <a:t> </a:t>
            </a:r>
            <a:r>
              <a:rPr lang="tr-TR" dirty="0" err="1" smtClean="0">
                <a:latin typeface="Cambria" panose="02040503050406030204" pitchFamily="18" charset="0"/>
              </a:rPr>
              <a:t>Code</a:t>
            </a:r>
            <a:r>
              <a:rPr lang="tr-TR" dirty="0" smtClean="0">
                <a:latin typeface="Cambria" panose="02040503050406030204" pitchFamily="18" charset="0"/>
              </a:rPr>
              <a:t>: IT turun kod numarası belirtilir.</a:t>
            </a:r>
          </a:p>
          <a:p>
            <a:r>
              <a:rPr lang="tr-TR" dirty="0" smtClean="0">
                <a:latin typeface="Cambria" panose="02040503050406030204" pitchFamily="18" charset="0"/>
              </a:rPr>
              <a:t> (10) Not </a:t>
            </a:r>
            <a:r>
              <a:rPr lang="tr-TR" dirty="0" err="1" smtClean="0">
                <a:latin typeface="Cambria" panose="02040503050406030204" pitchFamily="18" charset="0"/>
              </a:rPr>
              <a:t>Valid</a:t>
            </a:r>
            <a:r>
              <a:rPr lang="tr-TR" dirty="0" smtClean="0">
                <a:latin typeface="Cambria" panose="02040503050406030204" pitchFamily="18" charset="0"/>
              </a:rPr>
              <a:t> </a:t>
            </a:r>
            <a:r>
              <a:rPr lang="tr-TR" dirty="0" err="1" smtClean="0">
                <a:latin typeface="Cambria" panose="02040503050406030204" pitchFamily="18" charset="0"/>
              </a:rPr>
              <a:t>Before</a:t>
            </a:r>
            <a:r>
              <a:rPr lang="tr-TR" dirty="0" smtClean="0">
                <a:latin typeface="Cambria" panose="02040503050406030204" pitchFamily="18" charset="0"/>
              </a:rPr>
              <a:t>: Yazıldığı uçuş kuponunun ilk kullanma tarihi belirtilir.</a:t>
            </a:r>
          </a:p>
          <a:p>
            <a:r>
              <a:rPr lang="tr-TR" dirty="0" smtClean="0">
                <a:latin typeface="Cambria" panose="02040503050406030204" pitchFamily="18" charset="0"/>
              </a:rPr>
              <a:t> (11) Not </a:t>
            </a:r>
            <a:r>
              <a:rPr lang="tr-TR" dirty="0" err="1" smtClean="0">
                <a:latin typeface="Cambria" panose="02040503050406030204" pitchFamily="18" charset="0"/>
              </a:rPr>
              <a:t>Valid</a:t>
            </a:r>
            <a:r>
              <a:rPr lang="tr-TR" dirty="0" smtClean="0">
                <a:latin typeface="Cambria" panose="02040503050406030204" pitchFamily="18" charset="0"/>
              </a:rPr>
              <a:t> </a:t>
            </a:r>
            <a:r>
              <a:rPr lang="tr-TR" dirty="0" err="1" smtClean="0">
                <a:latin typeface="Cambria" panose="02040503050406030204" pitchFamily="18" charset="0"/>
              </a:rPr>
              <a:t>After</a:t>
            </a:r>
            <a:r>
              <a:rPr lang="tr-TR" dirty="0" smtClean="0">
                <a:latin typeface="Cambria" panose="02040503050406030204" pitchFamily="18" charset="0"/>
              </a:rPr>
              <a:t>: Kullanılan ücretlere göre son kullanma tarihi gösterir</a:t>
            </a:r>
            <a:endParaRPr lang="tr-TR" dirty="0">
              <a:latin typeface="Cambria" panose="020405030504060302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1916832"/>
            <a:ext cx="8686800" cy="4163293"/>
          </a:xfrm>
        </p:spPr>
        <p:txBody>
          <a:bodyPr>
            <a:normAutofit/>
          </a:bodyPr>
          <a:lstStyle/>
          <a:p>
            <a:r>
              <a:rPr lang="tr-TR" dirty="0" smtClean="0">
                <a:latin typeface="Cambria" panose="02040503050406030204" pitchFamily="18" charset="0"/>
              </a:rPr>
              <a:t>(12) </a:t>
            </a:r>
            <a:r>
              <a:rPr lang="tr-TR" dirty="0" err="1" smtClean="0">
                <a:latin typeface="Cambria" panose="02040503050406030204" pitchFamily="18" charset="0"/>
              </a:rPr>
              <a:t>Allow</a:t>
            </a:r>
            <a:r>
              <a:rPr lang="tr-TR" dirty="0" smtClean="0">
                <a:latin typeface="Cambria" panose="02040503050406030204" pitchFamily="18" charset="0"/>
              </a:rPr>
              <a:t>: Her uçuş kuponunda yolcunun ücret ödemeden taşıyabileceği bagaj miktarı belirtilir. (13) Fare </a:t>
            </a:r>
            <a:r>
              <a:rPr lang="tr-TR" dirty="0" err="1" smtClean="0">
                <a:latin typeface="Cambria" panose="02040503050406030204" pitchFamily="18" charset="0"/>
              </a:rPr>
              <a:t>Calculation</a:t>
            </a:r>
            <a:r>
              <a:rPr lang="tr-TR" dirty="0" smtClean="0">
                <a:latin typeface="Cambria" panose="02040503050406030204" pitchFamily="18" charset="0"/>
              </a:rPr>
              <a:t>: SITI, SOTO, SOTI, SITO ve ücret hesaplama bilgileri yer alır.</a:t>
            </a:r>
          </a:p>
          <a:p>
            <a:r>
              <a:rPr lang="tr-TR" dirty="0" smtClean="0">
                <a:latin typeface="Cambria" panose="02040503050406030204" pitchFamily="18" charset="0"/>
              </a:rPr>
              <a:t> (14) Fare: Seyahatin başladığı ülkenin para kodu ile ücret yazılır.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3569" y="2133600"/>
            <a:ext cx="7850832" cy="3777622"/>
          </a:xfrm>
        </p:spPr>
        <p:txBody>
          <a:bodyPr/>
          <a:lstStyle/>
          <a:p>
            <a:r>
              <a:rPr lang="tr-TR" dirty="0" smtClean="0">
                <a:latin typeface="Cambria" panose="02040503050406030204" pitchFamily="18" charset="0"/>
              </a:rPr>
              <a:t>(15) EQIV.Fare </a:t>
            </a:r>
            <a:r>
              <a:rPr lang="tr-TR" dirty="0" err="1" smtClean="0">
                <a:latin typeface="Cambria" panose="02040503050406030204" pitchFamily="18" charset="0"/>
              </a:rPr>
              <a:t>Paid</a:t>
            </a:r>
            <a:r>
              <a:rPr lang="tr-TR" dirty="0" smtClean="0">
                <a:latin typeface="Cambria" panose="02040503050406030204" pitchFamily="18" charset="0"/>
              </a:rPr>
              <a:t>: Varsa ücret karşılığı alınan miktar yazılır.</a:t>
            </a:r>
          </a:p>
          <a:p>
            <a:r>
              <a:rPr lang="tr-TR" dirty="0" smtClean="0">
                <a:latin typeface="Cambria" panose="02040503050406030204" pitchFamily="18" charset="0"/>
              </a:rPr>
              <a:t> (16) </a:t>
            </a:r>
            <a:r>
              <a:rPr lang="tr-TR" dirty="0" err="1" smtClean="0">
                <a:latin typeface="Cambria" panose="02040503050406030204" pitchFamily="18" charset="0"/>
              </a:rPr>
              <a:t>Tax</a:t>
            </a:r>
            <a:r>
              <a:rPr lang="tr-TR" dirty="0" smtClean="0">
                <a:latin typeface="Cambria" panose="02040503050406030204" pitchFamily="18" charset="0"/>
              </a:rPr>
              <a:t>: Vergi. Varsa uygulanan vergiler yazılır (17) Total: Vergi dahil toplam ücreti belirtir.</a:t>
            </a:r>
          </a:p>
          <a:p>
            <a:r>
              <a:rPr lang="tr-TR" dirty="0" smtClean="0">
                <a:latin typeface="Cambria" panose="02040503050406030204" pitchFamily="18" charset="0"/>
              </a:rPr>
              <a:t> (18) Bilet numarasının son üç rakamı TKT kodu ile basılır</a:t>
            </a:r>
          </a:p>
          <a:p>
            <a:endParaRPr lang="tr-TR" dirty="0">
              <a:latin typeface="Cambria" panose="02040503050406030204" pitchFamily="18" charset="0"/>
            </a:endParaRPr>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98</TotalTime>
  <Words>836</Words>
  <Application>Microsoft Office PowerPoint</Application>
  <PresentationFormat>Ekran Gösterisi (4:3)</PresentationFormat>
  <Paragraphs>35</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Cambria</vt:lpstr>
      <vt:lpstr>Century Gothic</vt:lpstr>
      <vt:lpstr>Wingdings 3</vt:lpstr>
      <vt:lpstr>Duman</vt:lpstr>
      <vt:lpstr>Grup Rezervasyonu </vt:lpstr>
      <vt:lpstr>PowerPoint Sunusu</vt:lpstr>
      <vt:lpstr> Uçak Bilet Rezervasyonu </vt:lpstr>
      <vt:lpstr>PowerPoint Sunusu</vt:lpstr>
      <vt:lpstr>Standart bir uçak biletinde yer alan bilgiler aşağıdaki gibidir </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mustafaozkan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Personel Görev ve Sorumlulukları</dc:title>
  <dc:creator>Windows Kullanıcısı</dc:creator>
  <cp:lastModifiedBy>zeynep</cp:lastModifiedBy>
  <cp:revision>13</cp:revision>
  <dcterms:created xsi:type="dcterms:W3CDTF">2019-03-14T11:42:35Z</dcterms:created>
  <dcterms:modified xsi:type="dcterms:W3CDTF">2019-03-15T11:42:22Z</dcterms:modified>
</cp:coreProperties>
</file>