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64" r:id="rId2"/>
    <p:sldId id="265" r:id="rId3"/>
    <p:sldId id="266" r:id="rId4"/>
    <p:sldId id="268" r:id="rId5"/>
    <p:sldId id="269" r:id="rId6"/>
    <p:sldId id="270" r:id="rId7"/>
    <p:sldId id="271" r:id="rId8"/>
    <p:sldId id="272" r:id="rId9"/>
    <p:sldId id="273" r:id="rId10"/>
    <p:sldId id="276" r:id="rId11"/>
    <p:sldId id="274" r:id="rId12"/>
    <p:sldId id="27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8"/>
            <p14:sldId id="269"/>
            <p14:sldId id="270"/>
            <p14:sldId id="271"/>
            <p14:sldId id="272"/>
            <p14:sldId id="273"/>
            <p14:sldId id="276"/>
            <p14:sldId id="274"/>
            <p14:sldId id="27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a:latin typeface="Book Antiqua" pitchFamily="18" charset="0"/>
              </a:rPr>
              <a:t>Karl </a:t>
            </a:r>
            <a:r>
              <a:rPr lang="tr-TR" sz="4000" i="1" dirty="0" err="1">
                <a:latin typeface="Book Antiqua" pitchFamily="18" charset="0"/>
              </a:rPr>
              <a:t>Marx</a:t>
            </a:r>
            <a:r>
              <a:rPr lang="tr-TR" sz="4000" i="1" dirty="0">
                <a:latin typeface="Book Antiqua" pitchFamily="18" charset="0"/>
              </a:rPr>
              <a:t> (1818-1883</a:t>
            </a:r>
            <a:r>
              <a:rPr lang="tr-TR" sz="4000" i="1">
                <a:latin typeface="Book Antiqua" pitchFamily="18" charset="0"/>
              </a:rPr>
              <a:t>) - 2</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Kültürel Yönleri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11348" y="1561514"/>
            <a:ext cx="10242451" cy="4740812"/>
          </a:xfrm>
        </p:spPr>
        <p:txBody>
          <a:bodyPr>
            <a:normAutofit/>
          </a:bodyPr>
          <a:lstStyle/>
          <a:p>
            <a:r>
              <a:rPr lang="tr-TR" dirty="0">
                <a:latin typeface="Book Antiqua" panose="02040602050305030304" pitchFamily="18" charset="0"/>
              </a:rPr>
              <a:t>B. Özgürlük, Eşitlik ve İdeoloji: Kapitalist sistem eşit olmayan bir yapı olduğu için her sınıf için özgür bir ortamdan söz etmek mümkün değildir. Bu yapıda özgür olarak sunulan kapitalist yapılar, gerçekte özgür değildir ve maddi çelişkilerin örtüldüğü bir ideolojik ağ getirir.   </a:t>
            </a:r>
          </a:p>
          <a:p>
            <a:r>
              <a:rPr lang="tr-TR" dirty="0">
                <a:latin typeface="Book Antiqua" panose="02040602050305030304" pitchFamily="18" charset="0"/>
              </a:rPr>
              <a:t>C. Din: Din </a:t>
            </a:r>
            <a:r>
              <a:rPr lang="tr-TR" dirty="0" err="1">
                <a:latin typeface="Book Antiqua" panose="02040602050305030304" pitchFamily="18" charset="0"/>
              </a:rPr>
              <a:t>Marx’a</a:t>
            </a:r>
            <a:r>
              <a:rPr lang="tr-TR" dirty="0">
                <a:latin typeface="Book Antiqua" panose="02040602050305030304" pitchFamily="18" charset="0"/>
              </a:rPr>
              <a:t> göre hem birinci hem de ikinci anlamlarda ele alınmakla birlikte, giderek ikinci anlama yaklaştırılır. </a:t>
            </a:r>
          </a:p>
        </p:txBody>
      </p:sp>
    </p:spTree>
    <p:extLst>
      <p:ext uri="{BB962C8B-B14F-4D97-AF65-F5344CB8AC3E}">
        <p14:creationId xmlns:p14="http://schemas.microsoft.com/office/powerpoint/2010/main" val="3186132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Eleştiriler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11348" y="1561514"/>
            <a:ext cx="10242451" cy="4740812"/>
          </a:xfrm>
        </p:spPr>
        <p:txBody>
          <a:bodyPr>
            <a:normAutofit/>
          </a:bodyPr>
          <a:lstStyle/>
          <a:p>
            <a:pPr marL="0" indent="0">
              <a:buNone/>
            </a:pPr>
            <a:r>
              <a:rPr lang="tr-TR" dirty="0" err="1">
                <a:latin typeface="Book Antiqua" panose="02040602050305030304" pitchFamily="18" charset="0"/>
              </a:rPr>
              <a:t>Marx’ın</a:t>
            </a:r>
            <a:r>
              <a:rPr lang="tr-TR" dirty="0">
                <a:latin typeface="Book Antiqua" panose="02040602050305030304" pitchFamily="18" charset="0"/>
              </a:rPr>
              <a:t> yaklaşımına farklı konumlardan eleştiriler gelmiştir. Bunların belli başlıları şu şekillerde dile getirilebilir:</a:t>
            </a:r>
          </a:p>
          <a:p>
            <a:r>
              <a:rPr lang="tr-TR" dirty="0">
                <a:latin typeface="Book Antiqua" panose="02040602050305030304" pitchFamily="18" charset="0"/>
              </a:rPr>
              <a:t>A. 20. yüzyılda kurulan “komünist </a:t>
            </a:r>
            <a:r>
              <a:rPr lang="tr-TR" dirty="0" err="1">
                <a:latin typeface="Book Antiqua" panose="02040602050305030304" pitchFamily="18" charset="0"/>
              </a:rPr>
              <a:t>sistemler”in</a:t>
            </a:r>
            <a:r>
              <a:rPr lang="tr-TR" dirty="0">
                <a:latin typeface="Book Antiqua" panose="02040602050305030304" pitchFamily="18" charset="0"/>
              </a:rPr>
              <a:t> </a:t>
            </a:r>
            <a:r>
              <a:rPr lang="tr-TR" dirty="0" err="1">
                <a:latin typeface="Book Antiqua" panose="02040602050305030304" pitchFamily="18" charset="0"/>
              </a:rPr>
              <a:t>Marx’ın</a:t>
            </a:r>
            <a:r>
              <a:rPr lang="tr-TR" dirty="0">
                <a:latin typeface="Book Antiqua" panose="02040602050305030304" pitchFamily="18" charset="0"/>
              </a:rPr>
              <a:t> öngörüsünü gerçekleştirmemiş olmaları.</a:t>
            </a:r>
          </a:p>
          <a:p>
            <a:r>
              <a:rPr lang="tr-TR" dirty="0">
                <a:latin typeface="Book Antiqua" panose="02040602050305030304" pitchFamily="18" charset="0"/>
              </a:rPr>
              <a:t>B. “</a:t>
            </a:r>
            <a:r>
              <a:rPr lang="tr-TR" dirty="0" err="1">
                <a:latin typeface="Book Antiqua" panose="02040602050305030304" pitchFamily="18" charset="0"/>
              </a:rPr>
              <a:t>Özgürleşimci</a:t>
            </a:r>
            <a:r>
              <a:rPr lang="tr-TR" dirty="0">
                <a:latin typeface="Book Antiqua" panose="02040602050305030304" pitchFamily="18" charset="0"/>
              </a:rPr>
              <a:t> öznenin eksikliği” bağlamında </a:t>
            </a:r>
            <a:r>
              <a:rPr lang="tr-TR" dirty="0" err="1">
                <a:latin typeface="Book Antiqua" panose="02040602050305030304" pitchFamily="18" charset="0"/>
              </a:rPr>
              <a:t>Marx’ın</a:t>
            </a:r>
            <a:r>
              <a:rPr lang="tr-TR" dirty="0">
                <a:latin typeface="Book Antiqua" panose="02040602050305030304" pitchFamily="18" charset="0"/>
              </a:rPr>
              <a:t> önemli bir rol biçtiği işçi sınıfının bu rolünü yerine getiremediği eleştirisi.</a:t>
            </a:r>
          </a:p>
          <a:p>
            <a:pPr marL="0"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2069392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Eleştiriler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11348" y="1561514"/>
            <a:ext cx="10242451" cy="4740812"/>
          </a:xfrm>
        </p:spPr>
        <p:txBody>
          <a:bodyPr>
            <a:normAutofit/>
          </a:bodyPr>
          <a:lstStyle/>
          <a:p>
            <a:r>
              <a:rPr lang="tr-TR" dirty="0">
                <a:latin typeface="Book Antiqua" panose="02040602050305030304" pitchFamily="18" charset="0"/>
              </a:rPr>
              <a:t>C. Toplumsal cinsiyet bağlamında, </a:t>
            </a:r>
            <a:r>
              <a:rPr lang="tr-TR" dirty="0" err="1">
                <a:latin typeface="Book Antiqua" panose="02040602050305030304" pitchFamily="18" charset="0"/>
              </a:rPr>
              <a:t>Marx’ın</a:t>
            </a:r>
            <a:r>
              <a:rPr lang="tr-TR" dirty="0">
                <a:latin typeface="Book Antiqua" panose="02040602050305030304" pitchFamily="18" charset="0"/>
              </a:rPr>
              <a:t> eserlerinde kadın sorununun eksik kalması feministler tarafından eleştiri konusu olmuştur.</a:t>
            </a:r>
          </a:p>
          <a:p>
            <a:r>
              <a:rPr lang="tr-TR" dirty="0">
                <a:latin typeface="Book Antiqua" panose="02040602050305030304" pitchFamily="18" charset="0"/>
              </a:rPr>
              <a:t>D. </a:t>
            </a:r>
            <a:r>
              <a:rPr lang="tr-TR" dirty="0" err="1">
                <a:latin typeface="Book Antiqua" panose="02040602050305030304" pitchFamily="18" charset="0"/>
              </a:rPr>
              <a:t>Marx’ın</a:t>
            </a:r>
            <a:r>
              <a:rPr lang="tr-TR" dirty="0">
                <a:latin typeface="Book Antiqua" panose="02040602050305030304" pitchFamily="18" charset="0"/>
              </a:rPr>
              <a:t> hep üretim süreci üzerinde yoğunlaşırken tüketim olgusu üzerine eğilememesi başka bir eleştiri konusudur.</a:t>
            </a:r>
          </a:p>
          <a:p>
            <a:r>
              <a:rPr lang="tr-TR" dirty="0">
                <a:latin typeface="Book Antiqua" panose="02040602050305030304" pitchFamily="18" charset="0"/>
              </a:rPr>
              <a:t>E. Son olarak, </a:t>
            </a:r>
            <a:r>
              <a:rPr lang="tr-TR" dirty="0" err="1">
                <a:latin typeface="Book Antiqua" panose="02040602050305030304" pitchFamily="18" charset="0"/>
              </a:rPr>
              <a:t>Marx’ın</a:t>
            </a:r>
            <a:r>
              <a:rPr lang="tr-TR" dirty="0">
                <a:latin typeface="Book Antiqua" panose="02040602050305030304" pitchFamily="18" charset="0"/>
              </a:rPr>
              <a:t> “ilerleme” anlayışının Batı yönelimli olduğu ve bu yönelimin doğanın sömürüsünü dikkate almadığı </a:t>
            </a:r>
            <a:r>
              <a:rPr lang="tr-TR">
                <a:latin typeface="Book Antiqua" panose="02040602050305030304" pitchFamily="18" charset="0"/>
              </a:rPr>
              <a:t>eleştirisi yapılmıştır.</a:t>
            </a:r>
            <a:endParaRPr lang="tr-TR" dirty="0">
              <a:latin typeface="Book Antiqua" panose="02040602050305030304" pitchFamily="18" charset="0"/>
            </a:endParaRPr>
          </a:p>
        </p:txBody>
      </p:sp>
    </p:spTree>
    <p:extLst>
      <p:ext uri="{BB962C8B-B14F-4D97-AF65-F5344CB8AC3E}">
        <p14:creationId xmlns:p14="http://schemas.microsoft.com/office/powerpoint/2010/main" val="1808471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9" y="1589650"/>
            <a:ext cx="8653976" cy="4149968"/>
          </a:xfrm>
        </p:spPr>
        <p:txBody>
          <a:bodyPr>
            <a:normAutofit/>
          </a:bodyPr>
          <a:lstStyle/>
          <a:p>
            <a:r>
              <a:rPr lang="tr-TR" dirty="0">
                <a:latin typeface="Book Antiqua" panose="02040602050305030304" pitchFamily="18" charset="0"/>
              </a:rPr>
              <a:t>Kapitalist Toplumun Yapıları</a:t>
            </a:r>
          </a:p>
          <a:p>
            <a:pPr lvl="1"/>
            <a:r>
              <a:rPr lang="tr-TR" dirty="0">
                <a:latin typeface="Book Antiqua" panose="02040602050305030304" pitchFamily="18" charset="0"/>
              </a:rPr>
              <a:t>Meta ve Metalaşma</a:t>
            </a:r>
          </a:p>
          <a:p>
            <a:pPr lvl="1"/>
            <a:r>
              <a:rPr lang="tr-TR" dirty="0">
                <a:latin typeface="Book Antiqua" panose="02040602050305030304" pitchFamily="18" charset="0"/>
              </a:rPr>
              <a:t>Meta Fetişizmi</a:t>
            </a:r>
          </a:p>
          <a:p>
            <a:pPr lvl="1"/>
            <a:r>
              <a:rPr lang="tr-TR" dirty="0">
                <a:latin typeface="Book Antiqua" panose="02040602050305030304" pitchFamily="18" charset="0"/>
              </a:rPr>
              <a:t>Sermaye, Kapitalist, Proletarya</a:t>
            </a:r>
          </a:p>
          <a:p>
            <a:pPr lvl="1"/>
            <a:r>
              <a:rPr lang="tr-TR" dirty="0">
                <a:latin typeface="Book Antiqua" panose="02040602050305030304" pitchFamily="18" charset="0"/>
              </a:rPr>
              <a:t>Sömürü</a:t>
            </a:r>
          </a:p>
          <a:p>
            <a:pPr lvl="1"/>
            <a:r>
              <a:rPr lang="tr-TR" dirty="0">
                <a:latin typeface="Book Antiqua" panose="02040602050305030304" pitchFamily="18" charset="0"/>
              </a:rPr>
              <a:t>Sınıf Çatışması</a:t>
            </a:r>
          </a:p>
          <a:p>
            <a:r>
              <a:rPr lang="tr-TR" dirty="0">
                <a:latin typeface="Book Antiqua" panose="02040602050305030304" pitchFamily="18" charset="0"/>
              </a:rPr>
              <a:t>Tarihin Maddeci Kavranışı</a:t>
            </a:r>
          </a:p>
          <a:p>
            <a:r>
              <a:rPr lang="tr-TR" dirty="0">
                <a:latin typeface="Book Antiqua" panose="02040602050305030304" pitchFamily="18" charset="0"/>
              </a:rPr>
              <a:t>Kapitalist Toplumun Kültürel Yönleri</a:t>
            </a:r>
          </a:p>
          <a:p>
            <a:r>
              <a:rPr lang="tr-TR" dirty="0">
                <a:latin typeface="Book Antiqua" panose="02040602050305030304" pitchFamily="18" charset="0"/>
              </a:rPr>
              <a:t>Eleştiriler</a:t>
            </a:r>
          </a:p>
          <a:p>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Yapıları</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6980" y="1561514"/>
            <a:ext cx="10006819" cy="4192172"/>
          </a:xfrm>
        </p:spPr>
        <p:txBody>
          <a:bodyPr>
            <a:normAutofit lnSpcReduction="10000"/>
          </a:bodyPr>
          <a:lstStyle/>
          <a:p>
            <a:r>
              <a:rPr lang="tr-TR" u="sng" dirty="0">
                <a:effectLst>
                  <a:outerShdw blurRad="38100" dist="38100" dir="2700000" algn="tl">
                    <a:srgbClr val="000000">
                      <a:alpha val="43137"/>
                    </a:srgbClr>
                  </a:outerShdw>
                </a:effectLst>
                <a:latin typeface="Book Antiqua" panose="02040602050305030304" pitchFamily="18" charset="0"/>
              </a:rPr>
              <a:t>Meta ve Metalaşma: </a:t>
            </a:r>
            <a:r>
              <a:rPr lang="tr-TR" dirty="0">
                <a:latin typeface="Book Antiqua" panose="02040602050305030304" pitchFamily="18" charset="0"/>
              </a:rPr>
              <a:t>Başlangıçta, insan ihtiyaçlarına yönelik üretim temel ihtiyaçları karşılamaya dönük ve dolaysız bir üretim sürecini ifade ediyordu. Üretilen nesneler de mübadele yoluyla dolaşıma giriyordu. Bu aşamada nesnelerin ya da malların değeri, insanların en temel ihtiyaçlarını giderdiği ve dolaysız bir dolaşımı içerdiği için “kullanım değeri” içinde işlem görüyordu. Ancak süreç içinde nesneler piyasa içinde para karşılığında alınıp satılarak ve ayrıca yeni işlevler ve yeni anlamlar üstlenerek bir değer hiyerarşisi oluşturarak meta haline geldi. </a:t>
            </a:r>
          </a:p>
        </p:txBody>
      </p:sp>
    </p:spTree>
    <p:extLst>
      <p:ext uri="{BB962C8B-B14F-4D97-AF65-F5344CB8AC3E}">
        <p14:creationId xmlns:p14="http://schemas.microsoft.com/office/powerpoint/2010/main" val="2808371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Yapıları</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6980" y="1561514"/>
            <a:ext cx="10006819" cy="4192172"/>
          </a:xfrm>
        </p:spPr>
        <p:txBody>
          <a:bodyPr>
            <a:normAutofit/>
          </a:bodyPr>
          <a:lstStyle/>
          <a:p>
            <a:r>
              <a:rPr lang="tr-TR" dirty="0">
                <a:latin typeface="Book Antiqua" panose="02040602050305030304" pitchFamily="18" charset="0"/>
              </a:rPr>
              <a:t>Metalaşma, malların karşılığını piyasanın belirlediği, bir değer karşılığı üretilmesi sürecini dile getirir. Bu süreç içinde metanın bir değeri vardır. Kullanım değeri ile değişim değeri arasında didaktik anlamda bir sınır çizmekle birlikte, pratikte dolaşımın ilerleyen aşamalarında bir ayrım yapmak zorlaşır ve iç içe geçebilir; ancak meta zinciri içinde metaların kullanım değerinin giderek azaldığı bir süreçten söz edilebilir.</a:t>
            </a:r>
          </a:p>
        </p:txBody>
      </p:sp>
    </p:spTree>
    <p:extLst>
      <p:ext uri="{BB962C8B-B14F-4D97-AF65-F5344CB8AC3E}">
        <p14:creationId xmlns:p14="http://schemas.microsoft.com/office/powerpoint/2010/main" val="3828126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Yapıları</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6980" y="1561514"/>
            <a:ext cx="10006819" cy="4192172"/>
          </a:xfrm>
        </p:spPr>
        <p:txBody>
          <a:bodyPr>
            <a:normAutofit fontScale="92500"/>
          </a:bodyPr>
          <a:lstStyle/>
          <a:p>
            <a:r>
              <a:rPr lang="tr-TR" u="sng" dirty="0">
                <a:effectLst>
                  <a:outerShdw blurRad="38100" dist="38100" dir="2700000" algn="tl">
                    <a:srgbClr val="000000">
                      <a:alpha val="43137"/>
                    </a:srgbClr>
                  </a:outerShdw>
                </a:effectLst>
                <a:latin typeface="Book Antiqua" panose="02040602050305030304" pitchFamily="18" charset="0"/>
              </a:rPr>
              <a:t>Meta fetişizmi: </a:t>
            </a:r>
            <a:r>
              <a:rPr lang="tr-TR" dirty="0">
                <a:latin typeface="Book Antiqua" panose="02040602050305030304" pitchFamily="18" charset="0"/>
              </a:rPr>
              <a:t>Meta fetişizmi, metaların ilk amacından ayrı olarak yeni amaçlar edinmesiyle; hem yaratıcıların hem de tüketicilerinin amaçları ve ihtiyaçları ötesine geçerek, ama onları yeniden etkileyerek bağımsız bir alan oluşturmasıyla ilişkilidir. Fetiş, nesneleri insanın üretmekle birlikte, üreten insanın ondan uzaklaştırıldığı ve üretenler dışında piyasayı kontrol edenler tarafından yeni anlamlar yüklenildiği ve değerinin buna göre belirlendiği bir yapı içinde metaların fantastik biçimlere büründürülerek yüceltilmesini ve </a:t>
            </a:r>
            <a:r>
              <a:rPr lang="tr-TR" dirty="0" err="1">
                <a:latin typeface="Book Antiqua" panose="02040602050305030304" pitchFamily="18" charset="0"/>
              </a:rPr>
              <a:t>tanrısallaştırılmasını</a:t>
            </a:r>
            <a:r>
              <a:rPr lang="tr-TR" dirty="0">
                <a:latin typeface="Book Antiqua" panose="02040602050305030304" pitchFamily="18" charset="0"/>
              </a:rPr>
              <a:t> ifade eder. Bu süreç “</a:t>
            </a:r>
            <a:r>
              <a:rPr lang="tr-TR" dirty="0" err="1">
                <a:latin typeface="Book Antiqua" panose="02040602050305030304" pitchFamily="18" charset="0"/>
              </a:rPr>
              <a:t>şeyleşme</a:t>
            </a:r>
            <a:r>
              <a:rPr lang="tr-TR" dirty="0">
                <a:latin typeface="Book Antiqua" panose="02040602050305030304" pitchFamily="18" charset="0"/>
              </a:rPr>
              <a:t>” kavramı içinde gösterilir.</a:t>
            </a:r>
          </a:p>
        </p:txBody>
      </p:sp>
    </p:spTree>
    <p:extLst>
      <p:ext uri="{BB962C8B-B14F-4D97-AF65-F5344CB8AC3E}">
        <p14:creationId xmlns:p14="http://schemas.microsoft.com/office/powerpoint/2010/main" val="4160200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Yapıları</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6980" y="1561514"/>
            <a:ext cx="10006819" cy="4192172"/>
          </a:xfrm>
        </p:spPr>
        <p:txBody>
          <a:bodyPr>
            <a:normAutofit fontScale="85000" lnSpcReduction="10000"/>
          </a:bodyPr>
          <a:lstStyle/>
          <a:p>
            <a:r>
              <a:rPr lang="tr-TR" u="sng" dirty="0">
                <a:effectLst>
                  <a:outerShdw blurRad="38100" dist="38100" dir="2700000" algn="tl">
                    <a:srgbClr val="000000">
                      <a:alpha val="43137"/>
                    </a:srgbClr>
                  </a:outerShdw>
                </a:effectLst>
                <a:latin typeface="Book Antiqua" panose="02040602050305030304" pitchFamily="18" charset="0"/>
              </a:rPr>
              <a:t>Sermaye, Kapitalist, Proletarya:</a:t>
            </a:r>
            <a:r>
              <a:rPr lang="tr-TR" dirty="0">
                <a:latin typeface="Book Antiqua" panose="02040602050305030304" pitchFamily="18" charset="0"/>
              </a:rPr>
              <a:t> Marks bu kavramları metaların dolaşımı içinde açıklar. Metaların hem kapitalist dolaşımı hem de kapitalist olmayan dolaşımından söz edilebilir. Metaların kapitalist dolaşımı kapitalist ve burjuva sınıflarını yaratır. Kapitalist yaptığı yatırımların işletmesini üstlenip kâr yaratarak daha fazla para kazanmaya ve yeniden yatırım yapmaya çabalarken işçiler sömürülür.</a:t>
            </a:r>
          </a:p>
          <a:p>
            <a:r>
              <a:rPr lang="tr-TR" u="sng" dirty="0">
                <a:effectLst>
                  <a:outerShdw blurRad="38100" dist="38100" dir="2700000" algn="tl">
                    <a:srgbClr val="000000">
                      <a:alpha val="43137"/>
                    </a:srgbClr>
                  </a:outerShdw>
                </a:effectLst>
                <a:latin typeface="Book Antiqua" panose="02040602050305030304" pitchFamily="18" charset="0"/>
              </a:rPr>
              <a:t>Sömürü:</a:t>
            </a:r>
            <a:r>
              <a:rPr lang="tr-TR" dirty="0">
                <a:effectLst>
                  <a:outerShdw blurRad="38100" dist="38100" dir="2700000" algn="tl">
                    <a:srgbClr val="000000">
                      <a:alpha val="43137"/>
                    </a:srgbClr>
                  </a:outerShdw>
                </a:effectLst>
                <a:latin typeface="Book Antiqua" panose="02040602050305030304" pitchFamily="18" charset="0"/>
              </a:rPr>
              <a:t> </a:t>
            </a:r>
            <a:r>
              <a:rPr lang="tr-TR" dirty="0">
                <a:latin typeface="Book Antiqua" panose="02040602050305030304" pitchFamily="18" charset="0"/>
              </a:rPr>
              <a:t>Kapitalist sistemde işçilerin emeği herhangi bir nesne gibi meta haline getirilir. İşçilerin emek dışında satacak başka şeyleri yoktur. İşçiler metaları üreterek “artı değer” yaratır ve kapitalistin kârını artırmasına katkıda bulunur. Ancak elde edilen kârın çok azını alır. Bu ilişki Marks’a göre eşit olmayan bir sömürü ilişkisidir. </a:t>
            </a:r>
          </a:p>
        </p:txBody>
      </p:sp>
    </p:spTree>
    <p:extLst>
      <p:ext uri="{BB962C8B-B14F-4D97-AF65-F5344CB8AC3E}">
        <p14:creationId xmlns:p14="http://schemas.microsoft.com/office/powerpoint/2010/main" val="3218282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Yapıları</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6980" y="1561514"/>
            <a:ext cx="10006819" cy="4192172"/>
          </a:xfrm>
        </p:spPr>
        <p:txBody>
          <a:bodyPr>
            <a:normAutofit fontScale="92500"/>
          </a:bodyPr>
          <a:lstStyle/>
          <a:p>
            <a:r>
              <a:rPr lang="tr-TR" u="sng" dirty="0">
                <a:effectLst>
                  <a:outerShdw blurRad="38100" dist="38100" dir="2700000" algn="tl">
                    <a:srgbClr val="000000">
                      <a:alpha val="43137"/>
                    </a:srgbClr>
                  </a:outerShdw>
                </a:effectLst>
                <a:latin typeface="Book Antiqua" panose="02040602050305030304" pitchFamily="18" charset="0"/>
              </a:rPr>
              <a:t>Sınıf çatışması: </a:t>
            </a:r>
            <a:r>
              <a:rPr lang="tr-TR" dirty="0">
                <a:latin typeface="Book Antiqua" panose="02040602050305030304" pitchFamily="18" charset="0"/>
              </a:rPr>
              <a:t>Marks’a göre sınıf, üretim ilişkileri içinde insanların yer aldığı konumlarına işaret eder. Bu ilişkiler aynı zamanda sınıfların kendi konumlarının farkındalıklarını ve çıkar birliklerini nitelendirmek için “kendinde sınıf” ve “kendi için sınıf” kavramlarıyla daha ayrıntılı açıklamalarla desteklenir. Bu sınıflar arasında çelişkiler ve çatışmalar vardır ve bu süreçler işçi hareketleriyle yeni bir sosyalist toplumun kurulmasına yol açacaktır. Marks ayrıca kapitalist toplumda iki temel sınıf (burjuva ve proletarya) yanında, pek çok ara sınıf ve katmanlardan da söz eder. </a:t>
            </a:r>
          </a:p>
        </p:txBody>
      </p:sp>
    </p:spTree>
    <p:extLst>
      <p:ext uri="{BB962C8B-B14F-4D97-AF65-F5344CB8AC3E}">
        <p14:creationId xmlns:p14="http://schemas.microsoft.com/office/powerpoint/2010/main" val="3956093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Tarihin Maddeci Kavranışı</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6980" y="1561514"/>
            <a:ext cx="10006819" cy="4192172"/>
          </a:xfrm>
        </p:spPr>
        <p:txBody>
          <a:bodyPr>
            <a:normAutofit/>
          </a:bodyPr>
          <a:lstStyle/>
          <a:p>
            <a:r>
              <a:rPr lang="tr-TR" dirty="0">
                <a:latin typeface="Book Antiqua" panose="02040602050305030304" pitchFamily="18" charset="0"/>
              </a:rPr>
              <a:t>Bu kısımda Marks’ın kapitalist toplumun gelişimine kaynaklık eden faktörleri “tarihsel maddecilik” bağlamında altyapı ve üstyapı ilişkileri içinde açıklaması ele alınacaktır. Altyapı daha çok ekonomik ilişkilere işaret ederken, üstyapı ekonomik olmayan tüm ilişkileri, toplumsal kurumları, fikir sistemlerini, yasaları içerir. Tarihsel gelişim altyapının üstyapıyı mekanik şekilde etkilemesi yoluyla değil, ikisi arasındaki diyalektik ilişkiler içinde açıklanır. </a:t>
            </a:r>
          </a:p>
        </p:txBody>
      </p:sp>
    </p:spTree>
    <p:extLst>
      <p:ext uri="{BB962C8B-B14F-4D97-AF65-F5344CB8AC3E}">
        <p14:creationId xmlns:p14="http://schemas.microsoft.com/office/powerpoint/2010/main" val="1091876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0"/>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Kapitalist Toplumun Kültürel Yönleri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11348" y="1561514"/>
            <a:ext cx="10242451" cy="4740812"/>
          </a:xfrm>
        </p:spPr>
        <p:txBody>
          <a:bodyPr>
            <a:normAutofit/>
          </a:bodyPr>
          <a:lstStyle/>
          <a:p>
            <a:pPr marL="0" indent="0">
              <a:buNone/>
            </a:pPr>
            <a:r>
              <a:rPr lang="tr-TR" dirty="0">
                <a:latin typeface="Book Antiqua" panose="02040602050305030304" pitchFamily="18" charset="0"/>
              </a:rPr>
              <a:t>Bu başlık altında ideoloji, özgürlük, eşitlik ve din olguları işlenmektedir. </a:t>
            </a:r>
          </a:p>
          <a:p>
            <a:r>
              <a:rPr lang="tr-TR" dirty="0">
                <a:latin typeface="Book Antiqua" panose="02040602050305030304" pitchFamily="18" charset="0"/>
              </a:rPr>
              <a:t>A. İdeoloji: </a:t>
            </a:r>
            <a:r>
              <a:rPr lang="tr-TR" dirty="0" err="1">
                <a:latin typeface="Book Antiqua" panose="02040602050305030304" pitchFamily="18" charset="0"/>
              </a:rPr>
              <a:t>Marx’a</a:t>
            </a:r>
            <a:r>
              <a:rPr lang="tr-TR" dirty="0">
                <a:latin typeface="Book Antiqua" panose="02040602050305030304" pitchFamily="18" charset="0"/>
              </a:rPr>
              <a:t> göre iki tür ideolojiden bahsetmek mümkündür. Birincisi çelişkilerin açık olarak yansıdığı, ikincisi ise çelişkilerin üzerini örten ideolojik biçimlerdir. Birincisine maddi çelişkilerin açık olarak yansıdığı fikirler ve inançlar örnek olarak verilebilir. İkincisi ise maddi çelişkilerin açık olarak yansımadığı, üzerinin örtüldüğü fikir ve inançlardır. </a:t>
            </a:r>
          </a:p>
        </p:txBody>
      </p:sp>
    </p:spTree>
    <p:extLst>
      <p:ext uri="{BB962C8B-B14F-4D97-AF65-F5344CB8AC3E}">
        <p14:creationId xmlns:p14="http://schemas.microsoft.com/office/powerpoint/2010/main" val="2074542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243</TotalTime>
  <Words>848</Words>
  <Application>Microsoft Office PowerPoint</Application>
  <PresentationFormat>Geniş ekran</PresentationFormat>
  <Paragraphs>43</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Book Antiqua</vt:lpstr>
      <vt:lpstr>Calibri</vt:lpstr>
      <vt:lpstr>Verdana</vt:lpstr>
      <vt:lpstr>Wingdings 2</vt:lpstr>
      <vt:lpstr>Görünüş</vt:lpstr>
      <vt:lpstr>KLASİK SOSYOLOJİ KURAMLARI Karl Marx (1818-1883) - 2</vt:lpstr>
      <vt:lpstr>Karl Marx – Ders İçeriği</vt:lpstr>
      <vt:lpstr>Karl Marx – Kapitalist Toplumun Yapıları</vt:lpstr>
      <vt:lpstr>Karl Marx – Kapitalist Toplumun Yapıları</vt:lpstr>
      <vt:lpstr>Karl Marx – Kapitalist Toplumun Yapıları</vt:lpstr>
      <vt:lpstr>Karl Marx – Kapitalist Toplumun Yapıları</vt:lpstr>
      <vt:lpstr>Karl Marx – Kapitalist Toplumun Yapıları</vt:lpstr>
      <vt:lpstr>Karl Marx – Tarihin Maddeci Kavranışı</vt:lpstr>
      <vt:lpstr>Karl Marx – Kapitalist Toplumun Kültürel Yönleri</vt:lpstr>
      <vt:lpstr>Karl Marx – Kapitalist Toplumun Kültürel Yönleri</vt:lpstr>
      <vt:lpstr>Karl Marx – Eleştiriler</vt:lpstr>
      <vt:lpstr>Karl Marx – Eleştiriler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171</cp:revision>
  <dcterms:created xsi:type="dcterms:W3CDTF">2018-03-24T09:54:46Z</dcterms:created>
  <dcterms:modified xsi:type="dcterms:W3CDTF">2020-05-04T10:51:30Z</dcterms:modified>
</cp:coreProperties>
</file>