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57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9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7116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722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486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880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606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5432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318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59551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31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009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24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49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490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813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617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315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16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549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48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194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B202-6EC5-4F34-99E2-164862A4D60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99E74-0018-402C-AEA7-E91FCF1E9B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385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363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en-US" altLang="tr-TR" sz="2800" b="1" dirty="0">
                <a:solidFill>
                  <a:srgbClr val="FF0000"/>
                </a:solidFill>
              </a:rPr>
              <a:t>SPACIAL AND TEMPORAL DISTRIBUTION OF DISEASES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400" dirty="0">
                <a:solidFill>
                  <a:srgbClr val="FFFF00"/>
                </a:solidFill>
              </a:rPr>
              <a:t>Spatial distribution: Population-based distribution of diseases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400" dirty="0">
                <a:solidFill>
                  <a:srgbClr val="FFFF00"/>
                </a:solidFill>
              </a:rPr>
              <a:t>Temporal distribution: Time-based distribution of diseases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400" u="sng" dirty="0">
                <a:solidFill>
                  <a:srgbClr val="FFFF00"/>
                </a:solidFill>
              </a:rPr>
              <a:t>Temporal Distribution of Diseases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400" u="sng" dirty="0">
                <a:solidFill>
                  <a:srgbClr val="FFFF00"/>
                </a:solidFill>
              </a:rPr>
              <a:t>The temporal distribution of the diseases can be shown at the time of the calendar or at the absolute time.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tr-TR" sz="2400" u="sng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400" u="sng" dirty="0">
                <a:solidFill>
                  <a:srgbClr val="FFFF00"/>
                </a:solidFill>
              </a:rPr>
              <a:t>The distribution of disease frequency over time is analyzed under 3 headings according to the time dimension considered: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400" u="sng" dirty="0">
                <a:solidFill>
                  <a:srgbClr val="FFFF00"/>
                </a:solidFill>
              </a:rPr>
              <a:t>1- Short-term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400" u="sng" dirty="0">
                <a:solidFill>
                  <a:srgbClr val="FFFF00"/>
                </a:solidFill>
              </a:rPr>
              <a:t>2- Periodic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400" u="sng" dirty="0">
                <a:solidFill>
                  <a:srgbClr val="FFFF00"/>
                </a:solidFill>
              </a:rPr>
              <a:t>3- Long term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9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62468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15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en-US" altLang="tr-TR" sz="2800" b="1" dirty="0">
                <a:solidFill>
                  <a:srgbClr val="FF0000"/>
                </a:solidFill>
              </a:rPr>
              <a:t>SPACIAL AND TEMPORAL DISTRIBUTION OF DISEASES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Short-term distribution: Sudden outbreaks cluster in a short period of time. Epidemics show short temporal distribution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Periodic (cyclic) distribution: The frequency of some diseases regularly increases and decreases over certain time periods, </a:t>
            </a:r>
            <a:r>
              <a:rPr lang="en-US" altLang="tr-TR" sz="2200" dirty="0" err="1">
                <a:solidFill>
                  <a:srgbClr val="FFFF00"/>
                </a:solidFill>
              </a:rPr>
              <a:t>ie</a:t>
            </a:r>
            <a:r>
              <a:rPr lang="en-US" altLang="tr-TR" sz="2200" dirty="0">
                <a:solidFill>
                  <a:srgbClr val="FFFF00"/>
                </a:solidFill>
              </a:rPr>
              <a:t> fluctuates over time. The cycle in which these fluctuations are observed may be seasonal and annual, depending on the disease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Seasonal distribution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Increase of vector-transmitted diseases in summer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IBS disease in cattle is more frequent in summer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More frequent occurrence of cattle and calves during dry seasons in Africa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Fungal infections seen in winter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Abortive infections and neonatal septicemia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2200" dirty="0">
                <a:solidFill>
                  <a:srgbClr val="FFFF00"/>
                </a:solidFill>
              </a:rPr>
              <a:t>More frequent occurrence of </a:t>
            </a:r>
            <a:r>
              <a:rPr lang="en-US" altLang="tr-TR" sz="2200" dirty="0" err="1">
                <a:solidFill>
                  <a:srgbClr val="FFFF00"/>
                </a:solidFill>
              </a:rPr>
              <a:t>hypomagneseminin</a:t>
            </a:r>
            <a:r>
              <a:rPr lang="en-US" altLang="tr-TR" sz="2200" dirty="0">
                <a:solidFill>
                  <a:srgbClr val="FFFF00"/>
                </a:solidFill>
              </a:rPr>
              <a:t> in cattle during the spring</a:t>
            </a:r>
            <a:endParaRPr lang="tr-TR" altLang="tr-TR" sz="2200" dirty="0">
              <a:solidFill>
                <a:srgbClr val="FFFF00"/>
              </a:solidFill>
            </a:endParaRPr>
          </a:p>
          <a:p>
            <a:pPr lvl="2" eaLnBrk="1" hangingPunct="1">
              <a:lnSpc>
                <a:spcPct val="80000"/>
              </a:lnSpc>
            </a:pP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23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en-US" altLang="tr-TR" sz="2800" b="1" dirty="0">
                <a:solidFill>
                  <a:srgbClr val="FF0000"/>
                </a:solidFill>
              </a:rPr>
              <a:t>SPACIAL AND TEMPORAL DISTRIBUTION OF DISEASES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Annual distribution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Distemper's disease in dogs and </a:t>
            </a:r>
            <a:r>
              <a:rPr lang="en-US" altLang="tr-TR" sz="2200" dirty="0" err="1">
                <a:solidFill>
                  <a:srgbClr val="FFFF00"/>
                </a:solidFill>
              </a:rPr>
              <a:t>camylobacter</a:t>
            </a:r>
            <a:r>
              <a:rPr lang="en-US" altLang="tr-TR" sz="2200" dirty="0">
                <a:solidFill>
                  <a:srgbClr val="FFFF00"/>
                </a:solidFill>
              </a:rPr>
              <a:t> infections in sheep in cities increases over 2-3 years periods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Long-term (secular) distribution: Changes that occur in disease frequency over a long period of time. The secular distribution of diseases is calculated by evaluating information obtained from past records (retrospective research)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tuberculosis in Turkey in the last 50 years, the reduction in the incidence of diseases such as rabies and </a:t>
            </a:r>
            <a:r>
              <a:rPr lang="en-US" altLang="tr-TR" sz="2200" dirty="0" err="1">
                <a:solidFill>
                  <a:srgbClr val="FFFF00"/>
                </a:solidFill>
              </a:rPr>
              <a:t>glanders</a:t>
            </a:r>
            <a:r>
              <a:rPr lang="en-US" altLang="tr-TR" sz="2200" dirty="0">
                <a:solidFill>
                  <a:srgbClr val="FFFF00"/>
                </a:solidFill>
              </a:rPr>
              <a:t> has occurred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Between 1945 and 1875, rabies cases in dogs were reduced in the United States, but increased in wild animals</a:t>
            </a:r>
          </a:p>
          <a:p>
            <a:pPr lvl="1" eaLnBrk="1" hangingPunct="1"/>
            <a:r>
              <a:rPr lang="en-US" altLang="tr-TR" sz="2200" dirty="0">
                <a:solidFill>
                  <a:srgbClr val="FFFF00"/>
                </a:solidFill>
              </a:rPr>
              <a:t>In recent years there has been a gradual increase in cancer and respiratory system infections</a:t>
            </a:r>
            <a:endParaRPr lang="tr-TR" altLang="tr-TR" sz="2200" dirty="0">
              <a:solidFill>
                <a:srgbClr val="FFFF00"/>
              </a:solidFill>
            </a:endParaRP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589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26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en-US" altLang="tr-TR" sz="2800" b="1" dirty="0">
                <a:solidFill>
                  <a:srgbClr val="FF0000"/>
                </a:solidFill>
              </a:rPr>
              <a:t>SPACIAL AND TEMPORAL DISTRIBUTION OF DISEASES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200" dirty="0" smtClean="0">
                <a:solidFill>
                  <a:srgbClr val="FFFF00"/>
                </a:solidFill>
              </a:rPr>
              <a:t>The reasons for the changes in the secular distribution of diseases can be explained by reasonable assumptions</a:t>
            </a:r>
          </a:p>
          <a:p>
            <a:pPr eaLnBrk="1" hangingPunct="1"/>
            <a:r>
              <a:rPr lang="en-US" altLang="tr-TR" sz="2200" dirty="0" smtClean="0">
                <a:solidFill>
                  <a:srgbClr val="FFFF00"/>
                </a:solidFill>
              </a:rPr>
              <a:t>Increase in cancer and respiratory system infections can be linked to environmental pollution</a:t>
            </a:r>
          </a:p>
          <a:p>
            <a:pPr eaLnBrk="1" hangingPunct="1"/>
            <a:r>
              <a:rPr lang="en-US" altLang="tr-TR" sz="2200" dirty="0" smtClean="0">
                <a:solidFill>
                  <a:srgbClr val="FFFF00"/>
                </a:solidFill>
              </a:rPr>
              <a:t>The reduction in the frequency of some infectious diseases seems to be related to vaccination and disease eradication programs</a:t>
            </a:r>
          </a:p>
          <a:p>
            <a:pPr eaLnBrk="1" hangingPunct="1"/>
            <a:r>
              <a:rPr lang="en-US" altLang="tr-TR" sz="2200" dirty="0" smtClean="0">
                <a:solidFill>
                  <a:srgbClr val="FFFF00"/>
                </a:solidFill>
              </a:rPr>
              <a:t>Changes in the virulence of infectious agents affect the secular distribution of diseases in the long run</a:t>
            </a:r>
          </a:p>
          <a:p>
            <a:pPr eaLnBrk="1" hangingPunct="1"/>
            <a:r>
              <a:rPr lang="en-US" altLang="tr-TR" sz="2200" dirty="0" smtClean="0">
                <a:solidFill>
                  <a:srgbClr val="FFFF00"/>
                </a:solidFill>
              </a:rPr>
              <a:t>Recent developments in diagnostic methods have led to the discovery of many previously unidentifiable or misdiagnosed diseases (enteric campylobacter infections, Lyme disease)</a:t>
            </a:r>
          </a:p>
          <a:p>
            <a:pPr eaLnBrk="1" hangingPunct="1"/>
            <a:endParaRPr lang="en-US" altLang="tr-TR" sz="2200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200" dirty="0" smtClean="0">
                <a:solidFill>
                  <a:srgbClr val="FFFF00"/>
                </a:solidFill>
              </a:rPr>
              <a:t>Absolute time disease distribution</a:t>
            </a:r>
            <a:endParaRPr lang="tr-TR" altLang="tr-TR" sz="2200" dirty="0">
              <a:solidFill>
                <a:srgbClr val="FFFF00"/>
              </a:solidFill>
            </a:endParaRPr>
          </a:p>
        </p:txBody>
      </p:sp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en-US" altLang="tr-TR" sz="2800" b="1" dirty="0">
                <a:solidFill>
                  <a:srgbClr val="FF0000"/>
                </a:solidFill>
              </a:rPr>
              <a:t>SPACIAL AND TEMPORAL DISTRIBUTION OF DISEASES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2200" b="1" dirty="0">
                <a:solidFill>
                  <a:srgbClr val="FFFF00"/>
                </a:solidFill>
              </a:rPr>
              <a:t>Spatial Distribution of Diseases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200" b="1" dirty="0">
                <a:solidFill>
                  <a:srgbClr val="FFFF00"/>
                </a:solidFill>
              </a:rPr>
              <a:t>- Factors affecting the spatial distribution of diseases include population structure, transmission routes and ecological factors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200" b="1" dirty="0">
                <a:solidFill>
                  <a:srgbClr val="FFFF00"/>
                </a:solidFill>
              </a:rPr>
              <a:t>- In order for a disease to be visible in a region, the susceptible animal population must be found if it is transported by diseased vectors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200" b="1" dirty="0">
                <a:solidFill>
                  <a:srgbClr val="FFFF00"/>
                </a:solidFill>
              </a:rPr>
              <a:t>- For an epidemic to come into contact, the number of susceptible animals must be at a certain concentration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200" b="1" dirty="0">
                <a:solidFill>
                  <a:srgbClr val="FFFF00"/>
                </a:solidFill>
              </a:rPr>
              <a:t>- The minimum animal density required for the formation of the epidemic is called the threshold level, which is determined by the Kendal threshold theorem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200" b="1" dirty="0">
                <a:solidFill>
                  <a:srgbClr val="FFFF00"/>
                </a:solidFill>
              </a:rPr>
              <a:t>- In order for the parvovirus epidemic to occur in dogs, there must be at least 12 animals in km2</a:t>
            </a:r>
            <a:endParaRPr lang="tr-TR" altLang="tr-TR" sz="2200" dirty="0">
              <a:solidFill>
                <a:srgbClr val="FFFF00"/>
              </a:solidFill>
            </a:endParaRPr>
          </a:p>
        </p:txBody>
      </p:sp>
      <p:sp>
        <p:nvSpPr>
          <p:cNvPr id="66564" name="Line 4"/>
          <p:cNvSpPr>
            <a:spLocks noChangeShapeType="1"/>
          </p:cNvSpPr>
          <p:nvPr/>
        </p:nvSpPr>
        <p:spPr bwMode="auto">
          <a:xfrm>
            <a:off x="2133601" y="12192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91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ECOLOGICAL APPROACH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1" y="1208050"/>
            <a:ext cx="8229600" cy="5400675"/>
          </a:xfrm>
        </p:spPr>
        <p:txBody>
          <a:bodyPr/>
          <a:lstStyle/>
          <a:p>
            <a:endParaRPr lang="en-US" sz="2200" dirty="0"/>
          </a:p>
          <a:p>
            <a:r>
              <a:rPr lang="en-US" sz="2200" dirty="0">
                <a:solidFill>
                  <a:srgbClr val="FFFF00"/>
                </a:solidFill>
              </a:rPr>
              <a:t>An ecology is called science that studies animals and plants in relation to the environment they live in</a:t>
            </a:r>
            <a:br>
              <a:rPr lang="en-US" sz="2200" dirty="0">
                <a:solidFill>
                  <a:srgbClr val="FFFF00"/>
                </a:solidFill>
              </a:rPr>
            </a:br>
            <a:r>
              <a:rPr lang="en-US" sz="2200" dirty="0">
                <a:solidFill>
                  <a:srgbClr val="FFFF00"/>
                </a:solidFill>
              </a:rPr>
              <a:t>When working on diseases in populations, it is necessary to know the host and its relation to the environment</a:t>
            </a:r>
            <a:br>
              <a:rPr lang="en-US" sz="2200" dirty="0">
                <a:solidFill>
                  <a:srgbClr val="FFFF00"/>
                </a:solidFill>
              </a:rPr>
            </a:br>
            <a:r>
              <a:rPr lang="en-US" sz="2200" dirty="0">
                <a:solidFill>
                  <a:srgbClr val="FFFF00"/>
                </a:solidFill>
              </a:rPr>
              <a:t>These relationships determine when the illnesses are seen and where they are seen</a:t>
            </a:r>
            <a:br>
              <a:rPr lang="en-US" sz="2200" dirty="0">
                <a:solidFill>
                  <a:srgbClr val="FFFF00"/>
                </a:solidFill>
              </a:rPr>
            </a:br>
            <a:r>
              <a:rPr lang="en-US" sz="2200" dirty="0">
                <a:solidFill>
                  <a:srgbClr val="FFFF00"/>
                </a:solidFill>
              </a:rPr>
              <a:t/>
            </a:r>
            <a:br>
              <a:rPr lang="en-US" sz="2200" dirty="0">
                <a:solidFill>
                  <a:srgbClr val="FFFF00"/>
                </a:solidFill>
              </a:rPr>
            </a:br>
            <a:r>
              <a:rPr lang="en-US" sz="2200" dirty="0">
                <a:solidFill>
                  <a:srgbClr val="FFFF00"/>
                </a:solidFill>
              </a:rPr>
              <a:t>The climate of a region affects the life of living animals and disease agents in that region or the life of plant-fed vectors because of the life of plants</a:t>
            </a:r>
            <a:br>
              <a:rPr lang="en-US" sz="2200" dirty="0">
                <a:solidFill>
                  <a:srgbClr val="FFFF00"/>
                </a:solidFill>
              </a:rPr>
            </a:br>
            <a:r>
              <a:rPr lang="en-US" sz="2200" dirty="0">
                <a:solidFill>
                  <a:srgbClr val="FFFF00"/>
                </a:solidFill>
              </a:rPr>
              <a:t>The ability of animals to obtain minerals and trace elements from food depends on the vegetation and soil structure in that area</a:t>
            </a:r>
          </a:p>
          <a:p>
            <a:pPr lvl="1" eaLnBrk="1" hangingPunct="1">
              <a:buFontTx/>
              <a:buNone/>
            </a:pP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6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549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Kimono</vt:lpstr>
      <vt:lpstr>SPACIAL AND TEMPORAL DISTRIBUTION OF DISEASES</vt:lpstr>
      <vt:lpstr>SPACIAL AND TEMPORAL DISTRIBUTION OF DISEASES</vt:lpstr>
      <vt:lpstr>SPACIAL AND TEMPORAL DISTRIBUTION OF DISEASES</vt:lpstr>
      <vt:lpstr>SPACIAL AND TEMPORAL DISTRIBUTION OF DISEASES</vt:lpstr>
      <vt:lpstr>SPACIAL AND TEMPORAL DISTRIBUTION OF DISEASES</vt:lpstr>
      <vt:lpstr>ECOLOGICAL APPROACH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HASTALIKLARIN SPASYAL ve TEMPORAL DAĞILIMI</dc:title>
  <dc:creator>Windows Kullanıcısı</dc:creator>
  <cp:lastModifiedBy>Windows Kullanıcısı</cp:lastModifiedBy>
  <cp:revision>2</cp:revision>
  <dcterms:created xsi:type="dcterms:W3CDTF">2018-02-14T10:12:15Z</dcterms:created>
  <dcterms:modified xsi:type="dcterms:W3CDTF">2018-02-15T09:10:35Z</dcterms:modified>
</cp:coreProperties>
</file>