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70" r:id="rId4"/>
    <p:sldId id="271" r:id="rId5"/>
    <p:sldId id="259" r:id="rId6"/>
    <p:sldId id="260" r:id="rId7"/>
    <p:sldId id="267" r:id="rId8"/>
    <p:sldId id="261" r:id="rId9"/>
    <p:sldId id="266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 User" initials="Office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F80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9216"/>
    <p:restoredTop sz="94631"/>
  </p:normalViewPr>
  <p:slideViewPr>
    <p:cSldViewPr snapToGrid="0" snapToObjects="1">
      <p:cViewPr varScale="1">
        <p:scale>
          <a:sx n="76" d="100"/>
          <a:sy n="76" d="100"/>
        </p:scale>
        <p:origin x="216" y="7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commentAuthors" Target="commentAuthors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D940DD-1A38-A84A-A094-A3676ADA7FC2}" type="datetimeFigureOut">
              <a:rPr lang="en-US" smtClean="0"/>
              <a:t>5/26/19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5D99D7-0E0D-4E4C-8768-6E75BB9F1D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4688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0354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909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732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587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784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5/26/19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577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5/26/19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2698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5/26/19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8397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5/26/19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275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5/26/19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0598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5/26/19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930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4C291B-0759-4648-AD3C-69497E408645}" type="datetimeFigureOut">
              <a:rPr lang="en-US" smtClean="0"/>
              <a:t>5/26/19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283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noFill/>
        </p:spPr>
        <p:txBody>
          <a:bodyPr>
            <a:normAutofit/>
          </a:bodyPr>
          <a:lstStyle/>
          <a:p>
            <a:r>
              <a:rPr lang="en-US" b="1" dirty="0" err="1" smtClean="0">
                <a:latin typeface="+mn-lt"/>
              </a:rPr>
              <a:t>Cinsiyet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ve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Siyaset</a:t>
            </a:r>
            <a:r>
              <a:rPr lang="en-US" b="1" dirty="0" smtClean="0">
                <a:latin typeface="+mn-lt"/>
              </a:rPr>
              <a:t/>
            </a:r>
            <a:br>
              <a:rPr lang="en-US" b="1" dirty="0" smtClean="0">
                <a:latin typeface="+mn-lt"/>
              </a:rPr>
            </a:br>
            <a:r>
              <a:rPr lang="en-US" b="1" dirty="0" smtClean="0">
                <a:latin typeface="+mn-lt"/>
              </a:rPr>
              <a:t>11.Hafta</a:t>
            </a:r>
            <a:endParaRPr lang="en-US" b="1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marL="742950" indent="-742950">
              <a:lnSpc>
                <a:spcPct val="100000"/>
              </a:lnSpc>
              <a:spcBef>
                <a:spcPts val="0"/>
              </a:spcBef>
            </a:pPr>
            <a:r>
              <a:rPr lang="en-US" sz="4000" b="1" dirty="0" err="1" smtClean="0"/>
              <a:t>Kültürel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Temsiller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14543517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721583"/>
          </a:xfrm>
        </p:spPr>
        <p:txBody>
          <a:bodyPr>
            <a:normAutofit/>
          </a:bodyPr>
          <a:lstStyle/>
          <a:p>
            <a:r>
              <a:rPr lang="en-US" sz="5400" b="1" dirty="0" err="1" smtClean="0">
                <a:latin typeface="+mn-lt"/>
              </a:rPr>
              <a:t>Medya</a:t>
            </a:r>
            <a:r>
              <a:rPr lang="en-US" sz="5400" b="1" dirty="0" smtClean="0">
                <a:latin typeface="+mn-lt"/>
              </a:rPr>
              <a:t> </a:t>
            </a:r>
            <a:r>
              <a:rPr lang="en-US" sz="5400" b="1" dirty="0" err="1" smtClean="0">
                <a:latin typeface="+mn-lt"/>
              </a:rPr>
              <a:t>ve</a:t>
            </a:r>
            <a:r>
              <a:rPr lang="en-US" sz="5400" b="1" dirty="0" smtClean="0">
                <a:latin typeface="+mn-lt"/>
              </a:rPr>
              <a:t> </a:t>
            </a:r>
            <a:r>
              <a:rPr lang="en-US" sz="5400" b="1" dirty="0" err="1" smtClean="0">
                <a:latin typeface="+mn-lt"/>
              </a:rPr>
              <a:t>kültürel</a:t>
            </a:r>
            <a:r>
              <a:rPr lang="en-US" sz="5400" b="1" dirty="0" smtClean="0">
                <a:latin typeface="+mn-lt"/>
              </a:rPr>
              <a:t> </a:t>
            </a:r>
            <a:r>
              <a:rPr lang="en-US" sz="5400" b="1" dirty="0" err="1" smtClean="0">
                <a:latin typeface="+mn-lt"/>
              </a:rPr>
              <a:t>çalışmalar</a:t>
            </a:r>
            <a:endParaRPr lang="en-US" sz="54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22586"/>
            <a:ext cx="10515600" cy="4736122"/>
          </a:xfrm>
        </p:spPr>
        <p:txBody>
          <a:bodyPr>
            <a:noAutofit/>
          </a:bodyPr>
          <a:lstStyle/>
          <a:p>
            <a:r>
              <a:rPr lang="en-US" sz="4400" dirty="0" err="1" smtClean="0"/>
              <a:t>Kültürel</a:t>
            </a:r>
            <a:r>
              <a:rPr lang="en-US" sz="4400" dirty="0" smtClean="0"/>
              <a:t> </a:t>
            </a:r>
            <a:r>
              <a:rPr lang="en-US" sz="4400" dirty="0" err="1" smtClean="0"/>
              <a:t>ürünleri</a:t>
            </a:r>
            <a:r>
              <a:rPr lang="en-US" sz="4400" dirty="0" smtClean="0"/>
              <a:t> </a:t>
            </a:r>
            <a:r>
              <a:rPr lang="en-US" sz="4400" dirty="0" err="1" smtClean="0"/>
              <a:t>sınıf</a:t>
            </a:r>
            <a:r>
              <a:rPr lang="en-US" sz="4400" dirty="0" smtClean="0"/>
              <a:t>, </a:t>
            </a:r>
            <a:r>
              <a:rPr lang="en-US" sz="4400" dirty="0" err="1" smtClean="0"/>
              <a:t>toplumsal</a:t>
            </a:r>
            <a:r>
              <a:rPr lang="en-US" sz="4400" dirty="0" smtClean="0"/>
              <a:t> </a:t>
            </a:r>
            <a:r>
              <a:rPr lang="en-US" sz="4400" dirty="0" err="1" smtClean="0"/>
              <a:t>cinsiyet</a:t>
            </a:r>
            <a:r>
              <a:rPr lang="en-US" sz="4400" dirty="0" smtClean="0"/>
              <a:t>, ırk </a:t>
            </a:r>
            <a:r>
              <a:rPr lang="en-US" sz="4400" dirty="0" err="1" smtClean="0"/>
              <a:t>ekseninde</a:t>
            </a:r>
            <a:r>
              <a:rPr lang="en-US" sz="4400" dirty="0" smtClean="0"/>
              <a:t> </a:t>
            </a:r>
            <a:r>
              <a:rPr lang="en-US" sz="4400" dirty="0" err="1" smtClean="0"/>
              <a:t>inceleme</a:t>
            </a:r>
            <a:endParaRPr lang="en-US" sz="4400" dirty="0" smtClean="0"/>
          </a:p>
          <a:p>
            <a:pPr lvl="1"/>
            <a:r>
              <a:rPr lang="en-US" sz="4000" dirty="0" err="1" smtClean="0"/>
              <a:t>Tarihsel</a:t>
            </a:r>
            <a:r>
              <a:rPr lang="en-US" sz="4000" dirty="0" smtClean="0"/>
              <a:t> </a:t>
            </a:r>
            <a:r>
              <a:rPr lang="en-US" sz="4000" dirty="0" err="1" smtClean="0"/>
              <a:t>gelişim</a:t>
            </a:r>
            <a:endParaRPr lang="en-US" sz="4000" dirty="0" smtClean="0"/>
          </a:p>
          <a:p>
            <a:pPr lvl="1"/>
            <a:r>
              <a:rPr lang="en-US" sz="4000" dirty="0" err="1" smtClean="0"/>
              <a:t>İdeoloji</a:t>
            </a:r>
            <a:r>
              <a:rPr lang="en-US" sz="4000" dirty="0" smtClean="0"/>
              <a:t>, </a:t>
            </a:r>
            <a:r>
              <a:rPr lang="en-US" sz="4000" dirty="0" err="1" smtClean="0"/>
              <a:t>söylem</a:t>
            </a:r>
            <a:r>
              <a:rPr lang="en-US" sz="4000" dirty="0" smtClean="0"/>
              <a:t>, </a:t>
            </a:r>
            <a:r>
              <a:rPr lang="en-US" sz="4000" dirty="0" err="1" smtClean="0"/>
              <a:t>gündelik</a:t>
            </a:r>
            <a:r>
              <a:rPr lang="en-US" sz="4000" dirty="0" smtClean="0"/>
              <a:t> </a:t>
            </a:r>
            <a:r>
              <a:rPr lang="en-US" sz="4000" dirty="0" err="1" smtClean="0"/>
              <a:t>yaşam</a:t>
            </a:r>
            <a:endParaRPr lang="en-US" sz="4000" dirty="0"/>
          </a:p>
          <a:p>
            <a:pPr lvl="1"/>
            <a:r>
              <a:rPr lang="en-US" sz="4000" dirty="0" err="1" smtClean="0"/>
              <a:t>Feminizmle</a:t>
            </a:r>
            <a:r>
              <a:rPr lang="en-US" sz="4000" dirty="0" smtClean="0"/>
              <a:t> </a:t>
            </a:r>
            <a:r>
              <a:rPr lang="en-US" sz="4000" dirty="0" err="1" smtClean="0"/>
              <a:t>ortaklıklar</a:t>
            </a:r>
            <a:r>
              <a:rPr lang="en-US" sz="4000" dirty="0" smtClean="0"/>
              <a:t>, </a:t>
            </a:r>
            <a:r>
              <a:rPr lang="en-US" sz="4000" dirty="0" err="1" smtClean="0"/>
              <a:t>çelişkiler</a:t>
            </a:r>
            <a:endParaRPr lang="en-US" sz="4000" dirty="0" smtClean="0"/>
          </a:p>
        </p:txBody>
      </p:sp>
    </p:spTree>
    <p:extLst>
      <p:ext uri="{BB962C8B-B14F-4D97-AF65-F5344CB8AC3E}">
        <p14:creationId xmlns:p14="http://schemas.microsoft.com/office/powerpoint/2010/main" val="14781953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 err="1" smtClean="0">
                <a:latin typeface="+mn-lt"/>
              </a:rPr>
              <a:t>Cinsiyetçi</a:t>
            </a:r>
            <a:r>
              <a:rPr lang="en-US" sz="6000" b="1" dirty="0" smtClean="0">
                <a:latin typeface="+mn-lt"/>
              </a:rPr>
              <a:t> </a:t>
            </a:r>
            <a:r>
              <a:rPr lang="en-US" sz="6000" b="1" dirty="0" err="1" smtClean="0">
                <a:latin typeface="+mn-lt"/>
              </a:rPr>
              <a:t>Medya</a:t>
            </a:r>
            <a:r>
              <a:rPr lang="en-US" sz="6000" b="1" dirty="0" smtClean="0">
                <a:latin typeface="+mn-lt"/>
              </a:rPr>
              <a:t> </a:t>
            </a:r>
            <a:r>
              <a:rPr lang="en-US" sz="6000" b="1" dirty="0" err="1" smtClean="0">
                <a:latin typeface="+mn-lt"/>
              </a:rPr>
              <a:t>Temsilleri</a:t>
            </a:r>
            <a:endParaRPr lang="en-US" sz="60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370667"/>
            <a:ext cx="10515600" cy="3806296"/>
          </a:xfrm>
        </p:spPr>
        <p:txBody>
          <a:bodyPr>
            <a:normAutofit fontScale="92500" lnSpcReduction="10000"/>
          </a:bodyPr>
          <a:lstStyle/>
          <a:p>
            <a:r>
              <a:rPr lang="en-US" sz="4400" dirty="0"/>
              <a:t>1960 </a:t>
            </a:r>
            <a:r>
              <a:rPr lang="en-US" sz="4400" dirty="0" err="1"/>
              <a:t>sonrasında</a:t>
            </a:r>
            <a:r>
              <a:rPr lang="en-US" sz="4400" dirty="0"/>
              <a:t> </a:t>
            </a:r>
            <a:r>
              <a:rPr lang="en-US" sz="4400" dirty="0" err="1"/>
              <a:t>feministler</a:t>
            </a:r>
            <a:r>
              <a:rPr lang="en-US" sz="4400" dirty="0"/>
              <a:t>, </a:t>
            </a:r>
            <a:r>
              <a:rPr lang="en-US" sz="4400" dirty="0" err="1"/>
              <a:t>kadınların</a:t>
            </a:r>
            <a:r>
              <a:rPr lang="en-US" sz="4400" dirty="0"/>
              <a:t> </a:t>
            </a:r>
            <a:r>
              <a:rPr lang="en-US" sz="4400" dirty="0" err="1"/>
              <a:t>geleneksel</a:t>
            </a:r>
            <a:r>
              <a:rPr lang="en-US" sz="4400" dirty="0"/>
              <a:t> </a:t>
            </a:r>
            <a:r>
              <a:rPr lang="en-US" sz="4400" dirty="0" err="1"/>
              <a:t>rolleri</a:t>
            </a:r>
            <a:r>
              <a:rPr lang="en-US" sz="4400" dirty="0"/>
              <a:t> </a:t>
            </a:r>
            <a:r>
              <a:rPr lang="en-US" sz="4400" dirty="0" err="1"/>
              <a:t>dışında</a:t>
            </a:r>
            <a:r>
              <a:rPr lang="en-US" sz="4400" dirty="0"/>
              <a:t> </a:t>
            </a:r>
            <a:r>
              <a:rPr lang="en-US" sz="4400" dirty="0" err="1"/>
              <a:t>medyada</a:t>
            </a:r>
            <a:r>
              <a:rPr lang="en-US" sz="4400" dirty="0"/>
              <a:t> </a:t>
            </a:r>
            <a:r>
              <a:rPr lang="en-US" sz="4400" dirty="0" err="1"/>
              <a:t>neredeyse</a:t>
            </a:r>
            <a:r>
              <a:rPr lang="en-US" sz="4400" dirty="0"/>
              <a:t> </a:t>
            </a:r>
            <a:r>
              <a:rPr lang="en-US" sz="4400" dirty="0" err="1"/>
              <a:t>hiç</a:t>
            </a:r>
            <a:r>
              <a:rPr lang="en-US" sz="4400" dirty="0"/>
              <a:t> </a:t>
            </a:r>
            <a:r>
              <a:rPr lang="en-US" sz="4400" dirty="0" err="1"/>
              <a:t>temsil</a:t>
            </a:r>
            <a:r>
              <a:rPr lang="en-US" sz="4400" dirty="0"/>
              <a:t> </a:t>
            </a:r>
            <a:r>
              <a:rPr lang="en-US" sz="4400" dirty="0" err="1"/>
              <a:t>edilmediğini</a:t>
            </a:r>
            <a:r>
              <a:rPr lang="en-US" sz="4400" dirty="0"/>
              <a:t> </a:t>
            </a:r>
            <a:r>
              <a:rPr lang="en-US" sz="4400" dirty="0" err="1"/>
              <a:t>fark</a:t>
            </a:r>
            <a:r>
              <a:rPr lang="en-US" sz="4400" dirty="0"/>
              <a:t> </a:t>
            </a:r>
            <a:r>
              <a:rPr lang="en-US" sz="4400" dirty="0" err="1"/>
              <a:t>ettiler</a:t>
            </a:r>
            <a:endParaRPr lang="en-US" sz="4400" dirty="0"/>
          </a:p>
          <a:p>
            <a:pPr lvl="1"/>
            <a:r>
              <a:rPr lang="en-US" sz="4400" dirty="0"/>
              <a:t>Bu </a:t>
            </a:r>
            <a:r>
              <a:rPr lang="en-US" sz="4400" dirty="0" err="1"/>
              <a:t>dönemde</a:t>
            </a:r>
            <a:r>
              <a:rPr lang="en-US" sz="4400" dirty="0"/>
              <a:t> </a:t>
            </a:r>
            <a:r>
              <a:rPr lang="en-US" sz="4400" dirty="0" err="1"/>
              <a:t>kitle</a:t>
            </a:r>
            <a:r>
              <a:rPr lang="en-US" sz="4400" dirty="0"/>
              <a:t> </a:t>
            </a:r>
            <a:r>
              <a:rPr lang="en-US" sz="4400" dirty="0" err="1"/>
              <a:t>medyasının</a:t>
            </a:r>
            <a:r>
              <a:rPr lang="en-US" sz="4400" dirty="0"/>
              <a:t> </a:t>
            </a:r>
            <a:r>
              <a:rPr lang="en-US" sz="4400" dirty="0" err="1"/>
              <a:t>kazandığı</a:t>
            </a:r>
            <a:r>
              <a:rPr lang="en-US" sz="4400" dirty="0"/>
              <a:t> </a:t>
            </a:r>
            <a:r>
              <a:rPr lang="en-US" sz="4400" dirty="0" err="1"/>
              <a:t>önem</a:t>
            </a:r>
            <a:endParaRPr lang="en-US" sz="4400" dirty="0"/>
          </a:p>
          <a:p>
            <a:pPr lvl="1"/>
            <a:r>
              <a:rPr lang="en-US" sz="4400" dirty="0"/>
              <a:t>1950’lerde </a:t>
            </a:r>
            <a:r>
              <a:rPr lang="en-US" sz="4400" dirty="0" err="1"/>
              <a:t>geri-tepme</a:t>
            </a:r>
            <a:r>
              <a:rPr lang="en-US" sz="4400" dirty="0"/>
              <a:t> </a:t>
            </a:r>
            <a:r>
              <a:rPr lang="en-US" sz="4400" dirty="0" err="1"/>
              <a:t>ve</a:t>
            </a:r>
            <a:r>
              <a:rPr lang="en-US" sz="4400" dirty="0"/>
              <a:t> </a:t>
            </a:r>
            <a:r>
              <a:rPr lang="en-US" sz="4400" dirty="0" err="1"/>
              <a:t>evcimenlik</a:t>
            </a:r>
            <a:r>
              <a:rPr lang="en-US" sz="4400" dirty="0"/>
              <a:t> </a:t>
            </a:r>
            <a:r>
              <a:rPr lang="en-US" sz="4400" dirty="0" err="1"/>
              <a:t>ideolojisi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5220026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42900"/>
            <a:ext cx="10515600" cy="5834063"/>
          </a:xfrm>
        </p:spPr>
        <p:txBody>
          <a:bodyPr/>
          <a:lstStyle/>
          <a:p>
            <a:endParaRPr lang="en-US" sz="4400" dirty="0"/>
          </a:p>
          <a:p>
            <a:pPr marL="0" indent="0">
              <a:buNone/>
            </a:pPr>
            <a:r>
              <a:rPr lang="en-US" sz="4800" b="1" dirty="0"/>
              <a:t>İ</a:t>
            </a:r>
            <a:r>
              <a:rPr lang="en-US" sz="4800" b="1" dirty="0" smtClean="0"/>
              <a:t>lk </a:t>
            </a:r>
            <a:r>
              <a:rPr lang="en-US" sz="4800" b="1" dirty="0" err="1" smtClean="0"/>
              <a:t>dönem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eleştiri</a:t>
            </a:r>
            <a:endParaRPr lang="en-US" sz="4800" b="1" dirty="0" smtClean="0"/>
          </a:p>
          <a:p>
            <a:endParaRPr lang="en-US" sz="4400" dirty="0" smtClean="0"/>
          </a:p>
          <a:p>
            <a:pPr lvl="1"/>
            <a:r>
              <a:rPr lang="en-US" sz="4400" dirty="0" err="1" smtClean="0"/>
              <a:t>Medyanın</a:t>
            </a:r>
            <a:r>
              <a:rPr lang="en-US" sz="4400" dirty="0" smtClean="0"/>
              <a:t> </a:t>
            </a:r>
            <a:r>
              <a:rPr lang="en-US" sz="4400" dirty="0" err="1" smtClean="0"/>
              <a:t>cinsiyet</a:t>
            </a:r>
            <a:r>
              <a:rPr lang="en-US" sz="4400" dirty="0" smtClean="0"/>
              <a:t> </a:t>
            </a:r>
            <a:r>
              <a:rPr lang="en-US" sz="4400" dirty="0" err="1" smtClean="0"/>
              <a:t>kalıp</a:t>
            </a:r>
            <a:r>
              <a:rPr lang="en-US" sz="4400" dirty="0" smtClean="0"/>
              <a:t> </a:t>
            </a:r>
            <a:r>
              <a:rPr lang="en-US" sz="4400" dirty="0" err="1" smtClean="0"/>
              <a:t>rollerini</a:t>
            </a:r>
            <a:r>
              <a:rPr lang="en-US" sz="4400" dirty="0" smtClean="0"/>
              <a:t> </a:t>
            </a:r>
            <a:r>
              <a:rPr lang="en-US" sz="4400" dirty="0" err="1" smtClean="0"/>
              <a:t>yeniden</a:t>
            </a:r>
            <a:r>
              <a:rPr lang="en-US" sz="4400" dirty="0" smtClean="0"/>
              <a:t> </a:t>
            </a:r>
            <a:r>
              <a:rPr lang="en-US" sz="4400" dirty="0" err="1" smtClean="0"/>
              <a:t>üretmedeki</a:t>
            </a:r>
            <a:r>
              <a:rPr lang="en-US" sz="4400" dirty="0" smtClean="0"/>
              <a:t> </a:t>
            </a:r>
            <a:r>
              <a:rPr lang="en-US" sz="4400" dirty="0" err="1" smtClean="0"/>
              <a:t>rolü</a:t>
            </a:r>
            <a:endParaRPr lang="en-US" sz="4400" dirty="0" smtClean="0"/>
          </a:p>
          <a:p>
            <a:pPr lvl="1"/>
            <a:r>
              <a:rPr lang="en-US" sz="4400" dirty="0" smtClean="0"/>
              <a:t>Kadın </a:t>
            </a:r>
            <a:r>
              <a:rPr lang="en-US" sz="4400" dirty="0" err="1" smtClean="0"/>
              <a:t>bedeninin</a:t>
            </a:r>
            <a:r>
              <a:rPr lang="en-US" sz="4400" dirty="0" smtClean="0"/>
              <a:t> </a:t>
            </a:r>
            <a:r>
              <a:rPr lang="en-US" sz="4400" dirty="0" err="1" smtClean="0"/>
              <a:t>metalaşması</a:t>
            </a:r>
            <a:r>
              <a:rPr lang="en-US" sz="4400" dirty="0" smtClean="0"/>
              <a:t> </a:t>
            </a:r>
          </a:p>
          <a:p>
            <a:pPr lvl="1"/>
            <a:r>
              <a:rPr lang="en-US" sz="4400" dirty="0" err="1" smtClean="0"/>
              <a:t>Tüketim</a:t>
            </a:r>
            <a:r>
              <a:rPr lang="en-US" sz="4400" dirty="0" smtClean="0"/>
              <a:t> </a:t>
            </a:r>
            <a:r>
              <a:rPr lang="en-US" sz="4400" dirty="0" err="1" smtClean="0"/>
              <a:t>kültürü</a:t>
            </a:r>
            <a:endParaRPr lang="en-US" sz="4400" dirty="0" smtClean="0"/>
          </a:p>
          <a:p>
            <a:pPr lvl="1"/>
            <a:endParaRPr lang="en-US" sz="40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2763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491067"/>
            <a:ext cx="10515600" cy="6026963"/>
          </a:xfrm>
        </p:spPr>
        <p:txBody>
          <a:bodyPr>
            <a:normAutofit/>
          </a:bodyPr>
          <a:lstStyle/>
          <a:p>
            <a:pPr lvl="1"/>
            <a:endParaRPr lang="en-US" sz="4000" dirty="0" smtClean="0"/>
          </a:p>
          <a:p>
            <a:pPr lvl="1"/>
            <a:r>
              <a:rPr lang="en-US" sz="4000" dirty="0" err="1" smtClean="0"/>
              <a:t>Kadınların</a:t>
            </a:r>
            <a:r>
              <a:rPr lang="en-US" sz="4000" dirty="0" smtClean="0"/>
              <a:t> </a:t>
            </a:r>
            <a:r>
              <a:rPr lang="en-US" sz="4000" dirty="0" err="1" smtClean="0"/>
              <a:t>temsiline</a:t>
            </a:r>
            <a:r>
              <a:rPr lang="en-US" sz="4000" dirty="0" smtClean="0"/>
              <a:t> </a:t>
            </a:r>
            <a:r>
              <a:rPr lang="en-US" sz="4000" dirty="0" err="1" smtClean="0"/>
              <a:t>ilişkin</a:t>
            </a:r>
            <a:r>
              <a:rPr lang="en-US" sz="4000" dirty="0" smtClean="0"/>
              <a:t> feminist </a:t>
            </a:r>
            <a:r>
              <a:rPr lang="en-US" sz="4000" dirty="0" err="1" smtClean="0"/>
              <a:t>çalışmalar</a:t>
            </a:r>
            <a:r>
              <a:rPr lang="en-US" sz="4000" dirty="0" smtClean="0"/>
              <a:t> </a:t>
            </a:r>
            <a:r>
              <a:rPr lang="en-US" sz="4000" dirty="0" err="1" smtClean="0"/>
              <a:t>zamanla</a:t>
            </a:r>
            <a:r>
              <a:rPr lang="en-US" sz="4000" dirty="0" smtClean="0"/>
              <a:t> </a:t>
            </a:r>
            <a:r>
              <a:rPr lang="en-US" sz="4000" dirty="0" err="1" smtClean="0"/>
              <a:t>zenginleşiyor</a:t>
            </a:r>
            <a:r>
              <a:rPr lang="en-US" sz="4000" dirty="0" smtClean="0"/>
              <a:t>:</a:t>
            </a:r>
          </a:p>
          <a:p>
            <a:pPr lvl="2"/>
            <a:r>
              <a:rPr lang="en-US" sz="3600" dirty="0" err="1" smtClean="0"/>
              <a:t>Kadınların</a:t>
            </a:r>
            <a:r>
              <a:rPr lang="en-US" sz="3600" dirty="0" smtClean="0"/>
              <a:t> alt </a:t>
            </a:r>
            <a:r>
              <a:rPr lang="en-US" sz="3600" dirty="0" err="1" smtClean="0"/>
              <a:t>kültürlerine</a:t>
            </a:r>
            <a:r>
              <a:rPr lang="en-US" sz="3600" dirty="0" smtClean="0"/>
              <a:t> </a:t>
            </a:r>
            <a:r>
              <a:rPr lang="en-US" sz="3600" dirty="0" err="1" smtClean="0"/>
              <a:t>ilişkin</a:t>
            </a:r>
            <a:r>
              <a:rPr lang="en-US" sz="3600" dirty="0" smtClean="0"/>
              <a:t> </a:t>
            </a:r>
            <a:r>
              <a:rPr lang="en-US" sz="3600" dirty="0" err="1" smtClean="0"/>
              <a:t>çalışmalar</a:t>
            </a:r>
            <a:endParaRPr lang="en-US" sz="3600" dirty="0" smtClean="0"/>
          </a:p>
          <a:p>
            <a:pPr lvl="2"/>
            <a:r>
              <a:rPr lang="en-US" sz="3600" dirty="0" smtClean="0"/>
              <a:t>AIDS </a:t>
            </a:r>
            <a:r>
              <a:rPr lang="en-US" sz="3600" dirty="0" err="1" smtClean="0"/>
              <a:t>krizi</a:t>
            </a:r>
            <a:r>
              <a:rPr lang="en-US" sz="3600" dirty="0" smtClean="0"/>
              <a:t> </a:t>
            </a:r>
            <a:r>
              <a:rPr lang="en-US" sz="3600" dirty="0" err="1" smtClean="0"/>
              <a:t>ve</a:t>
            </a:r>
            <a:r>
              <a:rPr lang="en-US" sz="3600" dirty="0" smtClean="0"/>
              <a:t> </a:t>
            </a:r>
            <a:r>
              <a:rPr lang="en-US" sz="3600" dirty="0" err="1" smtClean="0"/>
              <a:t>homofobik</a:t>
            </a:r>
            <a:r>
              <a:rPr lang="en-US" sz="3600" dirty="0" smtClean="0"/>
              <a:t> </a:t>
            </a:r>
            <a:r>
              <a:rPr lang="en-US" sz="3600" dirty="0" err="1" smtClean="0"/>
              <a:t>medya</a:t>
            </a:r>
            <a:r>
              <a:rPr lang="en-US" sz="3600" dirty="0" smtClean="0"/>
              <a:t> </a:t>
            </a:r>
            <a:r>
              <a:rPr lang="en-US" sz="3600" dirty="0" err="1" smtClean="0"/>
              <a:t>temsilleri</a:t>
            </a:r>
            <a:endParaRPr lang="en-US" sz="3600" dirty="0" smtClean="0"/>
          </a:p>
          <a:p>
            <a:pPr lvl="2"/>
            <a:r>
              <a:rPr lang="en-US" sz="3600" dirty="0" err="1" smtClean="0"/>
              <a:t>Temsil</a:t>
            </a:r>
            <a:r>
              <a:rPr lang="en-US" sz="3600" dirty="0" smtClean="0"/>
              <a:t> </a:t>
            </a:r>
            <a:r>
              <a:rPr lang="en-US" sz="3600" dirty="0" err="1" smtClean="0"/>
              <a:t>ve</a:t>
            </a:r>
            <a:r>
              <a:rPr lang="en-US" sz="3600" dirty="0" smtClean="0"/>
              <a:t> </a:t>
            </a:r>
            <a:r>
              <a:rPr lang="en-US" sz="3600" dirty="0" err="1" smtClean="0"/>
              <a:t>somut</a:t>
            </a:r>
            <a:r>
              <a:rPr lang="en-US" sz="3600" dirty="0" smtClean="0"/>
              <a:t> </a:t>
            </a:r>
            <a:r>
              <a:rPr lang="en-US" sz="3600" dirty="0" err="1" smtClean="0"/>
              <a:t>gündelik</a:t>
            </a:r>
            <a:r>
              <a:rPr lang="en-US" sz="3600" dirty="0" smtClean="0"/>
              <a:t> </a:t>
            </a:r>
            <a:r>
              <a:rPr lang="en-US" sz="3600" dirty="0" err="1" smtClean="0"/>
              <a:t>pratikler</a:t>
            </a:r>
            <a:r>
              <a:rPr lang="en-US" sz="3600" dirty="0" smtClean="0"/>
              <a:t> </a:t>
            </a:r>
            <a:r>
              <a:rPr lang="en-US" sz="3600" dirty="0" err="1" smtClean="0"/>
              <a:t>arasındaki</a:t>
            </a:r>
            <a:r>
              <a:rPr lang="en-US" sz="3600" dirty="0" smtClean="0"/>
              <a:t> </a:t>
            </a:r>
            <a:r>
              <a:rPr lang="en-US" sz="3600" dirty="0" err="1" smtClean="0"/>
              <a:t>ilişkiler</a:t>
            </a:r>
            <a:endParaRPr lang="en-US" sz="3600" dirty="0" smtClean="0"/>
          </a:p>
          <a:p>
            <a:pPr lvl="2"/>
            <a:r>
              <a:rPr lang="en-US" sz="3600" dirty="0" err="1" smtClean="0"/>
              <a:t>Kadınların</a:t>
            </a:r>
            <a:r>
              <a:rPr lang="en-US" sz="3600" dirty="0" smtClean="0"/>
              <a:t> </a:t>
            </a:r>
            <a:r>
              <a:rPr lang="en-US" sz="3600" dirty="0" err="1" smtClean="0"/>
              <a:t>güçlenmesi</a:t>
            </a:r>
            <a:r>
              <a:rPr lang="en-US" sz="3600" dirty="0" smtClean="0"/>
              <a:t> </a:t>
            </a:r>
            <a:r>
              <a:rPr lang="en-US" sz="3600" dirty="0" err="1" smtClean="0"/>
              <a:t>ve</a:t>
            </a:r>
            <a:r>
              <a:rPr lang="en-US" sz="3600" dirty="0" smtClean="0"/>
              <a:t> </a:t>
            </a:r>
            <a:r>
              <a:rPr lang="en-US" sz="3600" dirty="0" err="1" smtClean="0"/>
              <a:t>katılımcı</a:t>
            </a:r>
            <a:r>
              <a:rPr lang="en-US" sz="3600" dirty="0" smtClean="0"/>
              <a:t> </a:t>
            </a:r>
            <a:r>
              <a:rPr lang="en-US" sz="3600" dirty="0" err="1" smtClean="0"/>
              <a:t>medya</a:t>
            </a:r>
            <a:r>
              <a:rPr lang="en-US" sz="3600" dirty="0" smtClean="0"/>
              <a:t> </a:t>
            </a:r>
            <a:r>
              <a:rPr lang="en-US" sz="3600" dirty="0" err="1" smtClean="0"/>
              <a:t>pratikleri</a:t>
            </a:r>
            <a:endParaRPr lang="en-US" sz="3600" dirty="0" smtClean="0"/>
          </a:p>
          <a:p>
            <a:pPr lvl="1"/>
            <a:endParaRPr lang="en-US" sz="4000" dirty="0" smtClean="0"/>
          </a:p>
        </p:txBody>
      </p:sp>
    </p:spTree>
    <p:extLst>
      <p:ext uri="{BB962C8B-B14F-4D97-AF65-F5344CB8AC3E}">
        <p14:creationId xmlns:p14="http://schemas.microsoft.com/office/powerpoint/2010/main" val="15589548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57275"/>
          </a:xfrm>
        </p:spPr>
        <p:txBody>
          <a:bodyPr>
            <a:normAutofit/>
          </a:bodyPr>
          <a:lstStyle/>
          <a:p>
            <a:r>
              <a:rPr lang="en-US" sz="5400" b="1" dirty="0" err="1" smtClean="0">
                <a:latin typeface="+mn-lt"/>
              </a:rPr>
              <a:t>Pornografi</a:t>
            </a:r>
            <a:r>
              <a:rPr lang="en-US" sz="5400" b="1" dirty="0" smtClean="0">
                <a:latin typeface="+mn-lt"/>
              </a:rPr>
              <a:t> </a:t>
            </a:r>
            <a:r>
              <a:rPr lang="en-US" sz="5400" b="1" dirty="0" err="1" smtClean="0">
                <a:latin typeface="+mn-lt"/>
              </a:rPr>
              <a:t>tartışması</a:t>
            </a:r>
            <a:endParaRPr lang="en-US" sz="54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45733"/>
            <a:ext cx="10515600" cy="4724400"/>
          </a:xfrm>
        </p:spPr>
        <p:txBody>
          <a:bodyPr>
            <a:normAutofit/>
          </a:bodyPr>
          <a:lstStyle/>
          <a:p>
            <a:pPr lvl="1"/>
            <a:r>
              <a:rPr lang="en-US" sz="4000" dirty="0" err="1" smtClean="0"/>
              <a:t>Pornografik</a:t>
            </a:r>
            <a:r>
              <a:rPr lang="en-US" sz="4000" dirty="0" smtClean="0"/>
              <a:t> </a:t>
            </a:r>
            <a:r>
              <a:rPr lang="en-US" sz="4000" dirty="0" err="1" smtClean="0"/>
              <a:t>temsiller</a:t>
            </a:r>
            <a:r>
              <a:rPr lang="en-US" sz="4000" dirty="0" smtClean="0"/>
              <a:t> </a:t>
            </a:r>
            <a:r>
              <a:rPr lang="en-US" sz="4000" dirty="0" err="1" smtClean="0"/>
              <a:t>ve</a:t>
            </a:r>
            <a:r>
              <a:rPr lang="en-US" sz="4000" dirty="0" smtClean="0"/>
              <a:t> </a:t>
            </a:r>
            <a:r>
              <a:rPr lang="en-US" sz="4000" dirty="0" err="1" smtClean="0"/>
              <a:t>diğer</a:t>
            </a:r>
            <a:r>
              <a:rPr lang="en-US" sz="4000" dirty="0" smtClean="0"/>
              <a:t> </a:t>
            </a:r>
            <a:r>
              <a:rPr lang="en-US" sz="4000" dirty="0" err="1" smtClean="0"/>
              <a:t>kültürel</a:t>
            </a:r>
            <a:r>
              <a:rPr lang="en-US" sz="4000" dirty="0" smtClean="0"/>
              <a:t> </a:t>
            </a:r>
            <a:r>
              <a:rPr lang="en-US" sz="4000" dirty="0" err="1" smtClean="0"/>
              <a:t>temsiller</a:t>
            </a:r>
            <a:r>
              <a:rPr lang="en-US" sz="4000" dirty="0" smtClean="0"/>
              <a:t> </a:t>
            </a:r>
            <a:r>
              <a:rPr lang="en-US" sz="4000" dirty="0" err="1" smtClean="0"/>
              <a:t>arasındaki</a:t>
            </a:r>
            <a:r>
              <a:rPr lang="en-US" sz="4000" dirty="0" smtClean="0"/>
              <a:t> </a:t>
            </a:r>
            <a:r>
              <a:rPr lang="en-US" sz="4000" dirty="0" err="1" smtClean="0"/>
              <a:t>süreklilik</a:t>
            </a:r>
            <a:r>
              <a:rPr lang="en-US" sz="4000" dirty="0" smtClean="0"/>
              <a:t>/</a:t>
            </a:r>
            <a:r>
              <a:rPr lang="en-US" sz="4000" dirty="0" err="1" smtClean="0"/>
              <a:t>kopuşlar</a:t>
            </a:r>
            <a:endParaRPr lang="en-US" sz="4000" dirty="0" smtClean="0"/>
          </a:p>
          <a:p>
            <a:pPr lvl="1"/>
            <a:endParaRPr lang="en-US" sz="4000" dirty="0"/>
          </a:p>
          <a:p>
            <a:pPr lvl="1"/>
            <a:r>
              <a:rPr lang="en-US" sz="4000" dirty="0" err="1" smtClean="0"/>
              <a:t>Feministler</a:t>
            </a:r>
            <a:r>
              <a:rPr lang="en-US" sz="4000" dirty="0" smtClean="0"/>
              <a:t> </a:t>
            </a:r>
            <a:r>
              <a:rPr lang="en-US" sz="4000" dirty="0" err="1" smtClean="0"/>
              <a:t>arası</a:t>
            </a:r>
            <a:r>
              <a:rPr lang="en-US" sz="4000" dirty="0" smtClean="0"/>
              <a:t> ’</a:t>
            </a:r>
            <a:r>
              <a:rPr lang="en-US" sz="4000" dirty="0" err="1" smtClean="0"/>
              <a:t>cinsellik</a:t>
            </a:r>
            <a:r>
              <a:rPr lang="en-US" sz="4000" dirty="0" smtClean="0"/>
              <a:t> </a:t>
            </a:r>
            <a:r>
              <a:rPr lang="en-US" sz="4000" dirty="0" err="1" smtClean="0"/>
              <a:t>savaşları’nın</a:t>
            </a:r>
            <a:r>
              <a:rPr lang="en-US" sz="4000" dirty="0" smtClean="0"/>
              <a:t> </a:t>
            </a:r>
            <a:r>
              <a:rPr lang="en-US" sz="4000" dirty="0" err="1" smtClean="0"/>
              <a:t>en</a:t>
            </a:r>
            <a:r>
              <a:rPr lang="en-US" sz="4000" dirty="0" smtClean="0"/>
              <a:t> </a:t>
            </a:r>
            <a:r>
              <a:rPr lang="en-US" sz="4000" dirty="0" err="1" smtClean="0"/>
              <a:t>önemli</a:t>
            </a:r>
            <a:r>
              <a:rPr lang="en-US" sz="4000" dirty="0" smtClean="0"/>
              <a:t> </a:t>
            </a:r>
            <a:r>
              <a:rPr lang="en-US" sz="4000" dirty="0" err="1" smtClean="0"/>
              <a:t>gerilimlerinden</a:t>
            </a:r>
            <a:endParaRPr lang="en-US" sz="4000" dirty="0" smtClean="0"/>
          </a:p>
          <a:p>
            <a:pPr lvl="2"/>
            <a:r>
              <a:rPr lang="en-US" sz="3600" dirty="0" err="1" smtClean="0"/>
              <a:t>Pornografi</a:t>
            </a:r>
            <a:r>
              <a:rPr lang="en-US" sz="3600" dirty="0" smtClean="0"/>
              <a:t> </a:t>
            </a:r>
            <a:r>
              <a:rPr lang="en-US" sz="3600" dirty="0" err="1" smtClean="0"/>
              <a:t>karşıtı</a:t>
            </a:r>
            <a:r>
              <a:rPr lang="en-US" sz="3600" dirty="0" smtClean="0"/>
              <a:t> </a:t>
            </a:r>
            <a:r>
              <a:rPr lang="en-US" sz="3600" dirty="0" err="1" smtClean="0"/>
              <a:t>hareket</a:t>
            </a:r>
            <a:endParaRPr lang="en-US" sz="3600" dirty="0" smtClean="0"/>
          </a:p>
          <a:p>
            <a:pPr lvl="1"/>
            <a:endParaRPr lang="en-US" sz="4000" dirty="0" smtClean="0"/>
          </a:p>
        </p:txBody>
      </p:sp>
    </p:spTree>
    <p:extLst>
      <p:ext uri="{BB962C8B-B14F-4D97-AF65-F5344CB8AC3E}">
        <p14:creationId xmlns:p14="http://schemas.microsoft.com/office/powerpoint/2010/main" val="9460337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800" b="1" dirty="0" smtClean="0">
                <a:latin typeface="+mn-lt"/>
              </a:rPr>
              <a:t>Laura </a:t>
            </a:r>
            <a:r>
              <a:rPr lang="en-US" sz="4800" b="1" dirty="0" err="1" smtClean="0">
                <a:latin typeface="+mn-lt"/>
              </a:rPr>
              <a:t>Mulvey</a:t>
            </a:r>
            <a:r>
              <a:rPr lang="en-US" sz="4800" b="1" dirty="0" smtClean="0">
                <a:latin typeface="+mn-lt"/>
              </a:rPr>
              <a:t>  - </a:t>
            </a:r>
            <a:r>
              <a:rPr lang="en-US" sz="4800" b="1" dirty="0" err="1">
                <a:latin typeface="+mn-lt"/>
              </a:rPr>
              <a:t>Görsel</a:t>
            </a:r>
            <a:r>
              <a:rPr lang="en-US" sz="4800" b="1" dirty="0">
                <a:latin typeface="+mn-lt"/>
              </a:rPr>
              <a:t> </a:t>
            </a:r>
            <a:r>
              <a:rPr lang="en-US" sz="4800" b="1" dirty="0" err="1">
                <a:latin typeface="+mn-lt"/>
              </a:rPr>
              <a:t>Haz</a:t>
            </a:r>
            <a:r>
              <a:rPr lang="en-US" sz="4800" b="1" dirty="0">
                <a:latin typeface="+mn-lt"/>
              </a:rPr>
              <a:t> </a:t>
            </a:r>
            <a:r>
              <a:rPr lang="en-US" sz="4800" b="1" dirty="0" err="1">
                <a:latin typeface="+mn-lt"/>
              </a:rPr>
              <a:t>ve</a:t>
            </a:r>
            <a:r>
              <a:rPr lang="en-US" sz="4800" b="1" dirty="0">
                <a:latin typeface="+mn-lt"/>
              </a:rPr>
              <a:t> </a:t>
            </a:r>
            <a:r>
              <a:rPr lang="en-US" sz="4800" b="1" dirty="0" err="1">
                <a:latin typeface="+mn-lt"/>
              </a:rPr>
              <a:t>Anlatı</a:t>
            </a:r>
            <a:r>
              <a:rPr lang="en-US" sz="4800" b="1" dirty="0">
                <a:latin typeface="+mn-lt"/>
              </a:rPr>
              <a:t> </a:t>
            </a:r>
            <a:r>
              <a:rPr lang="en-US" sz="4800" b="1" dirty="0" err="1">
                <a:latin typeface="+mn-lt"/>
              </a:rPr>
              <a:t>Sineması</a:t>
            </a:r>
            <a:r>
              <a:rPr lang="en-US" sz="4800" b="1" dirty="0">
                <a:latin typeface="+mn-lt"/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07067"/>
            <a:ext cx="10515600" cy="5164666"/>
          </a:xfrm>
        </p:spPr>
        <p:txBody>
          <a:bodyPr>
            <a:noAutofit/>
          </a:bodyPr>
          <a:lstStyle/>
          <a:p>
            <a:r>
              <a:rPr lang="en-US" sz="4000" dirty="0" err="1"/>
              <a:t>Bakışın</a:t>
            </a:r>
            <a:r>
              <a:rPr lang="en-US" sz="4000" dirty="0"/>
              <a:t> </a:t>
            </a:r>
            <a:r>
              <a:rPr lang="en-US" sz="4000" dirty="0" err="1"/>
              <a:t>nesnesi</a:t>
            </a:r>
            <a:r>
              <a:rPr lang="en-US" sz="4000" dirty="0"/>
              <a:t> </a:t>
            </a:r>
            <a:r>
              <a:rPr lang="en-US" sz="4000" dirty="0" err="1"/>
              <a:t>kadın</a:t>
            </a:r>
            <a:r>
              <a:rPr lang="en-US" sz="4000" dirty="0"/>
              <a:t> </a:t>
            </a:r>
            <a:r>
              <a:rPr lang="en-US" sz="4000" dirty="0" err="1"/>
              <a:t>ve</a:t>
            </a:r>
            <a:r>
              <a:rPr lang="en-US" sz="4000" dirty="0"/>
              <a:t> </a:t>
            </a:r>
            <a:r>
              <a:rPr lang="en-US" sz="4000" dirty="0" err="1" smtClean="0"/>
              <a:t>aktif</a:t>
            </a:r>
            <a:r>
              <a:rPr lang="en-US" sz="4000" dirty="0" smtClean="0"/>
              <a:t> </a:t>
            </a:r>
            <a:r>
              <a:rPr lang="en-US" sz="4000" dirty="0" err="1" smtClean="0"/>
              <a:t>göz</a:t>
            </a:r>
            <a:r>
              <a:rPr lang="en-US" sz="4000" dirty="0" smtClean="0"/>
              <a:t> </a:t>
            </a:r>
            <a:r>
              <a:rPr lang="en-US" sz="4000" dirty="0" err="1" smtClean="0"/>
              <a:t>erkek</a:t>
            </a:r>
            <a:endParaRPr lang="en-US" sz="4000" dirty="0" smtClean="0"/>
          </a:p>
          <a:p>
            <a:r>
              <a:rPr lang="en-US" sz="4000" dirty="0" err="1" smtClean="0"/>
              <a:t>Sinemanın</a:t>
            </a:r>
            <a:r>
              <a:rPr lang="en-US" sz="4000" dirty="0" smtClean="0"/>
              <a:t> </a:t>
            </a:r>
            <a:r>
              <a:rPr lang="en-US" sz="4000" dirty="0" err="1" smtClean="0"/>
              <a:t>yarattığı</a:t>
            </a:r>
            <a:r>
              <a:rPr lang="en-US" sz="4000" dirty="0" smtClean="0"/>
              <a:t> </a:t>
            </a:r>
            <a:r>
              <a:rPr lang="en-US" sz="4000" dirty="0" err="1" smtClean="0"/>
              <a:t>görsel</a:t>
            </a:r>
            <a:r>
              <a:rPr lang="en-US" sz="4000" dirty="0" smtClean="0"/>
              <a:t> </a:t>
            </a:r>
            <a:r>
              <a:rPr lang="en-US" sz="4000" dirty="0" err="1" smtClean="0"/>
              <a:t>haz</a:t>
            </a:r>
            <a:r>
              <a:rPr lang="en-US" sz="4000" dirty="0" smtClean="0"/>
              <a:t>: </a:t>
            </a:r>
            <a:r>
              <a:rPr lang="en-US" sz="4000" dirty="0" err="1" smtClean="0"/>
              <a:t>skopofili</a:t>
            </a:r>
            <a:r>
              <a:rPr lang="en-US" sz="4000" dirty="0" smtClean="0"/>
              <a:t> (Freud </a:t>
            </a:r>
            <a:r>
              <a:rPr lang="en-US" sz="4000" dirty="0" err="1" smtClean="0"/>
              <a:t>ve</a:t>
            </a:r>
            <a:r>
              <a:rPr lang="en-US" sz="4000" dirty="0" smtClean="0"/>
              <a:t> </a:t>
            </a:r>
            <a:r>
              <a:rPr lang="en-US" sz="4000" dirty="0" err="1" smtClean="0"/>
              <a:t>Lacan</a:t>
            </a:r>
            <a:r>
              <a:rPr lang="en-US" sz="4000" dirty="0" smtClean="0"/>
              <a:t>)</a:t>
            </a:r>
          </a:p>
          <a:p>
            <a:r>
              <a:rPr lang="en-US" sz="4000" dirty="0" err="1" smtClean="0"/>
              <a:t>Bakmaktan</a:t>
            </a:r>
            <a:r>
              <a:rPr lang="en-US" sz="4000" dirty="0" smtClean="0"/>
              <a:t> </a:t>
            </a:r>
            <a:r>
              <a:rPr lang="en-US" sz="4000" dirty="0" err="1" smtClean="0"/>
              <a:t>alınan</a:t>
            </a:r>
            <a:r>
              <a:rPr lang="en-US" sz="4000" dirty="0" smtClean="0"/>
              <a:t> </a:t>
            </a:r>
            <a:r>
              <a:rPr lang="en-US" sz="4000" dirty="0" err="1" smtClean="0"/>
              <a:t>haz</a:t>
            </a:r>
            <a:r>
              <a:rPr lang="en-US" sz="4000" dirty="0" smtClean="0"/>
              <a:t> (libido) </a:t>
            </a:r>
            <a:r>
              <a:rPr lang="en-US" sz="4000" dirty="0" err="1" smtClean="0"/>
              <a:t>ve</a:t>
            </a:r>
            <a:r>
              <a:rPr lang="en-US" sz="4000" dirty="0" smtClean="0"/>
              <a:t> </a:t>
            </a:r>
            <a:r>
              <a:rPr lang="en-US" sz="4000" dirty="0" err="1" smtClean="0"/>
              <a:t>özdeşleşmeden</a:t>
            </a:r>
            <a:r>
              <a:rPr lang="en-US" sz="4000" dirty="0" smtClean="0"/>
              <a:t> </a:t>
            </a:r>
            <a:r>
              <a:rPr lang="en-US" sz="4000" dirty="0" err="1" smtClean="0"/>
              <a:t>alınan</a:t>
            </a:r>
            <a:r>
              <a:rPr lang="en-US" sz="4000" dirty="0" smtClean="0"/>
              <a:t> </a:t>
            </a:r>
            <a:r>
              <a:rPr lang="en-US" sz="4000" dirty="0" err="1" smtClean="0"/>
              <a:t>haz</a:t>
            </a:r>
            <a:r>
              <a:rPr lang="en-US" sz="4000" dirty="0" smtClean="0"/>
              <a:t> (ego)</a:t>
            </a:r>
          </a:p>
          <a:p>
            <a:r>
              <a:rPr lang="en-US" sz="4000" dirty="0" err="1" smtClean="0"/>
              <a:t>Kadının</a:t>
            </a:r>
            <a:r>
              <a:rPr lang="en-US" sz="4000" dirty="0" smtClean="0"/>
              <a:t> </a:t>
            </a:r>
            <a:r>
              <a:rPr lang="en-US" sz="4000" dirty="0" err="1" smtClean="0"/>
              <a:t>seyirlik</a:t>
            </a:r>
            <a:r>
              <a:rPr lang="en-US" sz="4000" dirty="0" smtClean="0"/>
              <a:t> </a:t>
            </a:r>
            <a:r>
              <a:rPr lang="en-US" sz="4000" dirty="0" err="1" smtClean="0"/>
              <a:t>nesne</a:t>
            </a:r>
            <a:r>
              <a:rPr lang="en-US" sz="4000" dirty="0" smtClean="0"/>
              <a:t> </a:t>
            </a:r>
            <a:r>
              <a:rPr lang="en-US" sz="4000" dirty="0" err="1" smtClean="0"/>
              <a:t>olmasının</a:t>
            </a:r>
            <a:r>
              <a:rPr lang="en-US" sz="4000" dirty="0" smtClean="0"/>
              <a:t> </a:t>
            </a:r>
            <a:r>
              <a:rPr lang="en-US" sz="4000" dirty="0" err="1" smtClean="0"/>
              <a:t>anlatısal</a:t>
            </a:r>
            <a:r>
              <a:rPr lang="en-US" sz="4000" dirty="0" smtClean="0"/>
              <a:t> </a:t>
            </a:r>
            <a:r>
              <a:rPr lang="en-US" sz="4000" dirty="0" err="1" smtClean="0"/>
              <a:t>sinemada</a:t>
            </a:r>
            <a:r>
              <a:rPr lang="en-US" sz="4000" dirty="0" smtClean="0"/>
              <a:t> </a:t>
            </a:r>
            <a:r>
              <a:rPr lang="en-US" sz="4000" dirty="0" err="1" smtClean="0"/>
              <a:t>yol</a:t>
            </a:r>
            <a:r>
              <a:rPr lang="en-US" sz="4000" dirty="0" smtClean="0"/>
              <a:t> </a:t>
            </a:r>
            <a:r>
              <a:rPr lang="en-US" sz="4000" dirty="0" err="1" smtClean="0"/>
              <a:t>açtığı</a:t>
            </a:r>
            <a:r>
              <a:rPr lang="en-US" sz="4000" dirty="0" smtClean="0"/>
              <a:t> </a:t>
            </a:r>
            <a:r>
              <a:rPr lang="en-US" sz="4000" dirty="0" err="1" smtClean="0"/>
              <a:t>zorluk</a:t>
            </a:r>
            <a:r>
              <a:rPr lang="en-US" sz="4000" dirty="0" smtClean="0"/>
              <a:t>: </a:t>
            </a:r>
            <a:r>
              <a:rPr lang="en-US" sz="4000" dirty="0" err="1" smtClean="0"/>
              <a:t>Kadının</a:t>
            </a:r>
            <a:r>
              <a:rPr lang="en-US" sz="4000" dirty="0" smtClean="0"/>
              <a:t> film </a:t>
            </a:r>
            <a:r>
              <a:rPr lang="en-US" sz="4000" dirty="0" err="1" smtClean="0"/>
              <a:t>anlatısında</a:t>
            </a:r>
            <a:r>
              <a:rPr lang="en-US" sz="4000" dirty="0" smtClean="0"/>
              <a:t> </a:t>
            </a:r>
            <a:r>
              <a:rPr lang="en-US" sz="4000" dirty="0" err="1" smtClean="0"/>
              <a:t>seyirlik</a:t>
            </a:r>
            <a:r>
              <a:rPr lang="en-US" sz="4000" dirty="0" smtClean="0"/>
              <a:t> </a:t>
            </a:r>
            <a:r>
              <a:rPr lang="en-US" sz="4000" dirty="0" err="1" smtClean="0"/>
              <a:t>nesne</a:t>
            </a:r>
            <a:r>
              <a:rPr lang="en-US" sz="4000" dirty="0" smtClean="0"/>
              <a:t> </a:t>
            </a:r>
            <a:r>
              <a:rPr lang="en-US" sz="4000" dirty="0" err="1" smtClean="0"/>
              <a:t>olması</a:t>
            </a:r>
            <a:r>
              <a:rPr lang="en-US" sz="4000" dirty="0" smtClean="0"/>
              <a:t> (showgirl)</a:t>
            </a:r>
          </a:p>
          <a:p>
            <a:endParaRPr lang="en-US" sz="4400" dirty="0" smtClean="0"/>
          </a:p>
        </p:txBody>
      </p:sp>
    </p:spTree>
    <p:extLst>
      <p:ext uri="{BB962C8B-B14F-4D97-AF65-F5344CB8AC3E}">
        <p14:creationId xmlns:p14="http://schemas.microsoft.com/office/powerpoint/2010/main" val="6930903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 err="1" smtClean="0">
                <a:latin typeface="+mn-lt"/>
              </a:rPr>
              <a:t>Güçlü</a:t>
            </a:r>
            <a:r>
              <a:rPr lang="en-US" sz="4800" b="1" dirty="0" smtClean="0">
                <a:latin typeface="+mn-lt"/>
              </a:rPr>
              <a:t> Kadın </a:t>
            </a:r>
            <a:r>
              <a:rPr lang="en-US" sz="4800" b="1" dirty="0" err="1" smtClean="0">
                <a:latin typeface="+mn-lt"/>
              </a:rPr>
              <a:t>Temsilleri</a:t>
            </a:r>
            <a:endParaRPr lang="en-US" sz="48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825625"/>
            <a:ext cx="10837984" cy="4449669"/>
          </a:xfrm>
        </p:spPr>
        <p:txBody>
          <a:bodyPr>
            <a:normAutofit/>
          </a:bodyPr>
          <a:lstStyle/>
          <a:p>
            <a:r>
              <a:rPr lang="en-US" sz="4000" dirty="0" smtClean="0"/>
              <a:t>Feminist </a:t>
            </a:r>
            <a:r>
              <a:rPr lang="en-US" sz="4000" dirty="0" err="1" smtClean="0"/>
              <a:t>eleştirinin</a:t>
            </a:r>
            <a:r>
              <a:rPr lang="en-US" sz="4000" dirty="0" smtClean="0"/>
              <a:t> </a:t>
            </a:r>
            <a:r>
              <a:rPr lang="en-US" sz="4000" dirty="0" err="1" smtClean="0"/>
              <a:t>kültürel</a:t>
            </a:r>
            <a:r>
              <a:rPr lang="en-US" sz="4000" dirty="0" smtClean="0"/>
              <a:t> </a:t>
            </a:r>
            <a:r>
              <a:rPr lang="en-US" sz="4000" dirty="0" err="1" smtClean="0"/>
              <a:t>temsiller</a:t>
            </a:r>
            <a:r>
              <a:rPr lang="en-US" sz="4000" dirty="0" smtClean="0"/>
              <a:t> </a:t>
            </a:r>
            <a:r>
              <a:rPr lang="en-US" sz="4000" dirty="0" err="1" smtClean="0"/>
              <a:t>üzerindeki</a:t>
            </a:r>
            <a:r>
              <a:rPr lang="en-US" sz="4000" dirty="0" smtClean="0"/>
              <a:t> </a:t>
            </a:r>
            <a:r>
              <a:rPr lang="en-US" sz="4000" dirty="0" err="1" smtClean="0"/>
              <a:t>etkisi</a:t>
            </a:r>
            <a:endParaRPr lang="en-US" sz="4000" dirty="0" smtClean="0"/>
          </a:p>
          <a:p>
            <a:r>
              <a:rPr lang="en-US" sz="4000" dirty="0" err="1" smtClean="0"/>
              <a:t>Popüler</a:t>
            </a:r>
            <a:r>
              <a:rPr lang="en-US" sz="4000" dirty="0" smtClean="0"/>
              <a:t> </a:t>
            </a:r>
            <a:r>
              <a:rPr lang="en-US" sz="4000" dirty="0" err="1" smtClean="0"/>
              <a:t>kültürde</a:t>
            </a:r>
            <a:r>
              <a:rPr lang="en-US" sz="4000" dirty="0" smtClean="0"/>
              <a:t> ‘girl power’</a:t>
            </a:r>
          </a:p>
          <a:p>
            <a:r>
              <a:rPr lang="en-US" sz="4000" dirty="0" err="1" smtClean="0"/>
              <a:t>Kapitalizmle</a:t>
            </a:r>
            <a:r>
              <a:rPr lang="en-US" sz="4000" dirty="0" smtClean="0"/>
              <a:t> </a:t>
            </a:r>
            <a:r>
              <a:rPr lang="en-US" sz="4000" dirty="0" err="1" smtClean="0"/>
              <a:t>eklemlenme</a:t>
            </a:r>
            <a:r>
              <a:rPr lang="en-US" sz="4000" dirty="0" smtClean="0"/>
              <a:t>?</a:t>
            </a:r>
          </a:p>
          <a:p>
            <a:pPr marL="457200" lvl="1" indent="0">
              <a:buNone/>
            </a:pPr>
            <a:r>
              <a:rPr lang="en-US" sz="3600" dirty="0" err="1" smtClean="0"/>
              <a:t>Örnek</a:t>
            </a:r>
            <a:r>
              <a:rPr lang="en-US" sz="3600" dirty="0" smtClean="0"/>
              <a:t>: </a:t>
            </a:r>
            <a:r>
              <a:rPr lang="en-US" sz="3600" dirty="0" err="1" smtClean="0"/>
              <a:t>Flormar</a:t>
            </a:r>
            <a:r>
              <a:rPr lang="en-US" sz="3600" dirty="0" smtClean="0"/>
              <a:t> </a:t>
            </a:r>
            <a:r>
              <a:rPr lang="en-US" sz="3600" dirty="0" err="1" smtClean="0"/>
              <a:t>reklamlarında</a:t>
            </a:r>
            <a:r>
              <a:rPr lang="en-US" sz="3600" dirty="0" smtClean="0"/>
              <a:t> </a:t>
            </a:r>
            <a:r>
              <a:rPr lang="en-US" sz="3600" dirty="0" err="1" smtClean="0"/>
              <a:t>kadın</a:t>
            </a:r>
            <a:r>
              <a:rPr lang="en-US" sz="3600" dirty="0" smtClean="0"/>
              <a:t> </a:t>
            </a:r>
            <a:r>
              <a:rPr lang="en-US" sz="3600" dirty="0" err="1" smtClean="0"/>
              <a:t>gücü</a:t>
            </a:r>
            <a:r>
              <a:rPr lang="en-US" sz="3600" dirty="0" smtClean="0"/>
              <a:t> </a:t>
            </a:r>
            <a:r>
              <a:rPr lang="en-US" sz="3600" dirty="0" err="1" smtClean="0"/>
              <a:t>ve</a:t>
            </a:r>
            <a:r>
              <a:rPr lang="en-US" sz="3600" dirty="0" smtClean="0"/>
              <a:t> </a:t>
            </a:r>
            <a:r>
              <a:rPr lang="en-US" sz="3600" dirty="0" err="1" smtClean="0"/>
              <a:t>Flormar</a:t>
            </a:r>
            <a:r>
              <a:rPr lang="en-US" sz="3600" dirty="0" smtClean="0"/>
              <a:t> </a:t>
            </a:r>
            <a:r>
              <a:rPr lang="en-US" sz="3600" dirty="0" err="1" smtClean="0"/>
              <a:t>direnişi</a:t>
            </a:r>
            <a:endParaRPr lang="en-US" sz="3600" dirty="0" smtClean="0"/>
          </a:p>
          <a:p>
            <a:endParaRPr lang="en-US" sz="4000" dirty="0" smtClean="0"/>
          </a:p>
        </p:txBody>
      </p:sp>
    </p:spTree>
    <p:extLst>
      <p:ext uri="{BB962C8B-B14F-4D97-AF65-F5344CB8AC3E}">
        <p14:creationId xmlns:p14="http://schemas.microsoft.com/office/powerpoint/2010/main" val="12477568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977" y="311337"/>
            <a:ext cx="10515600" cy="1514288"/>
          </a:xfrm>
        </p:spPr>
        <p:txBody>
          <a:bodyPr>
            <a:noAutofit/>
          </a:bodyPr>
          <a:lstStyle/>
          <a:p>
            <a:pPr algn="ctr"/>
            <a:r>
              <a:rPr lang="en-US" sz="5400" b="1" err="1" smtClean="0">
                <a:latin typeface="+mn-lt"/>
              </a:rPr>
              <a:t>Dijital</a:t>
            </a:r>
            <a:r>
              <a:rPr lang="en-US" sz="5400" b="1" dirty="0" smtClean="0">
                <a:latin typeface="+mn-lt"/>
              </a:rPr>
              <a:t> </a:t>
            </a:r>
            <a:r>
              <a:rPr lang="en-US" sz="5400" b="1" dirty="0" err="1" smtClean="0">
                <a:latin typeface="+mn-lt"/>
              </a:rPr>
              <a:t>feminizm</a:t>
            </a:r>
            <a:endParaRPr lang="en-US" sz="54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133599"/>
            <a:ext cx="10515600" cy="4043363"/>
          </a:xfrm>
        </p:spPr>
        <p:txBody>
          <a:bodyPr>
            <a:noAutofit/>
          </a:bodyPr>
          <a:lstStyle/>
          <a:p>
            <a:r>
              <a:rPr lang="tr-TR" sz="4400" dirty="0" smtClean="0"/>
              <a:t>E-feminizm: </a:t>
            </a:r>
            <a:r>
              <a:rPr lang="tr-TR" sz="4400" dirty="0" err="1" smtClean="0"/>
              <a:t>bloglar</a:t>
            </a:r>
            <a:r>
              <a:rPr lang="tr-TR" sz="4400" dirty="0" smtClean="0"/>
              <a:t>, sosyal medya</a:t>
            </a:r>
          </a:p>
          <a:p>
            <a:r>
              <a:rPr lang="tr-TR" sz="4400" dirty="0" smtClean="0"/>
              <a:t>Ekolojist, renkli, </a:t>
            </a:r>
            <a:r>
              <a:rPr lang="tr-TR" sz="4400" dirty="0" err="1" smtClean="0"/>
              <a:t>queer</a:t>
            </a:r>
            <a:r>
              <a:rPr lang="is-IS" sz="4400" dirty="0" smtClean="0"/>
              <a:t>…. </a:t>
            </a:r>
            <a:r>
              <a:rPr lang="en-US" sz="4400" dirty="0" smtClean="0"/>
              <a:t>F</a:t>
            </a:r>
            <a:r>
              <a:rPr lang="is-IS" sz="4400" dirty="0" smtClean="0"/>
              <a:t>eministler</a:t>
            </a:r>
          </a:p>
          <a:p>
            <a:r>
              <a:rPr lang="is-IS" sz="4400" dirty="0" smtClean="0"/>
              <a:t>Yeni ittifaklar</a:t>
            </a:r>
          </a:p>
          <a:p>
            <a:r>
              <a:rPr lang="is-IS" sz="4400" dirty="0" smtClean="0"/>
              <a:t>#feminizmi</a:t>
            </a:r>
          </a:p>
          <a:p>
            <a:r>
              <a:rPr lang="tr-TR" sz="4400" dirty="0" smtClean="0"/>
              <a:t>Mizah ve yaratıcılıktan beslenen yeni eylem biçimleri</a:t>
            </a:r>
          </a:p>
        </p:txBody>
      </p:sp>
    </p:spTree>
    <p:extLst>
      <p:ext uri="{BB962C8B-B14F-4D97-AF65-F5344CB8AC3E}">
        <p14:creationId xmlns:p14="http://schemas.microsoft.com/office/powerpoint/2010/main" val="9266305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1000</TotalTime>
  <Words>239</Words>
  <Application>Microsoft Macintosh PowerPoint</Application>
  <PresentationFormat>Widescreen</PresentationFormat>
  <Paragraphs>44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Calibri</vt:lpstr>
      <vt:lpstr>Calibri Light</vt:lpstr>
      <vt:lpstr>Arial</vt:lpstr>
      <vt:lpstr>Office Theme</vt:lpstr>
      <vt:lpstr>Cinsiyet ve Siyaset 11.Hafta</vt:lpstr>
      <vt:lpstr>Medya ve kültürel çalışmalar</vt:lpstr>
      <vt:lpstr>Cinsiyetçi Medya Temsilleri</vt:lpstr>
      <vt:lpstr>PowerPoint Presentation</vt:lpstr>
      <vt:lpstr>PowerPoint Presentation</vt:lpstr>
      <vt:lpstr>Pornografi tartışması</vt:lpstr>
      <vt:lpstr>Laura Mulvey  - Görsel Haz ve Anlatı Sineması </vt:lpstr>
      <vt:lpstr>Güçlü Kadın Temsilleri</vt:lpstr>
      <vt:lpstr>Dijital feminizm</vt:lpstr>
    </vt:vector>
  </TitlesOfParts>
  <Company/>
  <LinksUpToDate>false</LinksUpToDate>
  <SharedDoc>false</SharedDoc>
  <HyperlinksChanged>false</HyperlinksChanged>
  <AppVersion>15.0029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Cinsiyet ve Siyaset</dc:title>
  <dc:creator>Microsoft Office User</dc:creator>
  <cp:lastModifiedBy>Microsoft Office User</cp:lastModifiedBy>
  <cp:revision>253</cp:revision>
  <dcterms:created xsi:type="dcterms:W3CDTF">2019-05-22T16:15:54Z</dcterms:created>
  <dcterms:modified xsi:type="dcterms:W3CDTF">2019-05-26T12:31:40Z</dcterms:modified>
</cp:coreProperties>
</file>