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5473-AD9F-4ABD-8059-C43B13E56DF6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3C39-33FE-4528-841E-1D7C97E3F0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25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5473-AD9F-4ABD-8059-C43B13E56DF6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3C39-33FE-4528-841E-1D7C97E3F0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847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5473-AD9F-4ABD-8059-C43B13E56DF6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3C39-33FE-4528-841E-1D7C97E3F0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104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5473-AD9F-4ABD-8059-C43B13E56DF6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3C39-33FE-4528-841E-1D7C97E3F0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087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5473-AD9F-4ABD-8059-C43B13E56DF6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3C39-33FE-4528-841E-1D7C97E3F0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47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5473-AD9F-4ABD-8059-C43B13E56DF6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3C39-33FE-4528-841E-1D7C97E3F0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443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5473-AD9F-4ABD-8059-C43B13E56DF6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3C39-33FE-4528-841E-1D7C97E3F0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639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5473-AD9F-4ABD-8059-C43B13E56DF6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3C39-33FE-4528-841E-1D7C97E3F0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45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5473-AD9F-4ABD-8059-C43B13E56DF6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3C39-33FE-4528-841E-1D7C97E3F0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86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5473-AD9F-4ABD-8059-C43B13E56DF6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3C39-33FE-4528-841E-1D7C97E3F0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2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5473-AD9F-4ABD-8059-C43B13E56DF6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3C39-33FE-4528-841E-1D7C97E3F0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657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E5473-AD9F-4ABD-8059-C43B13E56DF6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A3C39-33FE-4528-841E-1D7C97E3F0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221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142852"/>
            <a:ext cx="822960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err="1">
                <a:solidFill>
                  <a:srgbClr val="FF0000"/>
                </a:solidFill>
                <a:latin typeface="Comic Sans MS" pitchFamily="66" charset="0"/>
              </a:rPr>
              <a:t>Special</a:t>
            </a: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sz="2800" b="1" dirty="0" err="1">
                <a:solidFill>
                  <a:srgbClr val="FF0000"/>
                </a:solidFill>
                <a:latin typeface="Comic Sans MS" pitchFamily="66" charset="0"/>
              </a:rPr>
              <a:t>working</a:t>
            </a: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sz="2800" b="1" dirty="0" err="1">
                <a:solidFill>
                  <a:srgbClr val="FF0000"/>
                </a:solidFill>
                <a:latin typeface="Comic Sans MS" pitchFamily="66" charset="0"/>
              </a:rPr>
              <a:t>methods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809720" y="1000108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Working Under Low Pressure</a:t>
            </a:r>
          </a:p>
          <a:p>
            <a:r>
              <a:rPr lang="en-US" b="1" dirty="0" smtClean="0">
                <a:latin typeface="Comic Sans MS" pitchFamily="66" charset="0"/>
              </a:rPr>
              <a:t>Glass materials with scratches or cracks on the outer surface should not be used.</a:t>
            </a:r>
          </a:p>
          <a:p>
            <a:r>
              <a:rPr lang="en-US" b="1" dirty="0" smtClean="0">
                <a:latin typeface="Comic Sans MS" pitchFamily="66" charset="0"/>
              </a:rPr>
              <a:t>Vacuumed glass should not be heated in one direction.</a:t>
            </a:r>
          </a:p>
          <a:p>
            <a:r>
              <a:rPr lang="en-US" b="1" dirty="0" smtClean="0">
                <a:latin typeface="Comic Sans MS" pitchFamily="66" charset="0"/>
              </a:rPr>
              <a:t>Only spherical glassware should be used.</a:t>
            </a:r>
          </a:p>
          <a:p>
            <a:r>
              <a:rPr lang="en-US" b="1" dirty="0" smtClean="0">
                <a:latin typeface="Comic Sans MS" pitchFamily="66" charset="0"/>
              </a:rPr>
              <a:t>When large volume glass containers are vacuumed, the glass container must be surrounded by a wire cage in case the glass is broken and scattered.</a:t>
            </a:r>
            <a:endParaRPr lang="tr-TR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05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666844" y="214291"/>
            <a:ext cx="87154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err="1">
                <a:solidFill>
                  <a:srgbClr val="FF0000"/>
                </a:solidFill>
                <a:latin typeface="Comic Sans MS" pitchFamily="66" charset="0"/>
              </a:rPr>
              <a:t>Compressed</a:t>
            </a:r>
            <a:r>
              <a:rPr lang="tr-TR" sz="2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latin typeface="Comic Sans MS" pitchFamily="66" charset="0"/>
              </a:rPr>
              <a:t>Gases</a:t>
            </a:r>
            <a:endParaRPr lang="tr-TR" sz="2000" b="1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tr-TR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i="1" dirty="0">
                <a:latin typeface="Comic Sans MS" pitchFamily="66" charset="0"/>
              </a:rPr>
              <a:t>Carefully read the label before using or storing compressed gas. The MSDS will provide any special hazard</a:t>
            </a:r>
            <a:r>
              <a:rPr lang="tr-TR" b="1" i="1" dirty="0">
                <a:latin typeface="Comic Sans MS" pitchFamily="66" charset="0"/>
              </a:rPr>
              <a:t> </a:t>
            </a:r>
            <a:r>
              <a:rPr lang="en-US" b="1" i="1" dirty="0">
                <a:latin typeface="Comic Sans MS" pitchFamily="66" charset="0"/>
              </a:rPr>
              <a:t>information. Always use the minimum size cylinder required to perform the work.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Comic Sans MS" pitchFamily="66" charset="0"/>
              </a:rPr>
              <a:t>Cylinders of compressed gases must be handled as high energy sources. When storing or moving a cylinder, have</a:t>
            </a:r>
            <a:r>
              <a:rPr lang="tr-TR" b="1" dirty="0">
                <a:latin typeface="Comic Sans MS" pitchFamily="66" charset="0"/>
              </a:rPr>
              <a:t> </a:t>
            </a:r>
            <a:r>
              <a:rPr lang="en-US" b="1" dirty="0">
                <a:latin typeface="Comic Sans MS" pitchFamily="66" charset="0"/>
              </a:rPr>
              <a:t>the cap securely in place to protect the stem. Use suitable racks, straps, chains or stands to support cylinders.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Comic Sans MS" pitchFamily="66" charset="0"/>
              </a:rPr>
              <a:t>Compressed gas cylinders pose a crush hazard to hands and feet.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Comic Sans MS" pitchFamily="66" charset="0"/>
              </a:rPr>
              <a:t>Do not expose cylinders to temperature extremes.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Comic Sans MS" pitchFamily="66" charset="0"/>
              </a:rPr>
              <a:t>Do not store cylinders or lecture bottles with the regulator in place. If the regulator fails, the entire contents of the gas</a:t>
            </a:r>
            <a:r>
              <a:rPr lang="tr-TR" b="1" dirty="0">
                <a:latin typeface="Comic Sans MS" pitchFamily="66" charset="0"/>
              </a:rPr>
              <a:t> </a:t>
            </a:r>
            <a:r>
              <a:rPr lang="tr-TR" b="1" dirty="0" err="1">
                <a:latin typeface="Comic Sans MS" pitchFamily="66" charset="0"/>
              </a:rPr>
              <a:t>cylinder</a:t>
            </a:r>
            <a:r>
              <a:rPr lang="tr-TR" b="1" dirty="0">
                <a:latin typeface="Comic Sans MS" pitchFamily="66" charset="0"/>
              </a:rPr>
              <a:t> </a:t>
            </a:r>
            <a:r>
              <a:rPr lang="tr-TR" b="1" dirty="0" err="1">
                <a:latin typeface="Comic Sans MS" pitchFamily="66" charset="0"/>
              </a:rPr>
              <a:t>may</a:t>
            </a:r>
            <a:r>
              <a:rPr lang="tr-TR" b="1" dirty="0">
                <a:latin typeface="Comic Sans MS" pitchFamily="66" charset="0"/>
              </a:rPr>
              <a:t> be </a:t>
            </a:r>
            <a:r>
              <a:rPr lang="tr-TR" b="1" dirty="0" err="1">
                <a:latin typeface="Comic Sans MS" pitchFamily="66" charset="0"/>
              </a:rPr>
              <a:t>discharged</a:t>
            </a:r>
            <a:r>
              <a:rPr lang="tr-TR" b="1" dirty="0">
                <a:latin typeface="Comic Sans MS" pitchFamily="66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Comic Sans MS" pitchFamily="66" charset="0"/>
              </a:rPr>
              <a:t>Always use the correct regulator. Do not use a regulator adapter. Oil or grease on the high pressure side of an</a:t>
            </a:r>
            <a:r>
              <a:rPr lang="tr-TR" b="1" dirty="0">
                <a:latin typeface="Comic Sans MS" pitchFamily="66" charset="0"/>
              </a:rPr>
              <a:t> </a:t>
            </a:r>
            <a:r>
              <a:rPr lang="en-US" b="1" dirty="0">
                <a:latin typeface="Comic Sans MS" pitchFamily="66" charset="0"/>
              </a:rPr>
              <a:t>oxygen cylinder can cause an explosion. Do not lubricate an oxygen regulator.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Comic Sans MS" pitchFamily="66" charset="0"/>
              </a:rPr>
              <a:t>Cylinders of toxic, flammable or reactive gases should be stored and used in a fume hood or with local ventilation.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Comic Sans MS" pitchFamily="66" charset="0"/>
              </a:rPr>
              <a:t>Never bleed a cylinder completely empty. Leave a slight pressure to keep contaminants out.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Comic Sans MS" pitchFamily="66" charset="0"/>
              </a:rPr>
              <a:t>Always wear safety glasses when handling compressed gases.</a:t>
            </a:r>
            <a:endParaRPr lang="tr-TR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7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58" y="500042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770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428604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Taking </a:t>
            </a:r>
            <a:r>
              <a:rPr lang="tr-TR" sz="2800" b="1" dirty="0">
                <a:solidFill>
                  <a:srgbClr val="FF0000"/>
                </a:solidFill>
              </a:rPr>
              <a:t>g</a:t>
            </a:r>
            <a:r>
              <a:rPr lang="en-US" sz="2800" b="1" dirty="0">
                <a:solidFill>
                  <a:srgbClr val="FF0000"/>
                </a:solidFill>
              </a:rPr>
              <a:t>as </a:t>
            </a:r>
            <a:r>
              <a:rPr lang="tr-TR" sz="2800" b="1" dirty="0">
                <a:solidFill>
                  <a:srgbClr val="FF0000"/>
                </a:solidFill>
              </a:rPr>
              <a:t>f</a:t>
            </a:r>
            <a:r>
              <a:rPr lang="en-US" sz="2800" b="1" dirty="0" err="1">
                <a:solidFill>
                  <a:srgbClr val="FF0000"/>
                </a:solidFill>
              </a:rPr>
              <a:t>rom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>
                <a:solidFill>
                  <a:srgbClr val="FF0000"/>
                </a:solidFill>
              </a:rPr>
              <a:t>p</a:t>
            </a:r>
            <a:r>
              <a:rPr lang="en-US" sz="2800" b="1" dirty="0" err="1">
                <a:solidFill>
                  <a:srgbClr val="FF0000"/>
                </a:solidFill>
              </a:rPr>
              <a:t>ressure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cylinder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981200" y="1357299"/>
            <a:ext cx="4038600" cy="499762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Comic Sans MS" pitchFamily="66" charset="0"/>
              </a:rPr>
              <a:t>Gas</a:t>
            </a:r>
            <a:r>
              <a:rPr lang="tr-TR" b="1" dirty="0" smtClean="0">
                <a:latin typeface="Comic Sans MS" pitchFamily="66" charset="0"/>
              </a:rPr>
              <a:t>es</a:t>
            </a:r>
            <a:r>
              <a:rPr lang="en-US" b="1" dirty="0" smtClean="0">
                <a:latin typeface="Comic Sans MS" pitchFamily="66" charset="0"/>
              </a:rPr>
              <a:t> under high pressure such as H2, N2, O2, inert gases, hydrocarbons, CO2, CO are </a:t>
            </a:r>
            <a:r>
              <a:rPr lang="tr-TR" b="1" dirty="0" err="1" smtClean="0">
                <a:latin typeface="Comic Sans MS" pitchFamily="66" charset="0"/>
              </a:rPr>
              <a:t>taken</a:t>
            </a:r>
            <a:r>
              <a:rPr lang="en-US" b="1" dirty="0" smtClean="0">
                <a:latin typeface="Comic Sans MS" pitchFamily="66" charset="0"/>
              </a:rPr>
              <a:t> from the tube by means of pressure gauge.</a:t>
            </a:r>
          </a:p>
          <a:p>
            <a:r>
              <a:rPr lang="en-US" b="1" dirty="0" smtClean="0">
                <a:latin typeface="Comic Sans MS" pitchFamily="66" charset="0"/>
              </a:rPr>
              <a:t> </a:t>
            </a:r>
          </a:p>
          <a:p>
            <a:r>
              <a:rPr lang="en-US" b="1" dirty="0" smtClean="0">
                <a:latin typeface="Comic Sans MS" pitchFamily="66" charset="0"/>
              </a:rPr>
              <a:t>Liquefied gases such as ammonia, </a:t>
            </a:r>
            <a:r>
              <a:rPr lang="en-US" b="1" dirty="0" err="1" smtClean="0">
                <a:latin typeface="Comic Sans MS" pitchFamily="66" charset="0"/>
              </a:rPr>
              <a:t>HCl</a:t>
            </a:r>
            <a:r>
              <a:rPr lang="en-US" b="1" dirty="0" smtClean="0">
                <a:latin typeface="Comic Sans MS" pitchFamily="66" charset="0"/>
              </a:rPr>
              <a:t>, SO2 and </a:t>
            </a:r>
            <a:r>
              <a:rPr lang="en-US" b="1" dirty="0" err="1" smtClean="0">
                <a:latin typeface="Comic Sans MS" pitchFamily="66" charset="0"/>
              </a:rPr>
              <a:t>Cl</a:t>
            </a:r>
            <a:r>
              <a:rPr lang="en-US" b="1" dirty="0" smtClean="0">
                <a:latin typeface="Comic Sans MS" pitchFamily="66" charset="0"/>
              </a:rPr>
              <a:t> are removed from the tube by means of a needle valve</a:t>
            </a:r>
            <a:r>
              <a:rPr lang="en-US" dirty="0" smtClean="0"/>
              <a:t>.</a:t>
            </a:r>
            <a:endParaRPr lang="tr-TR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438" y="1357299"/>
            <a:ext cx="4038600" cy="157056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071810"/>
            <a:ext cx="4071934" cy="32147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41868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52596" y="357166"/>
            <a:ext cx="8229600" cy="78583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>
                <a:solidFill>
                  <a:srgbClr val="FF0000"/>
                </a:solidFill>
                <a:latin typeface="Comic Sans MS" pitchFamily="66" charset="0"/>
              </a:rPr>
              <a:t>Connection</a:t>
            </a: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 of </a:t>
            </a:r>
            <a:r>
              <a:rPr lang="tr-TR" sz="2800" b="1" dirty="0" err="1">
                <a:solidFill>
                  <a:srgbClr val="FF0000"/>
                </a:solidFill>
                <a:latin typeface="Comic Sans MS" pitchFamily="66" charset="0"/>
              </a:rPr>
              <a:t>manometer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İçerik Yer Tutucusu 4" descr="http://g01.a.alicdn.com/kf/HTB1QrehJFXXXXX9aXXXq6xXFXXXJ/LPG-LNG-font-b-gas-b-font-font-b-pressure-b-font-font-b-gauge-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1" y="2000240"/>
            <a:ext cx="3166591" cy="3571900"/>
          </a:xfrm>
          <a:noFill/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14830" y="1785926"/>
            <a:ext cx="539597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705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14290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Working Under High Pressure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309785" y="1500175"/>
            <a:ext cx="7216179" cy="5069065"/>
          </a:xfrm>
        </p:spPr>
        <p:txBody>
          <a:bodyPr>
            <a:normAutofit fontScale="77500" lnSpcReduction="20000"/>
          </a:bodyPr>
          <a:lstStyle/>
          <a:p>
            <a:r>
              <a:rPr lang="en-US" sz="4200" b="1" dirty="0">
                <a:latin typeface="Comic Sans MS" pitchFamily="66" charset="0"/>
              </a:rPr>
              <a:t>The maximum pressure at which the pressure receptacles can be used is known and care must be taken not to exceed this pressure during the reaction.</a:t>
            </a:r>
          </a:p>
          <a:p>
            <a:r>
              <a:rPr lang="en-US" sz="4200" b="1" dirty="0">
                <a:latin typeface="Comic Sans MS" pitchFamily="66" charset="0"/>
              </a:rPr>
              <a:t>Connections to pressure vessels should only be turned on and off once system pressure is reduced to atmospheric pressure.</a:t>
            </a:r>
          </a:p>
          <a:p>
            <a:r>
              <a:rPr lang="en-US" sz="4200" b="1" dirty="0">
                <a:latin typeface="Comic Sans MS" pitchFamily="66" charset="0"/>
              </a:rPr>
              <a:t>Autoclave should be used if the pressure and temperature are not known at the end of the reaction.</a:t>
            </a:r>
            <a:endParaRPr lang="tr-TR" sz="4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3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389</Words>
  <Application>Microsoft Office PowerPoint</Application>
  <PresentationFormat>Geniş ekran</PresentationFormat>
  <Paragraphs>26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Wingdings</vt:lpstr>
      <vt:lpstr>Office Teması</vt:lpstr>
      <vt:lpstr>Special working methods</vt:lpstr>
      <vt:lpstr>PowerPoint Sunusu</vt:lpstr>
      <vt:lpstr>PowerPoint Sunusu</vt:lpstr>
      <vt:lpstr>Taking gas from pressure cylinder</vt:lpstr>
      <vt:lpstr>Connection of manometer</vt:lpstr>
      <vt:lpstr>Working Under High Pressure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KİMYA_MCANEL</dc:creator>
  <cp:lastModifiedBy>KİMYA_MCANEL</cp:lastModifiedBy>
  <cp:revision>3</cp:revision>
  <dcterms:created xsi:type="dcterms:W3CDTF">2017-11-23T07:42:52Z</dcterms:created>
  <dcterms:modified xsi:type="dcterms:W3CDTF">2017-11-23T10:26:05Z</dcterms:modified>
</cp:coreProperties>
</file>