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6"/>
  </p:notesMasterIdLst>
  <p:handoutMasterIdLst>
    <p:handoutMasterId r:id="rId97"/>
  </p:handoutMasterIdLst>
  <p:sldIdLst>
    <p:sldId id="256" r:id="rId2"/>
    <p:sldId id="280" r:id="rId3"/>
    <p:sldId id="393" r:id="rId4"/>
    <p:sldId id="328" r:id="rId5"/>
    <p:sldId id="378" r:id="rId6"/>
    <p:sldId id="279" r:id="rId7"/>
    <p:sldId id="348" r:id="rId8"/>
    <p:sldId id="349" r:id="rId9"/>
    <p:sldId id="380" r:id="rId10"/>
    <p:sldId id="394" r:id="rId11"/>
    <p:sldId id="395" r:id="rId12"/>
    <p:sldId id="396" r:id="rId13"/>
    <p:sldId id="384" r:id="rId14"/>
    <p:sldId id="385" r:id="rId15"/>
    <p:sldId id="386" r:id="rId16"/>
    <p:sldId id="387" r:id="rId17"/>
    <p:sldId id="381" r:id="rId18"/>
    <p:sldId id="382" r:id="rId19"/>
    <p:sldId id="388" r:id="rId20"/>
    <p:sldId id="392" r:id="rId21"/>
    <p:sldId id="389" r:id="rId22"/>
    <p:sldId id="390" r:id="rId23"/>
    <p:sldId id="391" r:id="rId24"/>
    <p:sldId id="379" r:id="rId25"/>
    <p:sldId id="350" r:id="rId26"/>
    <p:sldId id="351" r:id="rId27"/>
    <p:sldId id="352" r:id="rId28"/>
    <p:sldId id="353" r:id="rId29"/>
    <p:sldId id="355" r:id="rId30"/>
    <p:sldId id="356" r:id="rId31"/>
    <p:sldId id="357" r:id="rId32"/>
    <p:sldId id="359" r:id="rId33"/>
    <p:sldId id="360" r:id="rId34"/>
    <p:sldId id="361" r:id="rId35"/>
    <p:sldId id="362" r:id="rId36"/>
    <p:sldId id="363" r:id="rId37"/>
    <p:sldId id="364" r:id="rId38"/>
    <p:sldId id="358" r:id="rId39"/>
    <p:sldId id="329" r:id="rId40"/>
    <p:sldId id="273" r:id="rId41"/>
    <p:sldId id="274" r:id="rId42"/>
    <p:sldId id="275" r:id="rId43"/>
    <p:sldId id="282" r:id="rId44"/>
    <p:sldId id="276" r:id="rId45"/>
    <p:sldId id="397" r:id="rId46"/>
    <p:sldId id="277" r:id="rId47"/>
    <p:sldId id="366" r:id="rId48"/>
    <p:sldId id="370" r:id="rId49"/>
    <p:sldId id="374" r:id="rId50"/>
    <p:sldId id="278" r:id="rId51"/>
    <p:sldId id="375" r:id="rId52"/>
    <p:sldId id="284" r:id="rId53"/>
    <p:sldId id="285" r:id="rId54"/>
    <p:sldId id="286" r:id="rId55"/>
    <p:sldId id="287" r:id="rId56"/>
    <p:sldId id="288" r:id="rId57"/>
    <p:sldId id="289" r:id="rId58"/>
    <p:sldId id="376" r:id="rId59"/>
    <p:sldId id="290" r:id="rId60"/>
    <p:sldId id="377" r:id="rId61"/>
    <p:sldId id="291" r:id="rId62"/>
    <p:sldId id="292" r:id="rId63"/>
    <p:sldId id="293" r:id="rId64"/>
    <p:sldId id="294" r:id="rId65"/>
    <p:sldId id="398" r:id="rId66"/>
    <p:sldId id="399" r:id="rId67"/>
    <p:sldId id="295" r:id="rId68"/>
    <p:sldId id="296" r:id="rId69"/>
    <p:sldId id="297" r:id="rId70"/>
    <p:sldId id="298" r:id="rId71"/>
    <p:sldId id="303" r:id="rId72"/>
    <p:sldId id="304" r:id="rId73"/>
    <p:sldId id="305" r:id="rId74"/>
    <p:sldId id="306" r:id="rId75"/>
    <p:sldId id="299" r:id="rId76"/>
    <p:sldId id="300" r:id="rId77"/>
    <p:sldId id="301" r:id="rId78"/>
    <p:sldId id="302" r:id="rId79"/>
    <p:sldId id="307" r:id="rId80"/>
    <p:sldId id="308"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Lst>
  <p:sldSz cx="9144000" cy="6858000" type="screen4x3"/>
  <p:notesSz cx="6815138" cy="9942513"/>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1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58371" name="Rectangle 3"/>
          <p:cNvSpPr>
            <a:spLocks noGrp="1" noChangeArrowheads="1"/>
          </p:cNvSpPr>
          <p:nvPr>
            <p:ph type="dt" sz="quarter"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58372" name="Rectangle 4"/>
          <p:cNvSpPr>
            <a:spLocks noGrp="1" noChangeArrowheads="1"/>
          </p:cNvSpPr>
          <p:nvPr>
            <p:ph type="ftr" sz="quarter" idx="2"/>
          </p:nvPr>
        </p:nvSpPr>
        <p:spPr bwMode="auto">
          <a:xfrm>
            <a:off x="0" y="9444038"/>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58373" name="Rectangle 5"/>
          <p:cNvSpPr>
            <a:spLocks noGrp="1" noChangeArrowheads="1"/>
          </p:cNvSpPr>
          <p:nvPr>
            <p:ph type="sldNum" sz="quarter" idx="3"/>
          </p:nvPr>
        </p:nvSpPr>
        <p:spPr bwMode="auto">
          <a:xfrm>
            <a:off x="3860800" y="9444038"/>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3BA9F8D-A1F1-488A-902F-028D99B94D2F}"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60800" y="0"/>
            <a:ext cx="2952750" cy="496888"/>
          </a:xfrm>
          <a:prstGeom prst="rect">
            <a:avLst/>
          </a:prstGeom>
        </p:spPr>
        <p:txBody>
          <a:bodyPr vert="horz" lIns="91440" tIns="45720" rIns="91440" bIns="45720" rtlCol="0"/>
          <a:lstStyle>
            <a:lvl1pPr algn="r">
              <a:defRPr sz="1200"/>
            </a:lvl1pPr>
          </a:lstStyle>
          <a:p>
            <a:pPr>
              <a:defRPr/>
            </a:pPr>
            <a:fld id="{A2D68A6A-5830-4054-BFE4-049C9564F0A3}" type="datetimeFigureOut">
              <a:rPr lang="tr-TR"/>
              <a:pPr>
                <a:defRPr/>
              </a:pPr>
              <a:t>25.2.2018</a:t>
            </a:fld>
            <a:endParaRPr lang="tr-TR"/>
          </a:p>
        </p:txBody>
      </p:sp>
      <p:sp>
        <p:nvSpPr>
          <p:cNvPr id="4" name="3 Slayt Görüntüsü Yer Tutucusu"/>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1038" y="4722813"/>
            <a:ext cx="5453062" cy="447357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60800" y="9444038"/>
            <a:ext cx="2952750" cy="496887"/>
          </a:xfrm>
          <a:prstGeom prst="rect">
            <a:avLst/>
          </a:prstGeom>
        </p:spPr>
        <p:txBody>
          <a:bodyPr vert="horz" lIns="91440" tIns="45720" rIns="91440" bIns="45720" rtlCol="0" anchor="b"/>
          <a:lstStyle>
            <a:lvl1pPr algn="r">
              <a:defRPr sz="1200"/>
            </a:lvl1pPr>
          </a:lstStyle>
          <a:p>
            <a:pPr>
              <a:defRPr/>
            </a:pPr>
            <a:fld id="{DCE1CD8A-5EBA-4ACB-AB99-3F9983FA7306}"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smtClean="0"/>
              <a:t>Micofactors are likely to play a greater part in the success and failure of business e.g. local superstore may wipe out local high street shops rather than the imposiition of macrolevel factors such as interest rates.</a:t>
            </a:r>
          </a:p>
          <a:p>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625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626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CC2706-8226-4944-A5DE-CC38659D4895}" type="slidenum">
              <a:rPr lang="tr-TR" smtClean="0"/>
              <a:pPr/>
              <a:t>60</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F88C7C-208D-4581-8538-D5C8A1A5E7AB}" type="slidenum">
              <a:rPr lang="tr-TR" smtClean="0"/>
              <a:pPr/>
              <a:t>81</a:t>
            </a:fld>
            <a:endParaRPr lang="tr-TR" smtClean="0"/>
          </a:p>
        </p:txBody>
      </p:sp>
      <p:sp>
        <p:nvSpPr>
          <p:cNvPr id="100355"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0356"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59CE71-1BF8-4F36-9A5F-84F999E805B2}" type="slidenum">
              <a:rPr lang="tr-TR" smtClean="0"/>
              <a:pPr/>
              <a:t>82</a:t>
            </a:fld>
            <a:endParaRPr lang="tr-TR" smtClean="0"/>
          </a:p>
        </p:txBody>
      </p:sp>
      <p:sp>
        <p:nvSpPr>
          <p:cNvPr id="101379"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1380"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EC1698-4B3D-4FFF-B093-2AF61EEBAB6A}" type="slidenum">
              <a:rPr lang="tr-TR" smtClean="0"/>
              <a:pPr/>
              <a:t>83</a:t>
            </a:fld>
            <a:endParaRPr lang="tr-TR" smtClean="0"/>
          </a:p>
        </p:txBody>
      </p:sp>
      <p:sp>
        <p:nvSpPr>
          <p:cNvPr id="102403"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2404"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8C95E0-03A0-4402-872A-77CD73A93E55}" type="slidenum">
              <a:rPr lang="tr-TR" smtClean="0"/>
              <a:pPr/>
              <a:t>84</a:t>
            </a:fld>
            <a:endParaRPr lang="tr-TR" smtClean="0"/>
          </a:p>
        </p:txBody>
      </p:sp>
      <p:sp>
        <p:nvSpPr>
          <p:cNvPr id="103427"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3428"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426A50-E09F-40E9-B729-AAE0F7DD8A61}" type="slidenum">
              <a:rPr lang="tr-TR" smtClean="0"/>
              <a:pPr/>
              <a:t>85</a:t>
            </a:fld>
            <a:endParaRPr lang="tr-TR" smtClean="0"/>
          </a:p>
        </p:txBody>
      </p:sp>
      <p:sp>
        <p:nvSpPr>
          <p:cNvPr id="104451"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4452"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30FFEB-E881-4BCC-903B-B633AA2C004E}" type="slidenum">
              <a:rPr lang="tr-TR" smtClean="0"/>
              <a:pPr/>
              <a:t>86</a:t>
            </a:fld>
            <a:endParaRPr lang="tr-TR" smtClean="0"/>
          </a:p>
        </p:txBody>
      </p:sp>
      <p:sp>
        <p:nvSpPr>
          <p:cNvPr id="105475"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5476"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DF9FC1-2751-4974-809E-3E79328EA78A}" type="slidenum">
              <a:rPr lang="tr-TR" smtClean="0"/>
              <a:pPr/>
              <a:t>87</a:t>
            </a:fld>
            <a:endParaRPr lang="tr-TR" smtClean="0"/>
          </a:p>
        </p:txBody>
      </p:sp>
      <p:sp>
        <p:nvSpPr>
          <p:cNvPr id="106499"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6500"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C2D635-F838-4F7C-A2D0-CB75604EED17}" type="slidenum">
              <a:rPr lang="tr-TR" smtClean="0"/>
              <a:pPr/>
              <a:t>88</a:t>
            </a:fld>
            <a:endParaRPr lang="tr-TR" smtClean="0"/>
          </a:p>
        </p:txBody>
      </p:sp>
      <p:sp>
        <p:nvSpPr>
          <p:cNvPr id="107523"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7524"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2D59BF-9CA6-4E77-AE8A-8EB9DAE1E0BA}" type="slidenum">
              <a:rPr lang="tr-TR" smtClean="0"/>
              <a:pPr/>
              <a:t>89</a:t>
            </a:fld>
            <a:endParaRPr lang="tr-TR" smtClean="0"/>
          </a:p>
        </p:txBody>
      </p:sp>
      <p:sp>
        <p:nvSpPr>
          <p:cNvPr id="108547"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8548"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A046C5-6EEE-4485-8175-12070D374E25}" type="slidenum">
              <a:rPr lang="tr-TR" smtClean="0"/>
              <a:pPr/>
              <a:t>17</a:t>
            </a:fld>
            <a:endParaRPr lang="tr-TR" smtClean="0"/>
          </a:p>
        </p:txBody>
      </p:sp>
      <p:sp>
        <p:nvSpPr>
          <p:cNvPr id="97283"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97284"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DAE337-5DCF-4CF4-AC58-DDC0C4DFEDE1}" type="slidenum">
              <a:rPr lang="tr-TR" smtClean="0"/>
              <a:pPr/>
              <a:t>90</a:t>
            </a:fld>
            <a:endParaRPr lang="tr-TR" smtClean="0"/>
          </a:p>
        </p:txBody>
      </p:sp>
      <p:sp>
        <p:nvSpPr>
          <p:cNvPr id="109571"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09572"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B432ED0-33C4-42C1-9730-3E91782792DD}" type="slidenum">
              <a:rPr lang="tr-TR" smtClean="0"/>
              <a:pPr/>
              <a:t>91</a:t>
            </a:fld>
            <a:endParaRPr lang="tr-TR" smtClean="0"/>
          </a:p>
        </p:txBody>
      </p:sp>
      <p:sp>
        <p:nvSpPr>
          <p:cNvPr id="110595"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10596"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EB7E96-1921-4B8B-99B6-E7C06F08CBBB}" type="slidenum">
              <a:rPr lang="tr-TR" smtClean="0"/>
              <a:pPr/>
              <a:t>92</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63387A-99BF-41C0-A185-77C7B6A5DB0F}" type="slidenum">
              <a:rPr lang="tr-TR" smtClean="0"/>
              <a:pPr/>
              <a:t>93</a:t>
            </a:fld>
            <a:endParaRPr lang="tr-TR" smtClean="0"/>
          </a:p>
        </p:txBody>
      </p:sp>
      <p:sp>
        <p:nvSpPr>
          <p:cNvPr id="112643"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112644"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9CA34B-99BA-4358-9830-B6092185CC62}" type="slidenum">
              <a:rPr lang="tr-TR" smtClean="0"/>
              <a:pPr/>
              <a:t>94</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9455B6-D1A3-404F-B16B-DCFD4AD1AC84}" type="slidenum">
              <a:rPr lang="tr-TR" smtClean="0"/>
              <a:pPr/>
              <a:t>18</a:t>
            </a:fld>
            <a:endParaRPr lang="tr-TR" smtClean="0"/>
          </a:p>
        </p:txBody>
      </p:sp>
      <p:sp>
        <p:nvSpPr>
          <p:cNvPr id="98307" name="Rectangle 2"/>
          <p:cNvSpPr>
            <a:spLocks noGrp="1" noRot="1" noChangeAspect="1" noChangeArrowheads="1" noTextEdit="1"/>
          </p:cNvSpPr>
          <p:nvPr>
            <p:ph type="sldImg"/>
          </p:nvPr>
        </p:nvSpPr>
        <p:spPr bwMode="auto">
          <a:xfrm>
            <a:off x="931863" y="752475"/>
            <a:ext cx="4951412" cy="3714750"/>
          </a:xfrm>
          <a:noFill/>
          <a:ln cap="flat">
            <a:solidFill>
              <a:schemeClr val="tx1"/>
            </a:solidFill>
            <a:miter lim="800000"/>
            <a:headEnd/>
            <a:tailEnd/>
          </a:ln>
        </p:spPr>
      </p:sp>
      <p:sp>
        <p:nvSpPr>
          <p:cNvPr id="98308" name="Rectangle 3"/>
          <p:cNvSpPr>
            <a:spLocks noGrp="1" noChangeArrowheads="1"/>
          </p:cNvSpPr>
          <p:nvPr>
            <p:ph type="body" idx="1"/>
          </p:nvPr>
        </p:nvSpPr>
        <p:spPr bwMode="auto">
          <a:xfrm>
            <a:off x="908050" y="4722813"/>
            <a:ext cx="4999038" cy="4473575"/>
          </a:xfrm>
          <a:noFill/>
        </p:spPr>
        <p:txBody>
          <a:bodyPr wrap="square" lIns="92075" tIns="46038" rIns="92075" bIns="46038"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CE1CD8A-5EBA-4ACB-AB99-3F9983FA7306}" type="slidenum">
              <a:rPr lang="tr-TR" smtClean="0"/>
              <a:pPr>
                <a:defRPr/>
              </a:pPr>
              <a:t>24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22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233ABB-3E1D-4DFB-9E1C-6C71670C21C6}" type="slidenum">
              <a:rPr lang="tr-TR"/>
              <a:pPr/>
              <a:t>45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909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909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210E36-4CA0-4A89-9CB9-DB47290020D5}" type="slidenum">
              <a:rPr lang="tr-TR" smtClean="0"/>
              <a:pPr/>
              <a:t>47</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1139"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11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32C0FB-DFF1-4F18-92F5-EED3E17F6A7F}" type="slidenum">
              <a:rPr lang="tr-TR" smtClean="0"/>
              <a:pPr/>
              <a:t>48</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421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421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D3D971-9956-4333-831A-B4AC79EC2DE4}" type="slidenum">
              <a:rPr lang="tr-TR" smtClean="0"/>
              <a:pPr/>
              <a:t>49</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523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523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88A0A8-4917-4735-94E8-77562CAF17FA}" type="slidenum">
              <a:rPr lang="tr-TR" smtClean="0"/>
              <a:pPr/>
              <a:t>58</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1468A828-DFAB-4179-B206-B1CCB80FC36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C53F5233-0B02-48E1-A8CC-EF3BEAD662B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2C2D90C-1763-4C92-9378-16A1C424C09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5A382D46-4181-4ADC-A835-30C51E49F21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8B38CE-1C4F-4BB8-BACE-2F035D5C3AF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1D89A90A-B300-4076-8BA0-2B9D5DA7685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DE45E063-1BE7-4CBB-AEFD-17B547410B2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2AA4B70E-1A53-47B1-A060-20BB2DC89295}"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2D1CFBD7-6A43-41E2-813F-11A55E5CA5F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040654B6-8F0B-4F7A-AF19-36DFEF0C9566}"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E8938CB9-3556-4099-A5B5-9BBDFEC350F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9F4F2907-3B15-4A60-AFD4-614229CF53DE}"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3775" r:id="rId1"/>
    <p:sldLayoutId id="2147483767" r:id="rId2"/>
    <p:sldLayoutId id="2147483776" r:id="rId3"/>
    <p:sldLayoutId id="2147483768" r:id="rId4"/>
    <p:sldLayoutId id="2147483769" r:id="rId5"/>
    <p:sldLayoutId id="2147483770" r:id="rId6"/>
    <p:sldLayoutId id="2147483771" r:id="rId7"/>
    <p:sldLayoutId id="2147483772" r:id="rId8"/>
    <p:sldLayoutId id="2147483777" r:id="rId9"/>
    <p:sldLayoutId id="2147483773" r:id="rId10"/>
    <p:sldLayoutId id="214748377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ludagsozluk.com/k/gayri-safi-milli-has%C4%B1l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pple.com/pr/library/2014/10/20Apple-Reports-Fourth-Quarter-Results.html" TargetMode="External"/><Relationship Id="rId2" Type="http://schemas.openxmlformats.org/officeDocument/2006/relationships/hyperlink" Target="https://investor.google.com/financial/tables.html" TargetMode="External"/><Relationship Id="rId1" Type="http://schemas.openxmlformats.org/officeDocument/2006/relationships/slideLayout" Target="../slideLayouts/slideLayout7.xml"/><Relationship Id="rId4" Type="http://schemas.openxmlformats.org/officeDocument/2006/relationships/hyperlink" Target="http://www.forbes.com/sites/connieguglielmo/2014/01/15/apples-cook-says-iphone-china-mobile-deal-is-the-beginning-of-a-beautiful-friendshi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tr-TR" dirty="0" smtClean="0"/>
              <a:t>İşletmelerin Büyümesi</a:t>
            </a:r>
            <a:endParaRPr lang="tr-TR" dirty="0"/>
          </a:p>
        </p:txBody>
      </p:sp>
      <p:sp>
        <p:nvSpPr>
          <p:cNvPr id="5123" name="Rectangle 3"/>
          <p:cNvSpPr>
            <a:spLocks noGrp="1" noChangeArrowheads="1"/>
          </p:cNvSpPr>
          <p:nvPr>
            <p:ph type="subTitle" idx="1"/>
          </p:nvPr>
        </p:nvSpPr>
        <p:spPr>
          <a:xfrm>
            <a:off x="827088" y="4508500"/>
            <a:ext cx="7772400" cy="914400"/>
          </a:xfrm>
        </p:spPr>
        <p:txBody>
          <a:bodyPr/>
          <a:lstStyle/>
          <a:p>
            <a:pPr marR="0" eaLnBrk="1" hangingPunct="1">
              <a:lnSpc>
                <a:spcPct val="60000"/>
              </a:lnSpc>
            </a:pPr>
            <a:r>
              <a:rPr lang="tr-TR" sz="2200" dirty="0" err="1" smtClean="0"/>
              <a:t>Prof.Dr</a:t>
            </a:r>
            <a:r>
              <a:rPr lang="tr-TR" sz="2200" dirty="0" smtClean="0"/>
              <a:t>.Dilber Ulaş</a:t>
            </a:r>
          </a:p>
          <a:p>
            <a:pPr marR="0" eaLnBrk="1" hangingPunct="1">
              <a:lnSpc>
                <a:spcPct val="60000"/>
              </a:lnSpc>
            </a:pPr>
            <a:r>
              <a:rPr lang="tr-TR" sz="2200" dirty="0" smtClean="0"/>
              <a:t>Ankara Üniversitesi</a:t>
            </a:r>
          </a:p>
          <a:p>
            <a:pPr marR="0" eaLnBrk="1" hangingPunct="1">
              <a:lnSpc>
                <a:spcPct val="60000"/>
              </a:lnSpc>
            </a:pPr>
            <a:r>
              <a:rPr lang="tr-TR" sz="2200" dirty="0" smtClean="0"/>
              <a:t>S.B.F.2018</a:t>
            </a:r>
            <a:endParaRPr lang="tr-TR" sz="2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noFill/>
        </p:spPr>
        <p:txBody>
          <a:bodyPr/>
          <a:lstStyle/>
          <a:p>
            <a:pPr eaLnBrk="1" hangingPunct="1"/>
            <a:r>
              <a:rPr lang="en-GB" b="1" smtClean="0"/>
              <a:t>What factors influence small business growth?</a:t>
            </a:r>
          </a:p>
        </p:txBody>
      </p:sp>
      <p:sp>
        <p:nvSpPr>
          <p:cNvPr id="15363"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GB" b="1" smtClean="0"/>
              <a:t>Influences on Growth</a:t>
            </a:r>
          </a:p>
        </p:txBody>
      </p:sp>
      <p:sp>
        <p:nvSpPr>
          <p:cNvPr id="26627" name="Oval 4"/>
          <p:cNvSpPr>
            <a:spLocks noChangeArrowheads="1"/>
          </p:cNvSpPr>
          <p:nvPr/>
        </p:nvSpPr>
        <p:spPr bwMode="auto">
          <a:xfrm>
            <a:off x="1258888" y="2852738"/>
            <a:ext cx="3167062" cy="3095625"/>
          </a:xfrm>
          <a:prstGeom prst="ellipse">
            <a:avLst/>
          </a:prstGeom>
          <a:solidFill>
            <a:schemeClr val="accent1"/>
          </a:solidFill>
          <a:ln w="9525">
            <a:solidFill>
              <a:schemeClr val="tx1"/>
            </a:solidFill>
            <a:round/>
            <a:headEnd/>
            <a:tailEnd/>
          </a:ln>
        </p:spPr>
        <p:txBody>
          <a:bodyPr wrap="none" anchor="ctr"/>
          <a:lstStyle/>
          <a:p>
            <a:pPr algn="ctr"/>
            <a:r>
              <a:rPr lang="en-GB" sz="2400" b="1"/>
              <a:t>Entrepreneur</a:t>
            </a:r>
          </a:p>
        </p:txBody>
      </p:sp>
      <p:sp>
        <p:nvSpPr>
          <p:cNvPr id="26628" name="Oval 6"/>
          <p:cNvSpPr>
            <a:spLocks noChangeArrowheads="1"/>
          </p:cNvSpPr>
          <p:nvPr/>
        </p:nvSpPr>
        <p:spPr bwMode="auto">
          <a:xfrm>
            <a:off x="4284663" y="2924175"/>
            <a:ext cx="3167062" cy="3095625"/>
          </a:xfrm>
          <a:prstGeom prst="ellipse">
            <a:avLst/>
          </a:prstGeom>
          <a:solidFill>
            <a:schemeClr val="accent2"/>
          </a:solidFill>
          <a:ln w="9525">
            <a:solidFill>
              <a:schemeClr val="tx1"/>
            </a:solidFill>
            <a:round/>
            <a:headEnd/>
            <a:tailEnd/>
          </a:ln>
        </p:spPr>
        <p:txBody>
          <a:bodyPr wrap="none" anchor="ctr"/>
          <a:lstStyle/>
          <a:p>
            <a:pPr algn="ctr"/>
            <a:r>
              <a:rPr lang="en-GB" sz="2400" b="1"/>
              <a:t>Firm</a:t>
            </a:r>
          </a:p>
        </p:txBody>
      </p:sp>
      <p:sp>
        <p:nvSpPr>
          <p:cNvPr id="26629" name="Oval 7"/>
          <p:cNvSpPr>
            <a:spLocks noChangeArrowheads="1"/>
          </p:cNvSpPr>
          <p:nvPr/>
        </p:nvSpPr>
        <p:spPr bwMode="auto">
          <a:xfrm>
            <a:off x="2987675" y="1412875"/>
            <a:ext cx="3167063" cy="3095625"/>
          </a:xfrm>
          <a:prstGeom prst="ellipse">
            <a:avLst/>
          </a:prstGeom>
          <a:solidFill>
            <a:schemeClr val="folHlink"/>
          </a:solidFill>
          <a:ln w="9525">
            <a:solidFill>
              <a:schemeClr val="tx1"/>
            </a:solidFill>
            <a:round/>
            <a:headEnd/>
            <a:tailEnd/>
          </a:ln>
        </p:spPr>
        <p:txBody>
          <a:bodyPr wrap="none" anchor="ctr"/>
          <a:lstStyle/>
          <a:p>
            <a:pPr algn="ctr"/>
            <a:r>
              <a:rPr lang="en-GB" sz="2400" b="1"/>
              <a:t>Strategy</a:t>
            </a:r>
          </a:p>
        </p:txBody>
      </p:sp>
      <p:sp>
        <p:nvSpPr>
          <p:cNvPr id="26630" name="Text Box 8"/>
          <p:cNvSpPr txBox="1">
            <a:spLocks noChangeArrowheads="1"/>
          </p:cNvSpPr>
          <p:nvPr/>
        </p:nvSpPr>
        <p:spPr bwMode="auto">
          <a:xfrm>
            <a:off x="684213" y="1412875"/>
            <a:ext cx="7559675" cy="5080000"/>
          </a:xfrm>
          <a:prstGeom prst="rect">
            <a:avLst/>
          </a:prstGeom>
          <a:noFill/>
          <a:ln w="38100">
            <a:solidFill>
              <a:schemeClr val="tx1"/>
            </a:solidFill>
            <a:miter lim="800000"/>
            <a:headEnd/>
            <a:tailEnd/>
          </a:ln>
        </p:spPr>
        <p:txBody>
          <a:bodyPr>
            <a:spAutoFit/>
          </a:bodyPr>
          <a:lstStyle/>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a:p>
            <a:pPr>
              <a:spcBef>
                <a:spcPct val="50000"/>
              </a:spcBef>
            </a:pPr>
            <a:r>
              <a:rPr lang="en-GB" sz="2400" b="1"/>
              <a:t>Business Environment</a:t>
            </a:r>
          </a:p>
        </p:txBody>
      </p:sp>
      <p:sp>
        <p:nvSpPr>
          <p:cNvPr id="26631" name="Oval 11"/>
          <p:cNvSpPr>
            <a:spLocks noChangeArrowheads="1"/>
          </p:cNvSpPr>
          <p:nvPr/>
        </p:nvSpPr>
        <p:spPr bwMode="auto">
          <a:xfrm>
            <a:off x="1258888" y="2852738"/>
            <a:ext cx="3167062" cy="3095625"/>
          </a:xfrm>
          <a:prstGeom prst="ellipse">
            <a:avLst/>
          </a:prstGeom>
          <a:noFill/>
          <a:ln w="9525">
            <a:solidFill>
              <a:schemeClr val="tx1"/>
            </a:solidFill>
            <a:round/>
            <a:headEnd/>
            <a:tailEnd/>
          </a:ln>
        </p:spPr>
        <p:txBody>
          <a:bodyPr wrap="none" anchor="ctr"/>
          <a:lstStyle/>
          <a:p>
            <a:pPr algn="ctr"/>
            <a:endParaRPr lang="en-US" sz="2400" b="1"/>
          </a:p>
        </p:txBody>
      </p:sp>
      <p:sp>
        <p:nvSpPr>
          <p:cNvPr id="26632" name="Oval 12"/>
          <p:cNvSpPr>
            <a:spLocks noChangeArrowheads="1"/>
          </p:cNvSpPr>
          <p:nvPr/>
        </p:nvSpPr>
        <p:spPr bwMode="auto">
          <a:xfrm>
            <a:off x="4284663" y="2924175"/>
            <a:ext cx="3167062" cy="3095625"/>
          </a:xfrm>
          <a:prstGeom prst="ellipse">
            <a:avLst/>
          </a:prstGeom>
          <a:noFill/>
          <a:ln w="9525">
            <a:solidFill>
              <a:schemeClr val="tx1"/>
            </a:solidFill>
            <a:round/>
            <a:headEnd/>
            <a:tailEnd/>
          </a:ln>
        </p:spPr>
        <p:txBody>
          <a:bodyPr wrap="none" anchor="ctr"/>
          <a:lstStyle/>
          <a:p>
            <a:pPr algn="ctr"/>
            <a:endParaRPr lang="en-US" sz="2400" b="1"/>
          </a:p>
        </p:txBody>
      </p:sp>
      <p:sp>
        <p:nvSpPr>
          <p:cNvPr id="26633" name="Text Box 13"/>
          <p:cNvSpPr txBox="1">
            <a:spLocks noChangeArrowheads="1"/>
          </p:cNvSpPr>
          <p:nvPr/>
        </p:nvSpPr>
        <p:spPr bwMode="auto">
          <a:xfrm>
            <a:off x="6588125" y="6021388"/>
            <a:ext cx="1479550" cy="366712"/>
          </a:xfrm>
          <a:prstGeom prst="rect">
            <a:avLst/>
          </a:prstGeom>
          <a:noFill/>
          <a:ln w="9525">
            <a:noFill/>
            <a:miter lim="800000"/>
            <a:headEnd/>
            <a:tailEnd/>
          </a:ln>
        </p:spPr>
        <p:txBody>
          <a:bodyPr wrap="none">
            <a:spAutoFit/>
          </a:bodyPr>
          <a:lstStyle/>
          <a:p>
            <a:r>
              <a:rPr lang="en-GB"/>
              <a:t>Storey, 1994</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b="1" smtClean="0"/>
              <a:t>Influences on Growth</a:t>
            </a:r>
            <a:endParaRPr lang="en-US" b="1" smtClean="0"/>
          </a:p>
        </p:txBody>
      </p:sp>
      <p:sp>
        <p:nvSpPr>
          <p:cNvPr id="31" name="Slide Number Placeholder 5"/>
          <p:cNvSpPr>
            <a:spLocks noGrp="1"/>
          </p:cNvSpPr>
          <p:nvPr>
            <p:ph type="sldNum" sz="quarter" idx="12"/>
          </p:nvPr>
        </p:nvSpPr>
        <p:spPr/>
        <p:txBody>
          <a:bodyPr/>
          <a:lstStyle/>
          <a:p>
            <a:pPr>
              <a:defRPr/>
            </a:pPr>
            <a:fld id="{3FF7B4B4-4D5C-4F68-B94D-F4E8DE1AEC97}" type="slidenum">
              <a:rPr lang="en-US"/>
              <a:pPr>
                <a:defRPr/>
              </a:pPr>
              <a:t>12</a:t>
            </a:fld>
            <a:endParaRPr lang="en-US"/>
          </a:p>
        </p:txBody>
      </p:sp>
      <p:sp>
        <p:nvSpPr>
          <p:cNvPr id="27652" name="Oval 23"/>
          <p:cNvSpPr>
            <a:spLocks noChangeArrowheads="1"/>
          </p:cNvSpPr>
          <p:nvPr/>
        </p:nvSpPr>
        <p:spPr bwMode="auto">
          <a:xfrm>
            <a:off x="2843213" y="2492375"/>
            <a:ext cx="3311525" cy="3386138"/>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27653" name="Oval 4"/>
          <p:cNvSpPr>
            <a:spLocks noChangeArrowheads="1"/>
          </p:cNvSpPr>
          <p:nvPr/>
        </p:nvSpPr>
        <p:spPr bwMode="auto">
          <a:xfrm>
            <a:off x="1403350" y="1557338"/>
            <a:ext cx="6048375" cy="5300662"/>
          </a:xfrm>
          <a:prstGeom prst="ellipse">
            <a:avLst/>
          </a:prstGeom>
          <a:noFill/>
          <a:ln w="9525">
            <a:solidFill>
              <a:schemeClr val="tx1"/>
            </a:solidFill>
            <a:round/>
            <a:headEnd/>
            <a:tailEnd/>
          </a:ln>
        </p:spPr>
        <p:txBody>
          <a:bodyPr wrap="none" anchor="ctr"/>
          <a:lstStyle/>
          <a:p>
            <a:endParaRPr lang="en-US"/>
          </a:p>
        </p:txBody>
      </p:sp>
      <p:sp>
        <p:nvSpPr>
          <p:cNvPr id="27654" name="Oval 5"/>
          <p:cNvSpPr>
            <a:spLocks noChangeArrowheads="1"/>
          </p:cNvSpPr>
          <p:nvPr/>
        </p:nvSpPr>
        <p:spPr bwMode="auto">
          <a:xfrm>
            <a:off x="3419475" y="3068638"/>
            <a:ext cx="2159000" cy="2160587"/>
          </a:xfrm>
          <a:prstGeom prst="ellipse">
            <a:avLst/>
          </a:prstGeom>
          <a:solidFill>
            <a:schemeClr val="accent1"/>
          </a:solidFill>
          <a:ln w="9525">
            <a:solidFill>
              <a:schemeClr val="tx1"/>
            </a:solidFill>
            <a:round/>
            <a:headEnd/>
            <a:tailEnd/>
          </a:ln>
        </p:spPr>
        <p:txBody>
          <a:bodyPr wrap="none" anchor="ctr"/>
          <a:lstStyle/>
          <a:p>
            <a:r>
              <a:rPr lang="en-GB" sz="2000" b="1"/>
              <a:t>Age</a:t>
            </a:r>
          </a:p>
          <a:p>
            <a:r>
              <a:rPr lang="en-GB" sz="2000" b="1"/>
              <a:t>Behaviour</a:t>
            </a:r>
          </a:p>
          <a:p>
            <a:r>
              <a:rPr lang="en-GB" sz="2000" b="1"/>
              <a:t>Gender</a:t>
            </a:r>
          </a:p>
          <a:p>
            <a:r>
              <a:rPr lang="en-GB" sz="2000" b="1"/>
              <a:t>Religion</a:t>
            </a:r>
          </a:p>
          <a:p>
            <a:r>
              <a:rPr lang="en-GB" sz="2000" b="1"/>
              <a:t>Family</a:t>
            </a:r>
          </a:p>
          <a:p>
            <a:r>
              <a:rPr lang="en-GB" sz="2000" b="1"/>
              <a:t>Experience</a:t>
            </a:r>
          </a:p>
          <a:p>
            <a:endParaRPr lang="en-US"/>
          </a:p>
        </p:txBody>
      </p:sp>
      <p:sp>
        <p:nvSpPr>
          <p:cNvPr id="27655" name="Text Box 8"/>
          <p:cNvSpPr txBox="1">
            <a:spLocks noChangeArrowheads="1"/>
          </p:cNvSpPr>
          <p:nvPr/>
        </p:nvSpPr>
        <p:spPr bwMode="auto">
          <a:xfrm>
            <a:off x="2051050" y="2565400"/>
            <a:ext cx="1582738" cy="366713"/>
          </a:xfrm>
          <a:prstGeom prst="rect">
            <a:avLst/>
          </a:prstGeom>
          <a:noFill/>
          <a:ln w="9525">
            <a:noFill/>
            <a:miter lim="800000"/>
            <a:headEnd/>
            <a:tailEnd/>
          </a:ln>
        </p:spPr>
        <p:txBody>
          <a:bodyPr>
            <a:spAutoFit/>
          </a:bodyPr>
          <a:lstStyle/>
          <a:p>
            <a:r>
              <a:rPr lang="en-GB" b="1"/>
              <a:t>Role Models</a:t>
            </a:r>
            <a:endParaRPr lang="en-US" b="1"/>
          </a:p>
        </p:txBody>
      </p:sp>
      <p:sp>
        <p:nvSpPr>
          <p:cNvPr id="27656" name="Text Box 10"/>
          <p:cNvSpPr txBox="1">
            <a:spLocks noChangeArrowheads="1"/>
          </p:cNvSpPr>
          <p:nvPr/>
        </p:nvSpPr>
        <p:spPr bwMode="auto">
          <a:xfrm>
            <a:off x="5148263" y="5661025"/>
            <a:ext cx="1296987" cy="641350"/>
          </a:xfrm>
          <a:prstGeom prst="rect">
            <a:avLst/>
          </a:prstGeom>
          <a:noFill/>
          <a:ln w="9525">
            <a:noFill/>
            <a:miter lim="800000"/>
            <a:headEnd/>
            <a:tailEnd/>
          </a:ln>
        </p:spPr>
        <p:txBody>
          <a:bodyPr wrap="none">
            <a:spAutoFit/>
          </a:bodyPr>
          <a:lstStyle/>
          <a:p>
            <a:r>
              <a:rPr lang="en-GB" b="1"/>
              <a:t>Support/ </a:t>
            </a:r>
          </a:p>
          <a:p>
            <a:r>
              <a:rPr lang="en-GB" b="1"/>
              <a:t>training</a:t>
            </a:r>
            <a:endParaRPr lang="en-US" b="1"/>
          </a:p>
        </p:txBody>
      </p:sp>
      <p:sp>
        <p:nvSpPr>
          <p:cNvPr id="27657" name="Text Box 11"/>
          <p:cNvSpPr txBox="1">
            <a:spLocks noChangeArrowheads="1"/>
          </p:cNvSpPr>
          <p:nvPr/>
        </p:nvSpPr>
        <p:spPr bwMode="auto">
          <a:xfrm>
            <a:off x="6877050" y="2205038"/>
            <a:ext cx="1736725" cy="457200"/>
          </a:xfrm>
          <a:prstGeom prst="rect">
            <a:avLst/>
          </a:prstGeom>
          <a:noFill/>
          <a:ln w="9525">
            <a:noFill/>
            <a:miter lim="800000"/>
            <a:headEnd/>
            <a:tailEnd/>
          </a:ln>
        </p:spPr>
        <p:txBody>
          <a:bodyPr wrap="none">
            <a:spAutoFit/>
          </a:bodyPr>
          <a:lstStyle/>
          <a:p>
            <a:r>
              <a:rPr lang="en-GB" sz="2400" b="1"/>
              <a:t>Economic </a:t>
            </a:r>
            <a:endParaRPr lang="en-US" sz="2400" b="1"/>
          </a:p>
        </p:txBody>
      </p:sp>
      <p:sp>
        <p:nvSpPr>
          <p:cNvPr id="27658" name="Line 12"/>
          <p:cNvSpPr>
            <a:spLocks noChangeShapeType="1"/>
          </p:cNvSpPr>
          <p:nvPr/>
        </p:nvSpPr>
        <p:spPr bwMode="auto">
          <a:xfrm>
            <a:off x="1403350" y="4221163"/>
            <a:ext cx="1439863" cy="0"/>
          </a:xfrm>
          <a:prstGeom prst="line">
            <a:avLst/>
          </a:prstGeom>
          <a:noFill/>
          <a:ln w="9525">
            <a:solidFill>
              <a:schemeClr val="tx1"/>
            </a:solidFill>
            <a:round/>
            <a:headEnd/>
            <a:tailEnd/>
          </a:ln>
        </p:spPr>
        <p:txBody>
          <a:bodyPr/>
          <a:lstStyle/>
          <a:p>
            <a:endParaRPr lang="tr-TR"/>
          </a:p>
        </p:txBody>
      </p:sp>
      <p:sp>
        <p:nvSpPr>
          <p:cNvPr id="27659" name="Line 13"/>
          <p:cNvSpPr>
            <a:spLocks noChangeShapeType="1"/>
          </p:cNvSpPr>
          <p:nvPr/>
        </p:nvSpPr>
        <p:spPr bwMode="auto">
          <a:xfrm>
            <a:off x="6156325" y="4149725"/>
            <a:ext cx="1295400" cy="0"/>
          </a:xfrm>
          <a:prstGeom prst="line">
            <a:avLst/>
          </a:prstGeom>
          <a:noFill/>
          <a:ln w="9525">
            <a:solidFill>
              <a:schemeClr val="tx1"/>
            </a:solidFill>
            <a:round/>
            <a:headEnd/>
            <a:tailEnd/>
          </a:ln>
        </p:spPr>
        <p:txBody>
          <a:bodyPr/>
          <a:lstStyle/>
          <a:p>
            <a:endParaRPr lang="tr-TR"/>
          </a:p>
        </p:txBody>
      </p:sp>
      <p:sp>
        <p:nvSpPr>
          <p:cNvPr id="27660" name="Line 14"/>
          <p:cNvSpPr>
            <a:spLocks noChangeShapeType="1"/>
          </p:cNvSpPr>
          <p:nvPr/>
        </p:nvSpPr>
        <p:spPr bwMode="auto">
          <a:xfrm>
            <a:off x="4427538" y="1557338"/>
            <a:ext cx="0" cy="1008062"/>
          </a:xfrm>
          <a:prstGeom prst="line">
            <a:avLst/>
          </a:prstGeom>
          <a:noFill/>
          <a:ln w="9525">
            <a:solidFill>
              <a:schemeClr val="tx1"/>
            </a:solidFill>
            <a:round/>
            <a:headEnd/>
            <a:tailEnd/>
          </a:ln>
        </p:spPr>
        <p:txBody>
          <a:bodyPr/>
          <a:lstStyle/>
          <a:p>
            <a:endParaRPr lang="tr-TR"/>
          </a:p>
        </p:txBody>
      </p:sp>
      <p:sp>
        <p:nvSpPr>
          <p:cNvPr id="27661" name="Line 15"/>
          <p:cNvSpPr>
            <a:spLocks noChangeShapeType="1"/>
          </p:cNvSpPr>
          <p:nvPr/>
        </p:nvSpPr>
        <p:spPr bwMode="auto">
          <a:xfrm flipV="1">
            <a:off x="4500563" y="5949950"/>
            <a:ext cx="0" cy="908050"/>
          </a:xfrm>
          <a:prstGeom prst="line">
            <a:avLst/>
          </a:prstGeom>
          <a:noFill/>
          <a:ln w="9525">
            <a:solidFill>
              <a:schemeClr val="tx1"/>
            </a:solidFill>
            <a:round/>
            <a:headEnd/>
            <a:tailEnd/>
          </a:ln>
        </p:spPr>
        <p:txBody>
          <a:bodyPr/>
          <a:lstStyle/>
          <a:p>
            <a:endParaRPr lang="tr-TR"/>
          </a:p>
        </p:txBody>
      </p:sp>
      <p:sp>
        <p:nvSpPr>
          <p:cNvPr id="27662" name="Text Box 16"/>
          <p:cNvSpPr txBox="1">
            <a:spLocks noChangeArrowheads="1"/>
          </p:cNvSpPr>
          <p:nvPr/>
        </p:nvSpPr>
        <p:spPr bwMode="auto">
          <a:xfrm>
            <a:off x="250825" y="5445125"/>
            <a:ext cx="1630363" cy="457200"/>
          </a:xfrm>
          <a:prstGeom prst="rect">
            <a:avLst/>
          </a:prstGeom>
          <a:noFill/>
          <a:ln w="9525">
            <a:noFill/>
            <a:miter lim="800000"/>
            <a:headEnd/>
            <a:tailEnd/>
          </a:ln>
        </p:spPr>
        <p:txBody>
          <a:bodyPr wrap="none">
            <a:spAutoFit/>
          </a:bodyPr>
          <a:lstStyle/>
          <a:p>
            <a:r>
              <a:rPr lang="en-GB" sz="2400" b="1"/>
              <a:t>Technical</a:t>
            </a:r>
            <a:endParaRPr lang="en-US" sz="2400" b="1"/>
          </a:p>
        </p:txBody>
      </p:sp>
      <p:sp>
        <p:nvSpPr>
          <p:cNvPr id="27663" name="Text Box 17"/>
          <p:cNvSpPr txBox="1">
            <a:spLocks noChangeArrowheads="1"/>
          </p:cNvSpPr>
          <p:nvPr/>
        </p:nvSpPr>
        <p:spPr bwMode="auto">
          <a:xfrm>
            <a:off x="6877050" y="5661025"/>
            <a:ext cx="2212975" cy="457200"/>
          </a:xfrm>
          <a:prstGeom prst="rect">
            <a:avLst/>
          </a:prstGeom>
          <a:noFill/>
          <a:ln w="9525">
            <a:noFill/>
            <a:miter lim="800000"/>
            <a:headEnd/>
            <a:tailEnd/>
          </a:ln>
        </p:spPr>
        <p:txBody>
          <a:bodyPr wrap="none">
            <a:spAutoFit/>
          </a:bodyPr>
          <a:lstStyle/>
          <a:p>
            <a:r>
              <a:rPr lang="en-GB" sz="2400" b="1"/>
              <a:t>Political/ legal</a:t>
            </a:r>
            <a:endParaRPr lang="en-US" sz="2400" b="1"/>
          </a:p>
        </p:txBody>
      </p:sp>
      <p:sp>
        <p:nvSpPr>
          <p:cNvPr id="27664" name="Text Box 18"/>
          <p:cNvSpPr txBox="1">
            <a:spLocks noChangeArrowheads="1"/>
          </p:cNvSpPr>
          <p:nvPr/>
        </p:nvSpPr>
        <p:spPr bwMode="auto">
          <a:xfrm>
            <a:off x="1835150" y="3141663"/>
            <a:ext cx="1123950" cy="366712"/>
          </a:xfrm>
          <a:prstGeom prst="rect">
            <a:avLst/>
          </a:prstGeom>
          <a:noFill/>
          <a:ln w="9525">
            <a:noFill/>
            <a:miter lim="800000"/>
            <a:headEnd/>
            <a:tailEnd/>
          </a:ln>
        </p:spPr>
        <p:txBody>
          <a:bodyPr wrap="none">
            <a:spAutoFit/>
          </a:bodyPr>
          <a:lstStyle/>
          <a:p>
            <a:r>
              <a:rPr lang="en-GB" b="1"/>
              <a:t>Religion</a:t>
            </a:r>
            <a:endParaRPr lang="en-US" b="1"/>
          </a:p>
        </p:txBody>
      </p:sp>
      <p:sp>
        <p:nvSpPr>
          <p:cNvPr id="27665" name="Text Box 19"/>
          <p:cNvSpPr txBox="1">
            <a:spLocks noChangeArrowheads="1"/>
          </p:cNvSpPr>
          <p:nvPr/>
        </p:nvSpPr>
        <p:spPr bwMode="auto">
          <a:xfrm>
            <a:off x="3203575" y="1700213"/>
            <a:ext cx="1135063" cy="366712"/>
          </a:xfrm>
          <a:prstGeom prst="rect">
            <a:avLst/>
          </a:prstGeom>
          <a:noFill/>
          <a:ln w="9525">
            <a:noFill/>
            <a:miter lim="800000"/>
            <a:headEnd/>
            <a:tailEnd/>
          </a:ln>
        </p:spPr>
        <p:txBody>
          <a:bodyPr>
            <a:spAutoFit/>
          </a:bodyPr>
          <a:lstStyle/>
          <a:p>
            <a:r>
              <a:rPr lang="en-GB" b="1"/>
              <a:t>History</a:t>
            </a:r>
            <a:endParaRPr lang="en-US" b="1"/>
          </a:p>
        </p:txBody>
      </p:sp>
      <p:sp>
        <p:nvSpPr>
          <p:cNvPr id="27666" name="Text Box 25"/>
          <p:cNvSpPr txBox="1">
            <a:spLocks noChangeArrowheads="1"/>
          </p:cNvSpPr>
          <p:nvPr/>
        </p:nvSpPr>
        <p:spPr bwMode="auto">
          <a:xfrm>
            <a:off x="3779838" y="5157788"/>
            <a:ext cx="1873250" cy="457200"/>
          </a:xfrm>
          <a:prstGeom prst="rect">
            <a:avLst/>
          </a:prstGeom>
          <a:noFill/>
          <a:ln w="9525">
            <a:noFill/>
            <a:miter lim="800000"/>
            <a:headEnd/>
            <a:tailEnd/>
          </a:ln>
        </p:spPr>
        <p:txBody>
          <a:bodyPr>
            <a:spAutoFit/>
          </a:bodyPr>
          <a:lstStyle/>
          <a:p>
            <a:pPr>
              <a:spcBef>
                <a:spcPct val="50000"/>
              </a:spcBef>
            </a:pPr>
            <a:r>
              <a:rPr lang="en-GB" sz="2400" b="1"/>
              <a:t>Industry</a:t>
            </a:r>
            <a:endParaRPr lang="en-US" sz="2400" b="1"/>
          </a:p>
        </p:txBody>
      </p:sp>
      <p:sp>
        <p:nvSpPr>
          <p:cNvPr id="27667" name="Text Box 26"/>
          <p:cNvSpPr txBox="1">
            <a:spLocks noChangeArrowheads="1"/>
          </p:cNvSpPr>
          <p:nvPr/>
        </p:nvSpPr>
        <p:spPr bwMode="auto">
          <a:xfrm>
            <a:off x="611188" y="2349500"/>
            <a:ext cx="1093787" cy="457200"/>
          </a:xfrm>
          <a:prstGeom prst="rect">
            <a:avLst/>
          </a:prstGeom>
          <a:noFill/>
          <a:ln w="9525">
            <a:noFill/>
            <a:miter lim="800000"/>
            <a:headEnd/>
            <a:tailEnd/>
          </a:ln>
        </p:spPr>
        <p:txBody>
          <a:bodyPr wrap="none">
            <a:spAutoFit/>
          </a:bodyPr>
          <a:lstStyle/>
          <a:p>
            <a:r>
              <a:rPr lang="en-GB" sz="2400" b="1"/>
              <a:t>Social</a:t>
            </a:r>
            <a:endParaRPr lang="en-US" sz="2400" b="1"/>
          </a:p>
        </p:txBody>
      </p:sp>
      <p:sp>
        <p:nvSpPr>
          <p:cNvPr id="27668" name="Text Box 27"/>
          <p:cNvSpPr txBox="1">
            <a:spLocks noChangeArrowheads="1"/>
          </p:cNvSpPr>
          <p:nvPr/>
        </p:nvSpPr>
        <p:spPr bwMode="auto">
          <a:xfrm>
            <a:off x="3348038" y="6165850"/>
            <a:ext cx="938212" cy="366713"/>
          </a:xfrm>
          <a:prstGeom prst="rect">
            <a:avLst/>
          </a:prstGeom>
          <a:noFill/>
          <a:ln w="9525">
            <a:noFill/>
            <a:miter lim="800000"/>
            <a:headEnd/>
            <a:tailEnd/>
          </a:ln>
        </p:spPr>
        <p:txBody>
          <a:bodyPr>
            <a:spAutoFit/>
          </a:bodyPr>
          <a:lstStyle/>
          <a:p>
            <a:r>
              <a:rPr lang="en-GB" b="1"/>
              <a:t>Digital</a:t>
            </a:r>
            <a:endParaRPr lang="en-US" b="1"/>
          </a:p>
        </p:txBody>
      </p:sp>
      <p:sp>
        <p:nvSpPr>
          <p:cNvPr id="27669" name="Text Box 28"/>
          <p:cNvSpPr txBox="1">
            <a:spLocks noChangeArrowheads="1"/>
          </p:cNvSpPr>
          <p:nvPr/>
        </p:nvSpPr>
        <p:spPr bwMode="auto">
          <a:xfrm>
            <a:off x="1403350" y="4292600"/>
            <a:ext cx="1500188" cy="641350"/>
          </a:xfrm>
          <a:prstGeom prst="rect">
            <a:avLst/>
          </a:prstGeom>
          <a:noFill/>
          <a:ln w="9525">
            <a:noFill/>
            <a:miter lim="800000"/>
            <a:headEnd/>
            <a:tailEnd/>
          </a:ln>
        </p:spPr>
        <p:txBody>
          <a:bodyPr wrap="none">
            <a:spAutoFit/>
          </a:bodyPr>
          <a:lstStyle/>
          <a:p>
            <a:r>
              <a:rPr lang="en-GB" b="1"/>
              <a:t>Technology</a:t>
            </a:r>
          </a:p>
          <a:p>
            <a:r>
              <a:rPr lang="en-GB" b="1"/>
              <a:t>Cycles</a:t>
            </a:r>
            <a:endParaRPr lang="en-US" b="1"/>
          </a:p>
        </p:txBody>
      </p:sp>
      <p:sp>
        <p:nvSpPr>
          <p:cNvPr id="27670" name="Text Box 30"/>
          <p:cNvSpPr txBox="1">
            <a:spLocks noChangeArrowheads="1"/>
          </p:cNvSpPr>
          <p:nvPr/>
        </p:nvSpPr>
        <p:spPr bwMode="auto">
          <a:xfrm>
            <a:off x="6156325" y="4292600"/>
            <a:ext cx="1377950" cy="641350"/>
          </a:xfrm>
          <a:prstGeom prst="rect">
            <a:avLst/>
          </a:prstGeom>
          <a:noFill/>
          <a:ln w="9525">
            <a:noFill/>
            <a:miter lim="800000"/>
            <a:headEnd/>
            <a:tailEnd/>
          </a:ln>
        </p:spPr>
        <p:txBody>
          <a:bodyPr wrap="none">
            <a:spAutoFit/>
          </a:bodyPr>
          <a:lstStyle/>
          <a:p>
            <a:r>
              <a:rPr lang="en-GB" b="1"/>
              <a:t>Political</a:t>
            </a:r>
          </a:p>
          <a:p>
            <a:r>
              <a:rPr lang="en-GB" b="1"/>
              <a:t>   economy</a:t>
            </a:r>
            <a:endParaRPr lang="en-US" b="1"/>
          </a:p>
        </p:txBody>
      </p:sp>
      <p:sp>
        <p:nvSpPr>
          <p:cNvPr id="27671" name="Text Box 31"/>
          <p:cNvSpPr txBox="1">
            <a:spLocks noChangeArrowheads="1"/>
          </p:cNvSpPr>
          <p:nvPr/>
        </p:nvSpPr>
        <p:spPr bwMode="auto">
          <a:xfrm>
            <a:off x="2268538" y="2060575"/>
            <a:ext cx="2139950" cy="366713"/>
          </a:xfrm>
          <a:prstGeom prst="rect">
            <a:avLst/>
          </a:prstGeom>
          <a:noFill/>
          <a:ln w="9525">
            <a:noFill/>
            <a:miter lim="800000"/>
            <a:headEnd/>
            <a:tailEnd/>
          </a:ln>
        </p:spPr>
        <p:txBody>
          <a:bodyPr wrap="none">
            <a:spAutoFit/>
          </a:bodyPr>
          <a:lstStyle/>
          <a:p>
            <a:r>
              <a:rPr lang="en-GB" b="1"/>
              <a:t>Education system</a:t>
            </a:r>
            <a:endParaRPr lang="en-US" b="1"/>
          </a:p>
        </p:txBody>
      </p:sp>
      <p:sp>
        <p:nvSpPr>
          <p:cNvPr id="27672" name="Text Box 32"/>
          <p:cNvSpPr txBox="1">
            <a:spLocks noChangeArrowheads="1"/>
          </p:cNvSpPr>
          <p:nvPr/>
        </p:nvSpPr>
        <p:spPr bwMode="auto">
          <a:xfrm>
            <a:off x="4427538" y="1773238"/>
            <a:ext cx="1757362" cy="641350"/>
          </a:xfrm>
          <a:prstGeom prst="rect">
            <a:avLst/>
          </a:prstGeom>
          <a:noFill/>
          <a:ln w="9525">
            <a:noFill/>
            <a:miter lim="800000"/>
            <a:headEnd/>
            <a:tailEnd/>
          </a:ln>
        </p:spPr>
        <p:txBody>
          <a:bodyPr wrap="none">
            <a:spAutoFit/>
          </a:bodyPr>
          <a:lstStyle/>
          <a:p>
            <a:r>
              <a:rPr lang="en-GB" b="1"/>
              <a:t>Employment </a:t>
            </a:r>
          </a:p>
          <a:p>
            <a:r>
              <a:rPr lang="en-GB" b="1"/>
              <a:t>	levels</a:t>
            </a:r>
            <a:endParaRPr lang="en-US" b="1"/>
          </a:p>
        </p:txBody>
      </p:sp>
      <p:sp>
        <p:nvSpPr>
          <p:cNvPr id="27673" name="Text Box 33"/>
          <p:cNvSpPr txBox="1">
            <a:spLocks noChangeArrowheads="1"/>
          </p:cNvSpPr>
          <p:nvPr/>
        </p:nvSpPr>
        <p:spPr bwMode="auto">
          <a:xfrm>
            <a:off x="3924300" y="2636838"/>
            <a:ext cx="1266825" cy="457200"/>
          </a:xfrm>
          <a:prstGeom prst="rect">
            <a:avLst/>
          </a:prstGeom>
          <a:noFill/>
          <a:ln w="9525">
            <a:noFill/>
            <a:miter lim="800000"/>
            <a:headEnd/>
            <a:tailEnd/>
          </a:ln>
        </p:spPr>
        <p:txBody>
          <a:bodyPr wrap="none">
            <a:spAutoFit/>
          </a:bodyPr>
          <a:lstStyle/>
          <a:p>
            <a:r>
              <a:rPr lang="en-GB" sz="2400" b="1"/>
              <a:t>Models</a:t>
            </a:r>
            <a:endParaRPr lang="en-US" sz="2400" b="1"/>
          </a:p>
        </p:txBody>
      </p:sp>
      <p:sp>
        <p:nvSpPr>
          <p:cNvPr id="27674" name="Text Box 34"/>
          <p:cNvSpPr txBox="1">
            <a:spLocks noChangeArrowheads="1"/>
          </p:cNvSpPr>
          <p:nvPr/>
        </p:nvSpPr>
        <p:spPr bwMode="auto">
          <a:xfrm>
            <a:off x="5580063" y="2420938"/>
            <a:ext cx="1123950" cy="366712"/>
          </a:xfrm>
          <a:prstGeom prst="rect">
            <a:avLst/>
          </a:prstGeom>
          <a:noFill/>
          <a:ln w="9525">
            <a:noFill/>
            <a:miter lim="800000"/>
            <a:headEnd/>
            <a:tailEnd/>
          </a:ln>
        </p:spPr>
        <p:txBody>
          <a:bodyPr wrap="none">
            <a:spAutoFit/>
          </a:bodyPr>
          <a:lstStyle/>
          <a:p>
            <a:r>
              <a:rPr lang="en-GB" b="1"/>
              <a:t>Taxation</a:t>
            </a:r>
            <a:endParaRPr lang="en-US" b="1"/>
          </a:p>
        </p:txBody>
      </p:sp>
      <p:sp>
        <p:nvSpPr>
          <p:cNvPr id="27675" name="Text Box 36"/>
          <p:cNvSpPr txBox="1">
            <a:spLocks noChangeArrowheads="1"/>
          </p:cNvSpPr>
          <p:nvPr/>
        </p:nvSpPr>
        <p:spPr bwMode="auto">
          <a:xfrm>
            <a:off x="6011863" y="2852738"/>
            <a:ext cx="1073150" cy="641350"/>
          </a:xfrm>
          <a:prstGeom prst="rect">
            <a:avLst/>
          </a:prstGeom>
          <a:noFill/>
          <a:ln w="9525">
            <a:noFill/>
            <a:miter lim="800000"/>
            <a:headEnd/>
            <a:tailEnd/>
          </a:ln>
        </p:spPr>
        <p:txBody>
          <a:bodyPr wrap="none">
            <a:spAutoFit/>
          </a:bodyPr>
          <a:lstStyle/>
          <a:p>
            <a:r>
              <a:rPr lang="en-GB" b="1"/>
              <a:t>Interest </a:t>
            </a:r>
          </a:p>
          <a:p>
            <a:r>
              <a:rPr lang="en-GB" b="1"/>
              <a:t>rates</a:t>
            </a:r>
            <a:endParaRPr lang="en-US" b="1"/>
          </a:p>
        </p:txBody>
      </p:sp>
      <p:sp>
        <p:nvSpPr>
          <p:cNvPr id="27676" name="Text Box 37"/>
          <p:cNvSpPr txBox="1">
            <a:spLocks noChangeArrowheads="1"/>
          </p:cNvSpPr>
          <p:nvPr/>
        </p:nvSpPr>
        <p:spPr bwMode="auto">
          <a:xfrm>
            <a:off x="1835150" y="5157788"/>
            <a:ext cx="1149350" cy="366712"/>
          </a:xfrm>
          <a:prstGeom prst="rect">
            <a:avLst/>
          </a:prstGeom>
          <a:noFill/>
          <a:ln w="9525">
            <a:noFill/>
            <a:miter lim="800000"/>
            <a:headEnd/>
            <a:tailEnd/>
          </a:ln>
        </p:spPr>
        <p:txBody>
          <a:bodyPr wrap="none">
            <a:spAutoFit/>
          </a:bodyPr>
          <a:lstStyle/>
          <a:p>
            <a:r>
              <a:rPr lang="en-GB" b="1"/>
              <a:t>Internet</a:t>
            </a:r>
            <a:endParaRPr lang="en-US" b="1"/>
          </a:p>
        </p:txBody>
      </p:sp>
      <p:sp>
        <p:nvSpPr>
          <p:cNvPr id="27677" name="Text Box 39"/>
          <p:cNvSpPr txBox="1">
            <a:spLocks noChangeArrowheads="1"/>
          </p:cNvSpPr>
          <p:nvPr/>
        </p:nvSpPr>
        <p:spPr bwMode="auto">
          <a:xfrm>
            <a:off x="2124075" y="5661025"/>
            <a:ext cx="1751013" cy="366713"/>
          </a:xfrm>
          <a:prstGeom prst="rect">
            <a:avLst/>
          </a:prstGeom>
          <a:noFill/>
          <a:ln w="9525">
            <a:noFill/>
            <a:miter lim="800000"/>
            <a:headEnd/>
            <a:tailEnd/>
          </a:ln>
        </p:spPr>
        <p:txBody>
          <a:bodyPr wrap="none">
            <a:spAutoFit/>
          </a:bodyPr>
          <a:lstStyle/>
          <a:p>
            <a:r>
              <a:rPr lang="en-GB" b="1"/>
              <a:t>Sustainability</a:t>
            </a:r>
            <a:endParaRPr lang="en-US" b="1"/>
          </a:p>
        </p:txBody>
      </p:sp>
      <p:sp>
        <p:nvSpPr>
          <p:cNvPr id="27678" name="Text Box 32"/>
          <p:cNvSpPr txBox="1">
            <a:spLocks noChangeArrowheads="1"/>
          </p:cNvSpPr>
          <p:nvPr/>
        </p:nvSpPr>
        <p:spPr bwMode="auto">
          <a:xfrm>
            <a:off x="6227763" y="3716338"/>
            <a:ext cx="1450975" cy="641350"/>
          </a:xfrm>
          <a:prstGeom prst="rect">
            <a:avLst/>
          </a:prstGeom>
          <a:noFill/>
          <a:ln w="9525">
            <a:noFill/>
            <a:miter lim="800000"/>
            <a:headEnd/>
            <a:tailEnd/>
          </a:ln>
        </p:spPr>
        <p:txBody>
          <a:bodyPr>
            <a:spAutoFit/>
          </a:bodyPr>
          <a:lstStyle/>
          <a:p>
            <a:r>
              <a:rPr lang="en-US" b="1"/>
              <a:t>Access</a:t>
            </a:r>
          </a:p>
          <a:p>
            <a:r>
              <a:rPr lang="en-US" b="1"/>
              <a:t> to finance</a:t>
            </a:r>
          </a:p>
        </p:txBody>
      </p:sp>
      <p:sp>
        <p:nvSpPr>
          <p:cNvPr id="27679" name="Text Box 33"/>
          <p:cNvSpPr txBox="1">
            <a:spLocks noChangeArrowheads="1"/>
          </p:cNvSpPr>
          <p:nvPr/>
        </p:nvSpPr>
        <p:spPr bwMode="auto">
          <a:xfrm>
            <a:off x="5795963" y="5084763"/>
            <a:ext cx="1365250" cy="366712"/>
          </a:xfrm>
          <a:prstGeom prst="rect">
            <a:avLst/>
          </a:prstGeom>
          <a:noFill/>
          <a:ln w="9525">
            <a:noFill/>
            <a:miter lim="800000"/>
            <a:headEnd/>
            <a:tailEnd/>
          </a:ln>
        </p:spPr>
        <p:txBody>
          <a:bodyPr wrap="none">
            <a:spAutoFit/>
          </a:bodyPr>
          <a:lstStyle/>
          <a:p>
            <a:r>
              <a:rPr lang="en-US" b="1"/>
              <a:t>Regulation</a:t>
            </a:r>
          </a:p>
        </p:txBody>
      </p:sp>
      <p:sp>
        <p:nvSpPr>
          <p:cNvPr id="27680" name="Text Box 34"/>
          <p:cNvSpPr txBox="1">
            <a:spLocks noChangeArrowheads="1"/>
          </p:cNvSpPr>
          <p:nvPr/>
        </p:nvSpPr>
        <p:spPr bwMode="auto">
          <a:xfrm>
            <a:off x="1403350" y="3716338"/>
            <a:ext cx="1797050" cy="366712"/>
          </a:xfrm>
          <a:prstGeom prst="rect">
            <a:avLst/>
          </a:prstGeom>
          <a:noFill/>
          <a:ln w="9525">
            <a:noFill/>
            <a:miter lim="800000"/>
            <a:headEnd/>
            <a:tailEnd/>
          </a:ln>
        </p:spPr>
        <p:txBody>
          <a:bodyPr wrap="none">
            <a:spAutoFit/>
          </a:bodyPr>
          <a:lstStyle/>
          <a:p>
            <a:r>
              <a:rPr lang="en-US" b="1"/>
              <a:t>Attitude to risk</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428604"/>
            <a:ext cx="8001056" cy="5262979"/>
          </a:xfrm>
          <a:prstGeom prst="rect">
            <a:avLst/>
          </a:prstGeom>
        </p:spPr>
        <p:txBody>
          <a:bodyPr wrap="square">
            <a:spAutoFit/>
          </a:bodyPr>
          <a:lstStyle/>
          <a:p>
            <a:r>
              <a:rPr lang="tr-TR" sz="2800" dirty="0" smtClean="0"/>
              <a:t>Türkiye´de geçmişe dönüp bir göz attığınızda, Koç ve Sabancı gibi büyük grupların çok sayıda farklı alana yatırım yaptığını görüyoruz. Bu firmalar, Türkiye´de pazar henüz yatırıma aç iken kurulmuşlardır. </a:t>
            </a:r>
          </a:p>
          <a:p>
            <a:endParaRPr lang="tr-TR" sz="2800" dirty="0" smtClean="0"/>
          </a:p>
          <a:p>
            <a:r>
              <a:rPr lang="tr-TR" sz="2800" dirty="0" smtClean="0"/>
              <a:t>Bu nedenle, önlerine çıkan farklı fırsatları değerlendirerek büyümüşlerdir. Şu an ise Türkiye´deki ekonomik koşullar ve pazar çok daha gelişmiş bir yapıda. Bu nedenle, Koç ve Sabancı´</a:t>
            </a:r>
            <a:r>
              <a:rPr lang="tr-TR" sz="2800" dirty="0" err="1" smtClean="0"/>
              <a:t>nın</a:t>
            </a:r>
            <a:r>
              <a:rPr lang="tr-TR" sz="2800" dirty="0" smtClean="0"/>
              <a:t> bir zamanlar yaptığı gibi her alana girerek büyümeniz çok zor, hatta mümkün değil.</a:t>
            </a:r>
            <a:endParaRPr lang="tr-T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b="1" dirty="0" smtClean="0"/>
              <a:t>Her alana girerek büyüme devri sona erdi. Şirketler asıl işlerine odaklanarak büyümeli'' </a:t>
            </a:r>
          </a:p>
          <a:p>
            <a:endParaRPr lang="tr-TR" b="1" dirty="0" smtClean="0"/>
          </a:p>
          <a:p>
            <a:r>
              <a:rPr lang="tr-TR" dirty="0" smtClean="0"/>
              <a:t>Örneğin </a:t>
            </a:r>
            <a:r>
              <a:rPr lang="tr-TR" dirty="0" err="1" smtClean="0"/>
              <a:t>Walt</a:t>
            </a:r>
            <a:r>
              <a:rPr lang="tr-TR" dirty="0" smtClean="0"/>
              <a:t> Disney tarafından yapılan ``</a:t>
            </a:r>
            <a:r>
              <a:rPr lang="tr-TR" dirty="0" err="1" smtClean="0"/>
              <a:t>Lion</a:t>
            </a:r>
            <a:r>
              <a:rPr lang="tr-TR" dirty="0" smtClean="0"/>
              <a:t> </a:t>
            </a:r>
            <a:r>
              <a:rPr lang="tr-TR" dirty="0" err="1" smtClean="0"/>
              <a:t>King</a:t>
            </a:r>
            <a:r>
              <a:rPr lang="tr-TR" dirty="0" smtClean="0"/>
              <a:t>'' (Aslan Kral) filmi sonrasında kitap, video kaset hatta şapka ve tişörtler çıkıyor ve çok iyi satıyor. Benzeri bir çok film sonrasında aynı şeyler oluyor. Dolayısıyla, </a:t>
            </a:r>
            <a:r>
              <a:rPr lang="tr-TR" dirty="0" err="1" smtClean="0"/>
              <a:t>Walt</a:t>
            </a:r>
            <a:r>
              <a:rPr lang="tr-TR" dirty="0" smtClean="0"/>
              <a:t>- Disney için kendi asıl işiyle ilişkili yeni iş alanları doğuyor. </a:t>
            </a:r>
            <a:r>
              <a:rPr lang="tr-TR" dirty="0" err="1" smtClean="0"/>
              <a:t>Walt</a:t>
            </a:r>
            <a:r>
              <a:rPr lang="tr-TR" dirty="0" smtClean="0"/>
              <a:t>-Disney bu yeni alanları geliştirebilir, büyütebilir.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85776"/>
            <a:ext cx="8229600" cy="1143000"/>
          </a:xfrm>
        </p:spPr>
        <p:txBody>
          <a:bodyPr/>
          <a:lstStyle/>
          <a:p>
            <a:r>
              <a:rPr lang="tr-TR" dirty="0" smtClean="0"/>
              <a:t>.</a:t>
            </a:r>
            <a:endParaRPr lang="tr-TR" dirty="0"/>
          </a:p>
        </p:txBody>
      </p:sp>
      <p:sp>
        <p:nvSpPr>
          <p:cNvPr id="3" name="2 İçerik Yer Tutucusu"/>
          <p:cNvSpPr>
            <a:spLocks noGrp="1"/>
          </p:cNvSpPr>
          <p:nvPr>
            <p:ph idx="1"/>
          </p:nvPr>
        </p:nvSpPr>
        <p:spPr>
          <a:xfrm>
            <a:off x="428596" y="714356"/>
            <a:ext cx="8229600" cy="4389437"/>
          </a:xfrm>
        </p:spPr>
        <p:txBody>
          <a:bodyPr/>
          <a:lstStyle/>
          <a:p>
            <a:r>
              <a:rPr lang="tr-TR" dirty="0" smtClean="0"/>
              <a:t>Yeni bir alana girerek büyümek isteyen bir firma; mevcut müşterileriyle ilgili bilgileri incelemeli ve onlara uygun, yeni ürünlerin neler olabileceğini saptamalı. ``</a:t>
            </a:r>
            <a:r>
              <a:rPr lang="tr-TR" dirty="0" err="1" smtClean="0"/>
              <a:t>Cross</a:t>
            </a:r>
            <a:r>
              <a:rPr lang="tr-TR" dirty="0" smtClean="0"/>
              <a:t>-</a:t>
            </a:r>
            <a:r>
              <a:rPr lang="tr-TR" dirty="0" err="1" smtClean="0"/>
              <a:t>selling</a:t>
            </a:r>
            <a:r>
              <a:rPr lang="tr-TR" dirty="0" smtClean="0"/>
              <a:t>'' (çapraz satış)</a:t>
            </a:r>
          </a:p>
          <a:p>
            <a:endParaRPr lang="tr-TR" dirty="0" smtClean="0"/>
          </a:p>
          <a:p>
            <a:r>
              <a:rPr lang="tr-TR" dirty="0" smtClean="0"/>
              <a:t>Türkiye´de </a:t>
            </a:r>
            <a:r>
              <a:rPr lang="tr-TR" dirty="0" err="1" smtClean="0"/>
              <a:t>Boyner</a:t>
            </a:r>
            <a:r>
              <a:rPr lang="tr-TR" dirty="0" smtClean="0"/>
              <a:t> Grubu, ``çapraz satış`` yöntemini kullanıyor. Perakende mağazacılıkta edindikleri müşteri tabanlarına, şimdi sigorta satmaya başladılar.</a:t>
            </a:r>
          </a:p>
          <a:p>
            <a:endParaRPr lang="tr-TR" dirty="0" smtClean="0"/>
          </a:p>
          <a:p>
            <a:r>
              <a:rPr lang="tr-TR" dirty="0" err="1" smtClean="0"/>
              <a:t>Carrefour</a:t>
            </a:r>
            <a:r>
              <a:rPr lang="tr-TR" dirty="0" smtClean="0"/>
              <a:t>, Fransa´da en büyük cep telefonu distribütörü durumunda. </a:t>
            </a:r>
            <a:r>
              <a:rPr lang="tr-TR" dirty="0" err="1" smtClean="0"/>
              <a:t>Carrefour</a:t>
            </a:r>
            <a:r>
              <a:rPr lang="tr-TR" dirty="0" smtClean="0"/>
              <a:t> müşterisiyle çok sık temas ediyor. Bu nedenle, farklı ürünler satabilme olanağına da sahip.</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1143000"/>
          </a:xfrm>
        </p:spPr>
        <p:txBody>
          <a:bodyPr/>
          <a:lstStyle/>
          <a:p>
            <a:r>
              <a:rPr lang="tr-TR" sz="3200" b="1" dirty="0" smtClean="0"/>
              <a:t>SÜREKLİ BÜYÜYEN ŞİRKETLERİN 4 TEMEL KARAKTERİSTİK ÖZELLİĞİ</a:t>
            </a:r>
            <a:endParaRPr lang="tr-TR" sz="3200" dirty="0"/>
          </a:p>
        </p:txBody>
      </p:sp>
      <p:sp>
        <p:nvSpPr>
          <p:cNvPr id="3" name="2 İçerik Yer Tutucusu"/>
          <p:cNvSpPr>
            <a:spLocks noGrp="1"/>
          </p:cNvSpPr>
          <p:nvPr>
            <p:ph idx="1"/>
          </p:nvPr>
        </p:nvSpPr>
        <p:spPr>
          <a:xfrm>
            <a:off x="428596" y="1785926"/>
            <a:ext cx="8229600" cy="4389437"/>
          </a:xfrm>
        </p:spPr>
        <p:txBody>
          <a:bodyPr/>
          <a:lstStyle/>
          <a:p>
            <a:r>
              <a:rPr lang="tr-TR" sz="2000" b="1" dirty="0" smtClean="0"/>
              <a:t>CORE BUSINESS STRATEJİSİ</a:t>
            </a:r>
            <a:r>
              <a:rPr lang="tr-TR" sz="2000" dirty="0" smtClean="0"/>
              <a:t>: Sağlıklı ve sürekli büyüme sağlayabilen şirketlerin yüzde 85´i ``asıl işlerine''(</a:t>
            </a:r>
            <a:r>
              <a:rPr lang="tr-TR" sz="2000" dirty="0" err="1" smtClean="0"/>
              <a:t>core</a:t>
            </a:r>
            <a:r>
              <a:rPr lang="tr-TR" sz="2000" dirty="0" smtClean="0"/>
              <a:t> </a:t>
            </a:r>
            <a:r>
              <a:rPr lang="tr-TR" sz="2000" dirty="0" err="1" smtClean="0"/>
              <a:t>business</a:t>
            </a:r>
            <a:r>
              <a:rPr lang="tr-TR" sz="2000" dirty="0" smtClean="0"/>
              <a:t>) odaklanıyor. Mevcut ürün yelpazelerini, müşteri </a:t>
            </a:r>
            <a:r>
              <a:rPr lang="tr-TR" sz="2000" dirty="0" err="1" smtClean="0"/>
              <a:t>segmentlerini</a:t>
            </a:r>
            <a:r>
              <a:rPr lang="tr-TR" sz="2000" dirty="0" smtClean="0"/>
              <a:t> çok iyi tanıyorlar.. Pazarda kendilerini farklılaştırıyor, güçlü yanlarını rekabet silahı olarak kullanıyorlar.</a:t>
            </a:r>
          </a:p>
          <a:p>
            <a:r>
              <a:rPr lang="tr-TR" sz="2000" b="1" dirty="0" smtClean="0"/>
              <a:t>ÇAPRAZ SATIŞ</a:t>
            </a:r>
            <a:r>
              <a:rPr lang="tr-TR" sz="2000" dirty="0" smtClean="0"/>
              <a:t>: Mevcut müşteri tabanlarını, yeteneklerini asıl işleriyle bağlantılı alanlarla paylaşmak beraberinde büyümeyi getiriyor. Böylelikle maliyetleri de paylaşarak, azaltabilmek mümkün. Bir banka mevcut müşterilerine sigorta poliçesi de satabiliyor.</a:t>
            </a:r>
          </a:p>
          <a:p>
            <a:r>
              <a:rPr lang="tr-TR" sz="2000" b="1" dirty="0" smtClean="0"/>
              <a:t>İYİ YÖNETİM</a:t>
            </a:r>
            <a:r>
              <a:rPr lang="tr-TR" sz="2000" dirty="0" smtClean="0"/>
              <a:t>: Değişen rekabet ortamına hızla adapte olabiliyorlar. </a:t>
            </a:r>
            <a:r>
              <a:rPr lang="tr-TR" sz="2000" dirty="0" err="1" smtClean="0"/>
              <a:t>Değr</a:t>
            </a:r>
            <a:r>
              <a:rPr lang="tr-TR" sz="2000" dirty="0" smtClean="0"/>
              <a:t> zincirlerinde, karar sistemlerinde köklü değişiklikler yapabiliyorlar. Yaratıcı ve yenilikçi bir kimlikleri var.</a:t>
            </a:r>
          </a:p>
          <a:p>
            <a:r>
              <a:rPr lang="tr-TR" sz="2000" b="1" dirty="0" smtClean="0"/>
              <a:t>İNSAN KAYNAKLARI</a:t>
            </a:r>
            <a:r>
              <a:rPr lang="tr-TR" sz="2000" dirty="0" smtClean="0"/>
              <a:t>: İnsan kaynakları stratejileri çok başarılı. Çalışanlarına yatırım yapmaktan, uluslararası deneyime sahip yöneticilere yatırım yapmaktan çekinmiyorlar.</a:t>
            </a:r>
          </a:p>
          <a:p>
            <a:r>
              <a:rPr lang="tr-TR" sz="2000" dirty="0" smtClean="0"/>
              <a:t> </a:t>
            </a:r>
          </a:p>
          <a:p>
            <a:endParaRPr lang="tr-T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435975" cy="815975"/>
          </a:xfrm>
        </p:spPr>
        <p:txBody>
          <a:bodyPr lIns="92075" tIns="46038" rIns="92075" bIns="46038"/>
          <a:lstStyle/>
          <a:p>
            <a:pPr defTabSz="762000" eaLnBrk="1" hangingPunct="1"/>
            <a:r>
              <a:rPr lang="tr-TR" sz="3600" b="1" smtClean="0">
                <a:solidFill>
                  <a:srgbClr val="002060"/>
                </a:solidFill>
              </a:rPr>
              <a:t>Ansoff’un Strateji Elemanları</a:t>
            </a:r>
            <a:endParaRPr lang="tr-TR" sz="3600" b="1" smtClean="0">
              <a:solidFill>
                <a:srgbClr val="002060"/>
              </a:solidFill>
              <a:latin typeface="Arial Tur"/>
            </a:endParaRPr>
          </a:p>
        </p:txBody>
      </p:sp>
      <p:sp>
        <p:nvSpPr>
          <p:cNvPr id="3075" name="Rectangle 3"/>
          <p:cNvSpPr>
            <a:spLocks noGrp="1" noChangeArrowheads="1"/>
          </p:cNvSpPr>
          <p:nvPr>
            <p:ph type="body" idx="1"/>
          </p:nvPr>
        </p:nvSpPr>
        <p:spPr>
          <a:xfrm>
            <a:off x="468313" y="1214438"/>
            <a:ext cx="8280400" cy="2214562"/>
          </a:xfrm>
        </p:spPr>
        <p:txBody>
          <a:bodyPr lIns="92075" tIns="46038" rIns="92075" bIns="46038"/>
          <a:lstStyle/>
          <a:p>
            <a:pPr marL="514350" indent="-514350" defTabSz="762000" eaLnBrk="1" hangingPunct="1">
              <a:buFont typeface="Wingdings" pitchFamily="2" charset="2"/>
              <a:buNone/>
              <a:defRPr/>
            </a:pPr>
            <a:r>
              <a:rPr lang="tr-TR" sz="2800" b="1" dirty="0" smtClean="0">
                <a:solidFill>
                  <a:schemeClr val="accent4"/>
                </a:solidFill>
              </a:rPr>
              <a:t>1.		Faaliyet Sahası:</a:t>
            </a:r>
            <a:endParaRPr lang="tr-TR" sz="2800" b="1" dirty="0">
              <a:solidFill>
                <a:schemeClr val="accent4"/>
              </a:solidFill>
            </a:endParaRPr>
          </a:p>
          <a:p>
            <a:pPr marL="457200" indent="-14288" defTabSz="762000" eaLnBrk="1" hangingPunct="1">
              <a:buFont typeface="Wingdings" pitchFamily="2" charset="2"/>
              <a:buNone/>
              <a:defRPr/>
            </a:pPr>
            <a:r>
              <a:rPr lang="tr-TR" sz="2800" dirty="0" smtClean="0">
                <a:solidFill>
                  <a:schemeClr val="accent4"/>
                </a:solidFill>
              </a:rPr>
              <a:t>		Yeni faaliyet sahası belirlenirken bunun 		amaçlara uygun olması ve mevcut faaliyetlerle 	müşterek bir bağının bulunması gerekir</a:t>
            </a:r>
          </a:p>
          <a:p>
            <a:pPr marL="0" indent="0" defTabSz="762000" eaLnBrk="1" hangingPunct="1">
              <a:buFont typeface="Wingdings" pitchFamily="2" charset="2"/>
              <a:buNone/>
              <a:defRPr/>
            </a:pPr>
            <a:r>
              <a:rPr lang="tr-TR" sz="2800" b="1" dirty="0" smtClean="0">
                <a:solidFill>
                  <a:schemeClr val="accent4"/>
                </a:solidFill>
              </a:rPr>
              <a:t>2.	Büyüme Vektörü:</a:t>
            </a:r>
            <a:endParaRPr lang="tr-TR" sz="2800" b="1" dirty="0">
              <a:solidFill>
                <a:schemeClr val="accent4"/>
              </a:solidFill>
              <a:latin typeface="Arial Tur" charset="-94"/>
            </a:endParaRPr>
          </a:p>
        </p:txBody>
      </p:sp>
      <p:graphicFrame>
        <p:nvGraphicFramePr>
          <p:cNvPr id="7" name="Table 6"/>
          <p:cNvGraphicFramePr>
            <a:graphicFrameLocks noGrp="1"/>
          </p:cNvGraphicFramePr>
          <p:nvPr/>
        </p:nvGraphicFramePr>
        <p:xfrm>
          <a:off x="642938" y="3643313"/>
          <a:ext cx="7929618" cy="2071701"/>
        </p:xfrm>
        <a:graphic>
          <a:graphicData uri="http://schemas.openxmlformats.org/drawingml/2006/table">
            <a:tbl>
              <a:tblPr/>
              <a:tblGrid>
                <a:gridCol w="2279273"/>
                <a:gridCol w="3061542"/>
                <a:gridCol w="2588803"/>
              </a:tblGrid>
              <a:tr h="690567">
                <a:tc>
                  <a:txBody>
                    <a:bodyPr/>
                    <a:lstStyle/>
                    <a:p>
                      <a:pPr algn="ctr" fontAlgn="t"/>
                      <a:r>
                        <a:rPr lang="tr-TR" sz="1800" b="1" i="0" u="none" strike="noStrike" dirty="0">
                          <a:solidFill>
                            <a:srgbClr val="000000"/>
                          </a:solidFill>
                          <a:latin typeface="Arial"/>
                        </a:rPr>
                        <a:t>Ürün/Pazar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800" b="1" i="0" u="none" strike="noStrike" dirty="0">
                          <a:solidFill>
                            <a:srgbClr val="000000"/>
                          </a:solidFill>
                          <a:latin typeface="Arial"/>
                        </a:rPr>
                        <a:t>Mevcut Ürün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800" b="1" i="0" u="none" strike="noStrike">
                          <a:solidFill>
                            <a:srgbClr val="000000"/>
                          </a:solidFill>
                          <a:latin typeface="Arial"/>
                        </a:rPr>
                        <a:t>Yeni Ürün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0567">
                <a:tc>
                  <a:txBody>
                    <a:bodyPr/>
                    <a:lstStyle/>
                    <a:p>
                      <a:pPr algn="ctr" fontAlgn="t"/>
                      <a:r>
                        <a:rPr lang="tr-TR" sz="1800" b="1" i="0" u="none" strike="noStrike">
                          <a:solidFill>
                            <a:srgbClr val="000000"/>
                          </a:solidFill>
                          <a:latin typeface="Arial"/>
                        </a:rPr>
                        <a:t>Mevcut Pazar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800" b="0" i="0" u="none" strike="noStrike" dirty="0">
                          <a:solidFill>
                            <a:srgbClr val="000000"/>
                          </a:solidFill>
                          <a:latin typeface="Arial"/>
                        </a:rPr>
                        <a:t>Pazara Nüfus 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800" b="0" i="0" u="none" strike="noStrike">
                          <a:solidFill>
                            <a:srgbClr val="000000"/>
                          </a:solidFill>
                          <a:latin typeface="Arial"/>
                        </a:rPr>
                        <a:t>Ürün Geliştirme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0567">
                <a:tc>
                  <a:txBody>
                    <a:bodyPr/>
                    <a:lstStyle/>
                    <a:p>
                      <a:pPr algn="ctr" fontAlgn="t"/>
                      <a:r>
                        <a:rPr lang="tr-TR" sz="1800" b="1" i="0" u="none" strike="noStrike">
                          <a:solidFill>
                            <a:srgbClr val="000000"/>
                          </a:solidFill>
                          <a:latin typeface="Arial"/>
                        </a:rPr>
                        <a:t>Yeni Pazar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800" b="0" i="0" u="none" strike="noStrike" dirty="0">
                          <a:solidFill>
                            <a:srgbClr val="000000"/>
                          </a:solidFill>
                          <a:latin typeface="Arial"/>
                        </a:rPr>
                        <a:t>Pazar Geliştirme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800" b="0" i="0" u="none" strike="noStrike" dirty="0" smtClean="0">
                          <a:solidFill>
                            <a:srgbClr val="000000"/>
                          </a:solidFill>
                          <a:latin typeface="Arial"/>
                        </a:rPr>
                        <a:t>Çeşitlendirme</a:t>
                      </a:r>
                      <a:endParaRPr lang="tr-TR" sz="18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ounded Rectangular Callout 7"/>
          <p:cNvSpPr/>
          <p:nvPr/>
        </p:nvSpPr>
        <p:spPr>
          <a:xfrm>
            <a:off x="5214938" y="5857875"/>
            <a:ext cx="3357562" cy="857250"/>
          </a:xfrm>
          <a:prstGeom prst="wedgeRoundRectCallout">
            <a:avLst>
              <a:gd name="adj1" fmla="val -11471"/>
              <a:gd name="adj2" fmla="val -82499"/>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solidFill>
                  <a:schemeClr val="tx1"/>
                </a:solidFill>
                <a:latin typeface="+mj-lt"/>
              </a:rPr>
              <a:t>Ansoff, hem pazar hem de ürün çeşitlendirmeye karşıdır.</a:t>
            </a:r>
          </a:p>
        </p:txBody>
      </p:sp>
      <p:sp>
        <p:nvSpPr>
          <p:cNvPr id="6" name="Slide Number Placeholder 5"/>
          <p:cNvSpPr>
            <a:spLocks noGrp="1"/>
          </p:cNvSpPr>
          <p:nvPr>
            <p:ph type="sldNum" sz="quarter" idx="12"/>
          </p:nvPr>
        </p:nvSpPr>
        <p:spPr/>
        <p:txBody>
          <a:bodyPr/>
          <a:lstStyle/>
          <a:p>
            <a:pPr>
              <a:defRPr/>
            </a:pPr>
            <a:fld id="{600D2567-3586-44D8-BAB7-36D0A18D5C3C}" type="slidenum">
              <a:rPr lang="tr-TR" smtClean="0"/>
              <a:pPr>
                <a:defRPr/>
              </a:pPr>
              <a:t>17</a:t>
            </a:fld>
            <a:endParaRPr lang="tr-TR"/>
          </a:p>
        </p:txBody>
      </p:sp>
    </p:spTree>
  </p:cSld>
  <p:clrMapOvr>
    <a:masterClrMapping/>
  </p:clrMapOvr>
  <p:transition advTm="121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214282" y="214291"/>
            <a:ext cx="8929718" cy="5214974"/>
          </a:xfrm>
        </p:spPr>
        <p:txBody>
          <a:bodyPr lIns="92075" tIns="46038" rIns="92075" bIns="46038"/>
          <a:lstStyle/>
          <a:p>
            <a:pPr marL="0" indent="0" defTabSz="762000" eaLnBrk="1" hangingPunct="1">
              <a:lnSpc>
                <a:spcPct val="120000"/>
              </a:lnSpc>
            </a:pPr>
            <a:r>
              <a:rPr lang="tr-TR" sz="2000" b="1" i="1" dirty="0" smtClean="0">
                <a:solidFill>
                  <a:srgbClr val="000000"/>
                </a:solidFill>
              </a:rPr>
              <a:t>Pazara Nüfuz Etme Stratejileri</a:t>
            </a:r>
            <a:r>
              <a:rPr lang="tr-TR" sz="2000" dirty="0" smtClean="0">
                <a:solidFill>
                  <a:srgbClr val="000000"/>
                </a:solidFill>
              </a:rPr>
              <a:t>: Maliyetleri Azaltma, Verimliliği Artırma, Teknolojiyi Geliştirme Ve Promosyon, örneğin reklam çabaları İle Mevcut Pazar Payını Artırmaya Çalışmak. </a:t>
            </a:r>
            <a:r>
              <a:rPr lang="tr-TR" sz="2000" dirty="0" smtClean="0"/>
              <a:t>İşletme aynı ürün ve hizmetlerle mevcut pazardaki payını artırmayı hedeflemektedir. Başka bir örnek de araştırmalara göre diş macunu tüpünün ağzının büyük olması daha fazla kullanıma o da daha fazla satışa sebep oluyor.</a:t>
            </a:r>
            <a:br>
              <a:rPr lang="tr-TR" sz="2000" dirty="0" smtClean="0"/>
            </a:br>
            <a:r>
              <a:rPr lang="tr-TR" sz="2000" dirty="0" smtClean="0"/>
              <a:t> </a:t>
            </a:r>
            <a:r>
              <a:rPr lang="tr-TR" sz="2000" b="1" i="1" dirty="0" smtClean="0">
                <a:solidFill>
                  <a:srgbClr val="000000"/>
                </a:solidFill>
              </a:rPr>
              <a:t>Pazar Geliştirme</a:t>
            </a:r>
            <a:r>
              <a:rPr lang="tr-TR" sz="2000" dirty="0" smtClean="0">
                <a:solidFill>
                  <a:srgbClr val="000000"/>
                </a:solidFill>
              </a:rPr>
              <a:t> </a:t>
            </a:r>
            <a:r>
              <a:rPr lang="tr-TR" sz="2000" b="1" i="1" dirty="0" smtClean="0">
                <a:solidFill>
                  <a:srgbClr val="000000"/>
                </a:solidFill>
              </a:rPr>
              <a:t>Stratejileri: </a:t>
            </a:r>
            <a:r>
              <a:rPr lang="tr-TR" sz="2000" dirty="0" smtClean="0">
                <a:solidFill>
                  <a:srgbClr val="000000"/>
                </a:solidFill>
              </a:rPr>
              <a:t>Mevcut Pazarlama Ve Üretim Faaliyetlerini Yeni Pazarlara Kaydırmak, Yeni Müşterilere Cevap Vermeye Çalışmak. </a:t>
            </a:r>
            <a:r>
              <a:rPr lang="tr-TR" sz="2000" dirty="0" err="1" smtClean="0"/>
              <a:t>Vodafone</a:t>
            </a:r>
            <a:r>
              <a:rPr lang="tr-TR" sz="2000" dirty="0" smtClean="0"/>
              <a:t> : faaliyet hayatına İngiltere’de başlayan şirket, daha sonra Avrupa’ya açılarak devam etti. </a:t>
            </a:r>
            <a:r>
              <a:rPr lang="tr-TR" sz="2000" dirty="0" err="1" smtClean="0"/>
              <a:t>AirTouch’la</a:t>
            </a:r>
            <a:r>
              <a:rPr lang="tr-TR" sz="2000" dirty="0" smtClean="0"/>
              <a:t> birleşerek Amerika pazarına girdikten sonra, Japonya’ya yatırım yapma kararı aldı. Japonya Telekom’un hisselerinin büyük çoğunluğunu satın alarak bu pazarda da söz sahibi oldu.  Bir firmanın ülkemizde sattığı ürününü Kıbrıs’ta da satmaya başlaması örnek olarak verilebilir.</a:t>
            </a:r>
            <a:endParaRPr lang="tr-TR" sz="2000" dirty="0" smtClean="0">
              <a:solidFill>
                <a:srgbClr val="000000"/>
              </a:solidFill>
            </a:endParaRPr>
          </a:p>
          <a:p>
            <a:pPr marL="0" indent="0" defTabSz="762000" eaLnBrk="1" hangingPunct="1">
              <a:lnSpc>
                <a:spcPct val="120000"/>
              </a:lnSpc>
            </a:pPr>
            <a:r>
              <a:rPr lang="tr-TR" sz="2000" b="1" i="1" dirty="0" smtClean="0">
                <a:solidFill>
                  <a:srgbClr val="000000"/>
                </a:solidFill>
              </a:rPr>
              <a:t>Ürün Geliştirme Stratejileri: </a:t>
            </a:r>
            <a:r>
              <a:rPr lang="tr-TR" sz="2000" dirty="0" smtClean="0">
                <a:solidFill>
                  <a:srgbClr val="000000"/>
                </a:solidFill>
              </a:rPr>
              <a:t>Mevcut Müşterilere Yeni Ürünler Sunarak Firma Ve Marka Bağımlılığı Oluşturmak, </a:t>
            </a:r>
            <a:r>
              <a:rPr lang="tr-TR" sz="2000" dirty="0" err="1" smtClean="0"/>
              <a:t>Benetton</a:t>
            </a:r>
            <a:r>
              <a:rPr lang="tr-TR" sz="2000" dirty="0" smtClean="0"/>
              <a:t> tarafından piyasaya sunulan T-</a:t>
            </a:r>
            <a:r>
              <a:rPr lang="tr-TR" sz="2000" dirty="0" err="1" smtClean="0"/>
              <a:t>Box</a:t>
            </a:r>
            <a:r>
              <a:rPr lang="tr-TR" sz="2000" dirty="0" smtClean="0"/>
              <a:t>, yeni ürün sunarak piyasada büyüme sağlayan şirketlere çarpıcı bir örnek.  Araç üreticileri müşterilerine araç parçalarının yanında kıyafet, kalem gibi eşyaları da satmasıdır.</a:t>
            </a:r>
            <a:endParaRPr lang="tr-TR" sz="2000" dirty="0" smtClean="0">
              <a:solidFill>
                <a:srgbClr val="000000"/>
              </a:solidFill>
            </a:endParaRPr>
          </a:p>
        </p:txBody>
      </p:sp>
      <p:sp>
        <p:nvSpPr>
          <p:cNvPr id="3" name="Slide Number Placeholder 2"/>
          <p:cNvSpPr>
            <a:spLocks noGrp="1"/>
          </p:cNvSpPr>
          <p:nvPr>
            <p:ph type="sldNum" sz="quarter" idx="12"/>
          </p:nvPr>
        </p:nvSpPr>
        <p:spPr/>
        <p:txBody>
          <a:bodyPr/>
          <a:lstStyle/>
          <a:p>
            <a:pPr>
              <a:defRPr/>
            </a:pPr>
            <a:fld id="{1CE4BB72-A5DC-46A4-B77D-E90CFFD5FD23}" type="slidenum">
              <a:rPr lang="tr-TR" smtClean="0"/>
              <a:pPr>
                <a:defRPr/>
              </a:pPr>
              <a:t>18</a:t>
            </a:fld>
            <a:endParaRPr lang="tr-T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a:xfrm>
            <a:off x="214282" y="785795"/>
            <a:ext cx="8472518" cy="5538806"/>
          </a:xfrm>
        </p:spPr>
        <p:txBody>
          <a:bodyPr/>
          <a:lstStyle/>
          <a:p>
            <a:r>
              <a:rPr lang="tr-TR" sz="2400" b="1" u="sng" dirty="0" smtClean="0"/>
              <a:t>4) Çeşitlendirme Stratejileri:</a:t>
            </a:r>
            <a:r>
              <a:rPr lang="tr-TR" sz="2400" b="1" dirty="0" smtClean="0"/>
              <a:t> </a:t>
            </a:r>
            <a:r>
              <a:rPr lang="tr-TR" sz="2400" dirty="0" smtClean="0"/>
              <a:t>Yeni ürünlerle yeni müşteri/pazar </a:t>
            </a:r>
            <a:r>
              <a:rPr lang="tr-TR" sz="2400" dirty="0" err="1" smtClean="0"/>
              <a:t>segmentlerine</a:t>
            </a:r>
            <a:r>
              <a:rPr lang="tr-TR" sz="2400" dirty="0" smtClean="0"/>
              <a:t> açılmayı hedefler. </a:t>
            </a:r>
            <a:r>
              <a:rPr lang="tr-TR" sz="2400" dirty="0" err="1" smtClean="0"/>
              <a:t>Ansoff’un</a:t>
            </a:r>
            <a:r>
              <a:rPr lang="tr-TR" sz="2400" dirty="0" smtClean="0"/>
              <a:t> dört büyüme stratejisi içinde en riskli olanıdır. Hem ürün hem de pazar yeni olacağı için beraberinde pek çok riski getirir. Ancak hem Şirket’in ürün/müşteri portföyünü çeşitlendirdiği için hem de yeni pazarlarda ilk giren </a:t>
            </a:r>
            <a:r>
              <a:rPr lang="tr-TR" sz="2400" dirty="0" err="1" smtClean="0"/>
              <a:t>avantıjı</a:t>
            </a:r>
            <a:r>
              <a:rPr lang="tr-TR" sz="2400" dirty="0" smtClean="0"/>
              <a:t> sunabileceği için bazı avantajları da içermektedir. </a:t>
            </a:r>
            <a:r>
              <a:rPr lang="tr-TR" sz="2400" dirty="0" err="1" smtClean="0"/>
              <a:t>Axa</a:t>
            </a:r>
            <a:r>
              <a:rPr lang="tr-TR" sz="2400" dirty="0" smtClean="0"/>
              <a:t> Sigorta’nın çevre sigortaları için yeni bir ürün geliştirerek, mevcut müşteri pazarlarının dışındaki </a:t>
            </a:r>
            <a:r>
              <a:rPr lang="tr-TR" sz="2400" dirty="0" err="1" smtClean="0"/>
              <a:t>segmentlere</a:t>
            </a:r>
            <a:r>
              <a:rPr lang="tr-TR" sz="2400" dirty="0" smtClean="0"/>
              <a:t> satmaya çalışması örnek olarak verilebilir.</a:t>
            </a:r>
          </a:p>
          <a:p>
            <a:r>
              <a:rPr lang="tr-TR" sz="2400" dirty="0" smtClean="0"/>
              <a:t>İki çeşit </a:t>
            </a:r>
            <a:r>
              <a:rPr lang="tr-TR" sz="2400" dirty="0" err="1" smtClean="0"/>
              <a:t>çeşitlendime</a:t>
            </a:r>
            <a:r>
              <a:rPr lang="tr-TR" sz="2400" dirty="0" smtClean="0"/>
              <a:t> stratejisinden bahsedebiliriz. Biri ilgili sektörde çeşitlendirme diğeri ilgisiz sektörde olanıdır. Örneğin kek üreticisi bir firma meyve suyuna girebilir bu ilgili sektördür. Aynı kek firması makine sektörüne de girebilir bu da ilgisiz sektördür.</a:t>
            </a:r>
          </a:p>
          <a:p>
            <a:endParaRPr lang="tr-T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smtClean="0"/>
              <a:t>Büyüme</a:t>
            </a:r>
          </a:p>
        </p:txBody>
      </p:sp>
      <p:sp>
        <p:nvSpPr>
          <p:cNvPr id="6147" name="Rectangle 3"/>
          <p:cNvSpPr>
            <a:spLocks noGrp="1" noChangeArrowheads="1"/>
          </p:cNvSpPr>
          <p:nvPr>
            <p:ph idx="1"/>
          </p:nvPr>
        </p:nvSpPr>
        <p:spPr/>
        <p:txBody>
          <a:bodyPr/>
          <a:lstStyle/>
          <a:p>
            <a:pPr eaLnBrk="1" hangingPunct="1">
              <a:buFontTx/>
              <a:buNone/>
            </a:pPr>
            <a:endParaRPr lang="tr-TR" smtClean="0"/>
          </a:p>
          <a:p>
            <a:pPr eaLnBrk="1" hangingPunct="1">
              <a:buFontTx/>
              <a:buNone/>
            </a:pPr>
            <a:endParaRPr lang="tr-TR" smtClean="0"/>
          </a:p>
          <a:p>
            <a:pPr eaLnBrk="1" hangingPunct="1">
              <a:buFontTx/>
              <a:buNone/>
            </a:pPr>
            <a:endParaRPr lang="tr-TR" smtClean="0"/>
          </a:p>
          <a:p>
            <a:pPr eaLnBrk="1" hangingPunct="1">
              <a:buFontTx/>
              <a:buNone/>
            </a:pPr>
            <a:r>
              <a:rPr lang="tr-TR" smtClean="0"/>
              <a:t>Nedir?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las\Desktop\ansoff.png"/>
          <p:cNvPicPr>
            <a:picLocks noChangeAspect="1" noChangeArrowheads="1"/>
          </p:cNvPicPr>
          <p:nvPr/>
        </p:nvPicPr>
        <p:blipFill>
          <a:blip r:embed="rId2"/>
          <a:srcRect/>
          <a:stretch>
            <a:fillRect/>
          </a:stretch>
        </p:blipFill>
        <p:spPr bwMode="auto">
          <a:xfrm>
            <a:off x="-176213" y="495300"/>
            <a:ext cx="9496426" cy="5867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338"/>
            <a:ext cx="8229600" cy="1143000"/>
          </a:xfrm>
        </p:spPr>
        <p:txBody>
          <a:bodyPr/>
          <a:lstStyle/>
          <a:p>
            <a:r>
              <a:rPr lang="tr-TR" dirty="0" smtClean="0"/>
              <a:t>Başarı Örnekleri:</a:t>
            </a:r>
            <a:endParaRPr lang="tr-TR" dirty="0"/>
          </a:p>
        </p:txBody>
      </p:sp>
      <p:sp>
        <p:nvSpPr>
          <p:cNvPr id="3" name="2 İçerik Yer Tutucusu"/>
          <p:cNvSpPr>
            <a:spLocks noGrp="1"/>
          </p:cNvSpPr>
          <p:nvPr>
            <p:ph idx="1"/>
          </p:nvPr>
        </p:nvSpPr>
        <p:spPr>
          <a:xfrm>
            <a:off x="214282" y="1000108"/>
            <a:ext cx="8572560" cy="5500726"/>
          </a:xfrm>
        </p:spPr>
        <p:txBody>
          <a:bodyPr/>
          <a:lstStyle/>
          <a:p>
            <a:r>
              <a:rPr lang="tr-TR" sz="2000" dirty="0" smtClean="0"/>
              <a:t>Yeni dağıtım kanallarını kullanmak konusunda İkbal Sucukları çok iyi bir örnek. Aslında bu firma bir et üreticisi. Şu anda ise normal şarküterilerde satmak yerine farklı bir kanaldan ilerlemesini sürdürüyor. </a:t>
            </a:r>
            <a:r>
              <a:rPr lang="tr-TR" sz="2000" dirty="0" err="1" smtClean="0"/>
              <a:t>Fast</a:t>
            </a:r>
            <a:r>
              <a:rPr lang="tr-TR" sz="2000" dirty="0" smtClean="0"/>
              <a:t> </a:t>
            </a:r>
            <a:r>
              <a:rPr lang="tr-TR" sz="2000" dirty="0" err="1" smtClean="0"/>
              <a:t>Good</a:t>
            </a:r>
            <a:r>
              <a:rPr lang="tr-TR" sz="2000" dirty="0" smtClean="0"/>
              <a:t> zinciri işine girdiler.  </a:t>
            </a:r>
          </a:p>
          <a:p>
            <a:r>
              <a:rPr lang="tr-TR" sz="2000" dirty="0" err="1" smtClean="0"/>
              <a:t>Arçelik’in</a:t>
            </a:r>
            <a:r>
              <a:rPr lang="tr-TR" sz="2000" dirty="0" smtClean="0"/>
              <a:t> </a:t>
            </a:r>
            <a:r>
              <a:rPr lang="tr-TR" sz="2000" dirty="0" err="1" smtClean="0"/>
              <a:t>Beko’yla</a:t>
            </a:r>
            <a:r>
              <a:rPr lang="tr-TR" sz="2000" dirty="0" smtClean="0"/>
              <a:t> birlikte Avrupa’daki marka sayısını 7’ye çıkarttı. Alınan şirket ve markaların </a:t>
            </a:r>
            <a:r>
              <a:rPr lang="tr-TR" sz="2000" dirty="0" err="1" smtClean="0"/>
              <a:t>Arçelik</a:t>
            </a:r>
            <a:r>
              <a:rPr lang="tr-TR" sz="2000" dirty="0" smtClean="0"/>
              <a:t> çatısı altında toplanmasından sonra 2003 yılı, markalar için bir geçiş dönemi oldu. 2002 yılında şirket </a:t>
            </a:r>
            <a:r>
              <a:rPr lang="tr-TR" sz="2000" dirty="0" err="1" smtClean="0"/>
              <a:t>Blomberg</a:t>
            </a:r>
            <a:r>
              <a:rPr lang="tr-TR" sz="2000" dirty="0" smtClean="0"/>
              <a:t>, </a:t>
            </a:r>
            <a:r>
              <a:rPr lang="tr-TR" sz="2000" dirty="0" err="1" smtClean="0"/>
              <a:t>Elektra</a:t>
            </a:r>
            <a:r>
              <a:rPr lang="tr-TR" sz="2000" dirty="0" smtClean="0"/>
              <a:t> </a:t>
            </a:r>
            <a:r>
              <a:rPr lang="tr-TR" sz="2000" dirty="0" err="1" smtClean="0"/>
              <a:t>Bregenz</a:t>
            </a:r>
            <a:r>
              <a:rPr lang="tr-TR" sz="2000" dirty="0" smtClean="0"/>
              <a:t>, </a:t>
            </a:r>
            <a:r>
              <a:rPr lang="tr-TR" sz="2000" dirty="0" err="1" smtClean="0"/>
              <a:t>Trolia</a:t>
            </a:r>
            <a:r>
              <a:rPr lang="tr-TR" sz="2000" dirty="0" smtClean="0"/>
              <a:t>, </a:t>
            </a:r>
            <a:r>
              <a:rPr lang="tr-TR" sz="2000" dirty="0" err="1" smtClean="0"/>
              <a:t>Leisure</a:t>
            </a:r>
            <a:r>
              <a:rPr lang="tr-TR" sz="2000" dirty="0" smtClean="0"/>
              <a:t>, </a:t>
            </a:r>
            <a:r>
              <a:rPr lang="tr-TR" sz="2000" dirty="0" err="1" smtClean="0"/>
              <a:t>Flayel</a:t>
            </a:r>
            <a:r>
              <a:rPr lang="tr-TR" sz="2000" dirty="0" smtClean="0"/>
              <a:t> ve </a:t>
            </a:r>
            <a:r>
              <a:rPr lang="tr-TR" sz="2000" dirty="0" err="1" smtClean="0"/>
              <a:t>Arctic</a:t>
            </a:r>
            <a:r>
              <a:rPr lang="tr-TR" sz="2000" dirty="0" smtClean="0"/>
              <a:t> markaları için yeni ürünler ve tasarımlar gerçekleştirdi.</a:t>
            </a:r>
          </a:p>
          <a:p>
            <a:r>
              <a:rPr lang="tr-TR" sz="2000" dirty="0" err="1" smtClean="0"/>
              <a:t>Enterprise</a:t>
            </a:r>
            <a:r>
              <a:rPr lang="tr-TR" sz="2000" dirty="0" smtClean="0"/>
              <a:t> </a:t>
            </a:r>
            <a:r>
              <a:rPr lang="tr-TR" sz="2000" dirty="0" err="1" smtClean="0"/>
              <a:t>Rent</a:t>
            </a:r>
            <a:r>
              <a:rPr lang="tr-TR" sz="2000" dirty="0" smtClean="0"/>
              <a:t>-A-Car, dünyanın en ünlü aile şirketlerinden biri. Bugün 7 milyar dolarlık bir şirket haline gelen </a:t>
            </a:r>
            <a:r>
              <a:rPr lang="tr-TR" sz="2000" dirty="0" err="1" smtClean="0"/>
              <a:t>Enterprise</a:t>
            </a:r>
            <a:r>
              <a:rPr lang="tr-TR" sz="2000" dirty="0" smtClean="0"/>
              <a:t>, son 10 yılda araba kiralama pazarından iki kat fazla büyüdü. Şirket faaliyete başladığı ilk yıllarda arabasını tamire veren müşterilere hizmet veriyordu. Daha sonra iş dünyasındaki potansiyeli görüp, havaalanlarında mağazalar açma kararı alındı </a:t>
            </a:r>
            <a:endParaRPr lang="tr-T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500"/>
            <a:ext cx="8229600" cy="1143000"/>
          </a:xfrm>
        </p:spPr>
        <p:txBody>
          <a:bodyPr/>
          <a:lstStyle/>
          <a:p>
            <a:r>
              <a:rPr lang="tr-TR" dirty="0" smtClean="0"/>
              <a:t>Başarısızlık Örnekleri</a:t>
            </a:r>
            <a:endParaRPr lang="tr-TR" dirty="0"/>
          </a:p>
        </p:txBody>
      </p:sp>
      <p:sp>
        <p:nvSpPr>
          <p:cNvPr id="3" name="2 İçerik Yer Tutucusu"/>
          <p:cNvSpPr>
            <a:spLocks noGrp="1"/>
          </p:cNvSpPr>
          <p:nvPr>
            <p:ph idx="1"/>
          </p:nvPr>
        </p:nvSpPr>
        <p:spPr>
          <a:xfrm>
            <a:off x="357158" y="428604"/>
            <a:ext cx="8229600" cy="4389437"/>
          </a:xfrm>
        </p:spPr>
        <p:txBody>
          <a:bodyPr/>
          <a:lstStyle/>
          <a:p>
            <a:r>
              <a:rPr lang="tr-TR" sz="2000" b="1" i="1" dirty="0" err="1" smtClean="0"/>
              <a:t>Sandi</a:t>
            </a:r>
            <a:r>
              <a:rPr lang="tr-TR" sz="2000" b="1" i="1" dirty="0" smtClean="0"/>
              <a:t> </a:t>
            </a:r>
            <a:r>
              <a:rPr lang="tr-TR" sz="2000" b="1" i="1" dirty="0" err="1" smtClean="0"/>
              <a:t>MacPherson</a:t>
            </a:r>
            <a:r>
              <a:rPr lang="tr-TR" sz="2000" b="1" i="1" dirty="0" smtClean="0"/>
              <a:t> - </a:t>
            </a:r>
            <a:r>
              <a:rPr lang="tr-TR" sz="2000" b="1" i="1" dirty="0" err="1" smtClean="0"/>
              <a:t>Quibb</a:t>
            </a:r>
            <a:r>
              <a:rPr lang="tr-TR" sz="2000" b="1" i="1" dirty="0" smtClean="0"/>
              <a:t> Baş Editörü</a:t>
            </a:r>
            <a:endParaRPr lang="tr-TR" sz="2000" dirty="0" smtClean="0"/>
          </a:p>
          <a:p>
            <a:r>
              <a:rPr lang="tr-TR" sz="2000" dirty="0" smtClean="0"/>
              <a:t>Geçtiğimiz sene, kendimin sık kullanmayacağı, pazarını bilmediğim, müşteri kitlesini anlamadığım bir ürünü geliştirmek için 6 ay harcadım. Büyük bir hata!</a:t>
            </a:r>
          </a:p>
          <a:p>
            <a:r>
              <a:rPr lang="tr-TR" sz="2000" b="1" i="1" dirty="0" err="1" smtClean="0"/>
              <a:t>Neil</a:t>
            </a:r>
            <a:r>
              <a:rPr lang="tr-TR" sz="2000" b="1" i="1" dirty="0" smtClean="0"/>
              <a:t> </a:t>
            </a:r>
            <a:r>
              <a:rPr lang="tr-TR" sz="2000" b="1" i="1" dirty="0" err="1" smtClean="0"/>
              <a:t>Patel</a:t>
            </a:r>
            <a:r>
              <a:rPr lang="tr-TR" sz="2000" b="1" i="1" dirty="0" smtClean="0"/>
              <a:t> - </a:t>
            </a:r>
            <a:r>
              <a:rPr lang="tr-TR" sz="2000" b="1" i="1" dirty="0" err="1" smtClean="0"/>
              <a:t>KISSmetrics</a:t>
            </a:r>
            <a:r>
              <a:rPr lang="tr-TR" sz="2000" b="1" i="1" dirty="0" smtClean="0"/>
              <a:t> Kurucu Ortağı</a:t>
            </a:r>
            <a:endParaRPr lang="tr-TR" sz="2000" dirty="0" smtClean="0"/>
          </a:p>
          <a:p>
            <a:r>
              <a:rPr lang="tr-TR" sz="2000" dirty="0" smtClean="0"/>
              <a:t>Öğrendiğim en önemli derslerden bir tanesi, hakkını veremeyeceğim işlere girmemektir. Diğer girişimciler gibi, aynı anda birçok şey yapmaya bayılırım. </a:t>
            </a:r>
          </a:p>
          <a:p>
            <a:r>
              <a:rPr lang="tr-TR" sz="2000" dirty="0" smtClean="0"/>
              <a:t>Fakat, tüm zamanımı ve enerjimi tek bir işe odaklamaya başladıktan sonra, bu işi diğerlerinden çok daha hızlı büyütebildim.</a:t>
            </a:r>
          </a:p>
          <a:p>
            <a:r>
              <a:rPr lang="tr-TR" sz="2000" b="1" dirty="0" smtClean="0"/>
              <a:t>Büyüme hızının işime finansal kaynak bulma hızının önüne geçmesine izin verme. Eğer dışarıdan kaynak bulmaya çalışıyorsan, bu sorunlu bir iş modeline işaret olabilir.</a:t>
            </a:r>
          </a:p>
          <a:p>
            <a:r>
              <a:rPr lang="tr-TR" sz="2000" b="1" i="1" dirty="0" smtClean="0"/>
              <a:t>Tim </a:t>
            </a:r>
            <a:r>
              <a:rPr lang="tr-TR" sz="2000" b="1" i="1" dirty="0" err="1" smtClean="0"/>
              <a:t>Ferriss</a:t>
            </a:r>
            <a:r>
              <a:rPr lang="tr-TR" sz="2000" b="1" i="1" dirty="0" smtClean="0"/>
              <a:t> -</a:t>
            </a:r>
            <a:endParaRPr lang="tr-TR" sz="2000" dirty="0" smtClean="0"/>
          </a:p>
          <a:p>
            <a:r>
              <a:rPr lang="tr-TR" sz="2000" dirty="0" smtClean="0"/>
              <a:t>En büyük yanlış, gereğinden çok fazla fırsat ve proje üzerinde çalışmaktır. Ya ‘Yaşasın, Evet!’ ya da ‘Kesinlikle hayır’ demelisiniz. Tamamen net olun.</a:t>
            </a:r>
          </a:p>
          <a:p>
            <a:r>
              <a:rPr lang="tr-TR" sz="2000" dirty="0" smtClean="0"/>
              <a:t>Mümkün olduğunca çabuk müşterilerinize ulaşın, ve ürününüzü geliştirmek için onlardan fikir alın.</a:t>
            </a:r>
          </a:p>
          <a:p>
            <a:endParaRPr lang="tr-TR" sz="2000" dirty="0" smtClean="0"/>
          </a:p>
          <a:p>
            <a:endParaRPr lang="tr-T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dirty="0" smtClean="0"/>
              <a:t>Başarısızlık Örnekleri</a:t>
            </a:r>
            <a:endParaRPr lang="tr-TR" dirty="0"/>
          </a:p>
        </p:txBody>
      </p:sp>
      <p:sp>
        <p:nvSpPr>
          <p:cNvPr id="3" name="2 İçerik Yer Tutucusu"/>
          <p:cNvSpPr>
            <a:spLocks noGrp="1"/>
          </p:cNvSpPr>
          <p:nvPr>
            <p:ph idx="1"/>
          </p:nvPr>
        </p:nvSpPr>
        <p:spPr>
          <a:xfrm>
            <a:off x="428596" y="1357298"/>
            <a:ext cx="8229600" cy="4389437"/>
          </a:xfrm>
        </p:spPr>
        <p:txBody>
          <a:bodyPr/>
          <a:lstStyle/>
          <a:p>
            <a:r>
              <a:rPr lang="tr-TR" sz="2000" dirty="0" err="1" smtClean="0"/>
              <a:t>Samovar</a:t>
            </a:r>
            <a:r>
              <a:rPr lang="tr-TR" sz="2000" dirty="0" smtClean="0"/>
              <a:t> Çay </a:t>
            </a:r>
            <a:r>
              <a:rPr lang="tr-TR" sz="2000" dirty="0" err="1" smtClean="0"/>
              <a:t>Lounge’u</a:t>
            </a:r>
            <a:r>
              <a:rPr lang="tr-TR" sz="2000" dirty="0" smtClean="0"/>
              <a:t> 12 yıldır işletirken öğrendiğim şeylerden biri, ekibinizde doğru insanları bulundurmanın önemidir.</a:t>
            </a:r>
          </a:p>
          <a:p>
            <a:r>
              <a:rPr lang="tr-TR" sz="2000" dirty="0" smtClean="0"/>
              <a:t>Şirketinizin misyonuna inanan, doğru yatırımcıları, çalışanları ve tedarikçileri bulmak için fazladan uğraşmanız ve adım atmanıza değer. İş hayatında insanlar </a:t>
            </a:r>
            <a:r>
              <a:rPr lang="tr-TR" sz="2000" dirty="0" err="1" smtClean="0"/>
              <a:t>herşeydir</a:t>
            </a:r>
            <a:r>
              <a:rPr lang="tr-TR" sz="2000" dirty="0" smtClean="0"/>
              <a:t> ve yanınızda bulunan insanlar sizi ya yukarı taşırlar ya da aşağıya çekerler.</a:t>
            </a:r>
          </a:p>
          <a:p>
            <a:r>
              <a:rPr lang="tr-TR" sz="2000" dirty="0" smtClean="0"/>
              <a:t>Ne olursa olsun </a:t>
            </a:r>
            <a:r>
              <a:rPr lang="tr-TR" sz="2000" dirty="0" err="1" smtClean="0"/>
              <a:t>şirketiçi</a:t>
            </a:r>
            <a:r>
              <a:rPr lang="tr-TR" sz="2000" dirty="0" smtClean="0"/>
              <a:t> kültürünüzü koruyun. Bir kere bozuldu mu, bir daha geri gelmez.</a:t>
            </a:r>
          </a:p>
          <a:p>
            <a:r>
              <a:rPr lang="tr-TR" sz="2000" b="1" dirty="0" smtClean="0"/>
              <a:t>Hepsini kendi başıma yapmaya çalıştım.’</a:t>
            </a:r>
          </a:p>
          <a:p>
            <a:r>
              <a:rPr lang="tr-TR" sz="2000" b="1" i="1" dirty="0" err="1" smtClean="0"/>
              <a:t>Leo</a:t>
            </a:r>
            <a:r>
              <a:rPr lang="tr-TR" sz="2000" b="1" i="1" dirty="0" smtClean="0"/>
              <a:t> </a:t>
            </a:r>
            <a:r>
              <a:rPr lang="tr-TR" sz="2000" b="1" i="1" dirty="0" err="1" smtClean="0"/>
              <a:t>Laporte</a:t>
            </a:r>
            <a:r>
              <a:rPr lang="tr-TR" sz="2000" b="1" i="1" dirty="0" smtClean="0"/>
              <a:t> - </a:t>
            </a:r>
            <a:r>
              <a:rPr lang="tr-TR" sz="2000" b="1" i="1" dirty="0" err="1" smtClean="0"/>
              <a:t>TWiT</a:t>
            </a:r>
            <a:r>
              <a:rPr lang="tr-TR" sz="2000" b="1" i="1" dirty="0" smtClean="0"/>
              <a:t> network kurucusu</a:t>
            </a:r>
            <a:endParaRPr lang="tr-TR" sz="2000" dirty="0" smtClean="0"/>
          </a:p>
          <a:p>
            <a:r>
              <a:rPr lang="tr-TR" sz="2000" dirty="0" smtClean="0"/>
              <a:t>En büyük hatam her şeyi kendi başıma yapmaya çalışmamdı. Bir girişimci olarak, medya, içerik ve müşterilerime ulaşmam için kullanacağım teknoloji hakkında bilinmesi gereken </a:t>
            </a:r>
            <a:r>
              <a:rPr lang="tr-TR" sz="2000" dirty="0" err="1" smtClean="0"/>
              <a:t>herşeyi</a:t>
            </a:r>
            <a:r>
              <a:rPr lang="tr-TR" sz="2000" dirty="0" smtClean="0"/>
              <a:t> bildiğimi düşünüyordum. Ve gerçekten de biliyordum. Fakat başarılı bir iş yaratma ile ilgili hiçbir şey bilmiyordum: finans, pazarlama, reklamcılık ve insan kaynakları benim konularım değildiler.</a:t>
            </a:r>
          </a:p>
          <a:p>
            <a:endParaRPr lang="tr-TR" sz="2000" dirty="0" smtClean="0"/>
          </a:p>
          <a:p>
            <a:endParaRPr lang="tr-T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Ekonomik büyüme ve kalkınma</a:t>
            </a:r>
            <a:endParaRPr lang="tr-TR" dirty="0"/>
          </a:p>
        </p:txBody>
      </p:sp>
      <p:sp>
        <p:nvSpPr>
          <p:cNvPr id="3" name="2 İçerik Yer Tutucusu"/>
          <p:cNvSpPr>
            <a:spLocks noGrp="1"/>
          </p:cNvSpPr>
          <p:nvPr>
            <p:ph idx="1"/>
          </p:nvPr>
        </p:nvSpPr>
        <p:spPr/>
        <p:txBody>
          <a:bodyPr/>
          <a:lstStyle/>
          <a:p>
            <a:endParaRPr lang="tr-TR" dirty="0" smtClean="0"/>
          </a:p>
          <a:p>
            <a:r>
              <a:rPr lang="tr-TR" dirty="0" smtClean="0"/>
              <a:t>Ekonomik büyüme daha çok </a:t>
            </a:r>
            <a:r>
              <a:rPr lang="tr-TR" sz="2800" b="1" dirty="0" smtClean="0">
                <a:hlinkClick r:id="rId3"/>
              </a:rPr>
              <a:t>gayri safi milli hasıla</a:t>
            </a:r>
            <a:r>
              <a:rPr lang="tr-TR" dirty="0" smtClean="0"/>
              <a:t> ile ilgili bir kavramdır, ülkenin sayısal olarak bir önceki yıla göre ürettiği nihai malların toplam değerindeki değişiklikle ilgilenir; ancak kalkınma bu sayısal büyümeden çok, o ülkenin kültürel açıdan, eğitim, sağlık, beslenme gibi açılardan gelişmesine dikkat çeker.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924800" cy="1143000"/>
          </a:xfrm>
        </p:spPr>
        <p:txBody>
          <a:bodyPr/>
          <a:lstStyle/>
          <a:p>
            <a:r>
              <a:rPr lang="tr-TR" sz="4400" smtClean="0">
                <a:solidFill>
                  <a:srgbClr val="FF0000"/>
                </a:solidFill>
              </a:rPr>
              <a:t>Büyümenin İşletme Fonksiyonları</a:t>
            </a:r>
            <a:br>
              <a:rPr lang="tr-TR" sz="4400" smtClean="0">
                <a:solidFill>
                  <a:srgbClr val="FF0000"/>
                </a:solidFill>
              </a:rPr>
            </a:br>
            <a:r>
              <a:rPr lang="tr-TR" sz="4400" smtClean="0">
                <a:solidFill>
                  <a:srgbClr val="FF0000"/>
                </a:solidFill>
              </a:rPr>
              <a:t> Açısından Etkileri </a:t>
            </a:r>
            <a:r>
              <a:rPr lang="tr-TR" sz="4000" smtClean="0">
                <a:solidFill>
                  <a:srgbClr val="FF0000"/>
                </a:solidFill>
              </a:rPr>
              <a:t>;</a:t>
            </a:r>
            <a:endParaRPr lang="en-US" sz="4000" smtClean="0">
              <a:solidFill>
                <a:srgbClr val="FF0000"/>
              </a:solidFill>
            </a:endParaRPr>
          </a:p>
        </p:txBody>
      </p:sp>
      <p:sp>
        <p:nvSpPr>
          <p:cNvPr id="11267" name="Rectangle 3"/>
          <p:cNvSpPr>
            <a:spLocks noGrp="1" noChangeArrowheads="1"/>
          </p:cNvSpPr>
          <p:nvPr>
            <p:ph type="body" idx="1"/>
          </p:nvPr>
        </p:nvSpPr>
        <p:spPr/>
        <p:txBody>
          <a:bodyPr/>
          <a:lstStyle/>
          <a:p>
            <a:r>
              <a:rPr lang="tr-TR" sz="3600" smtClean="0"/>
              <a:t>Üretim Fonksiyonu </a:t>
            </a:r>
          </a:p>
          <a:p>
            <a:pPr lvl="1"/>
            <a:r>
              <a:rPr lang="tr-TR" sz="3600" smtClean="0"/>
              <a:t>Yatırım mallarının kullanımının artması ve kitle üretimine geçiş</a:t>
            </a:r>
          </a:p>
          <a:p>
            <a:pPr lvl="1"/>
            <a:r>
              <a:rPr lang="tr-TR" sz="3600" smtClean="0"/>
              <a:t>Uzmanlaşma</a:t>
            </a:r>
          </a:p>
          <a:p>
            <a:pPr lvl="1"/>
            <a:r>
              <a:rPr lang="tr-TR" sz="3600" smtClean="0"/>
              <a:t>Yan ürünlerin geliştirilmesi</a:t>
            </a:r>
          </a:p>
          <a:p>
            <a:pPr lvl="1"/>
            <a:r>
              <a:rPr lang="tr-TR" sz="3600" smtClean="0"/>
              <a:t>Yüksek miktarda hammadde alımıyla tasarruf sağlanır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8001000" cy="1143000"/>
          </a:xfrm>
        </p:spPr>
        <p:txBody>
          <a:bodyPr/>
          <a:lstStyle/>
          <a:p>
            <a:r>
              <a:rPr lang="tr-TR" sz="4400" smtClean="0">
                <a:solidFill>
                  <a:srgbClr val="FF0000"/>
                </a:solidFill>
              </a:rPr>
              <a:t>Büyümenin İşletme Fonksiyonları</a:t>
            </a:r>
            <a:br>
              <a:rPr lang="tr-TR" sz="4400" smtClean="0">
                <a:solidFill>
                  <a:srgbClr val="FF0000"/>
                </a:solidFill>
              </a:rPr>
            </a:br>
            <a:r>
              <a:rPr lang="tr-TR" sz="4400" smtClean="0">
                <a:solidFill>
                  <a:srgbClr val="FF0000"/>
                </a:solidFill>
              </a:rPr>
              <a:t> Açısından Etkileri </a:t>
            </a:r>
            <a:r>
              <a:rPr lang="tr-TR" smtClean="0">
                <a:solidFill>
                  <a:srgbClr val="FF0000"/>
                </a:solidFill>
              </a:rPr>
              <a:t>;</a:t>
            </a:r>
            <a:endParaRPr lang="en-US" smtClean="0">
              <a:solidFill>
                <a:srgbClr val="FF0000"/>
              </a:solidFill>
            </a:endParaRPr>
          </a:p>
        </p:txBody>
      </p:sp>
      <p:sp>
        <p:nvSpPr>
          <p:cNvPr id="12291" name="Rectangle 3"/>
          <p:cNvSpPr>
            <a:spLocks noGrp="1" noChangeArrowheads="1"/>
          </p:cNvSpPr>
          <p:nvPr>
            <p:ph type="body" idx="1"/>
          </p:nvPr>
        </p:nvSpPr>
        <p:spPr/>
        <p:txBody>
          <a:bodyPr/>
          <a:lstStyle/>
          <a:p>
            <a:r>
              <a:rPr lang="tr-TR" sz="3600" smtClean="0"/>
              <a:t>Pazarlama Fonksiyonu</a:t>
            </a:r>
          </a:p>
          <a:p>
            <a:pPr lvl="1"/>
            <a:r>
              <a:rPr lang="tr-TR" sz="3600" smtClean="0"/>
              <a:t>Üretimde artış, maliyet ve fiyatta düşüş sağlayacağından hedef pazar genişler</a:t>
            </a:r>
          </a:p>
          <a:p>
            <a:pPr lvl="1"/>
            <a:r>
              <a:rPr lang="tr-TR" sz="3600" smtClean="0"/>
              <a:t>Satış giderlerinde tasarruf sağlar</a:t>
            </a:r>
          </a:p>
          <a:p>
            <a:pPr lvl="1"/>
            <a:r>
              <a:rPr lang="tr-TR" sz="3600" smtClean="0"/>
              <a:t>Maliyetlerin düşürülmesi, müşterilere daha etkin ulaşılmasını sağlar</a:t>
            </a:r>
            <a:endParaRPr lang="en-US" sz="36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924800" cy="1143000"/>
          </a:xfrm>
        </p:spPr>
        <p:txBody>
          <a:bodyPr/>
          <a:lstStyle/>
          <a:p>
            <a:r>
              <a:rPr lang="tr-TR" sz="4400" smtClean="0">
                <a:solidFill>
                  <a:srgbClr val="FF0000"/>
                </a:solidFill>
              </a:rPr>
              <a:t>Büyümenin İşletme Fonksiyonları</a:t>
            </a:r>
            <a:br>
              <a:rPr lang="tr-TR" sz="4400" smtClean="0">
                <a:solidFill>
                  <a:srgbClr val="FF0000"/>
                </a:solidFill>
              </a:rPr>
            </a:br>
            <a:r>
              <a:rPr lang="tr-TR" sz="4400" smtClean="0">
                <a:solidFill>
                  <a:srgbClr val="FF0000"/>
                </a:solidFill>
              </a:rPr>
              <a:t> Açısından Etkileri </a:t>
            </a:r>
            <a:r>
              <a:rPr lang="tr-TR" smtClean="0">
                <a:solidFill>
                  <a:srgbClr val="FF0000"/>
                </a:solidFill>
              </a:rPr>
              <a:t>;</a:t>
            </a:r>
            <a:endParaRPr lang="en-US" smtClean="0">
              <a:solidFill>
                <a:srgbClr val="FF0000"/>
              </a:solidFill>
            </a:endParaRPr>
          </a:p>
        </p:txBody>
      </p:sp>
      <p:sp>
        <p:nvSpPr>
          <p:cNvPr id="13315" name="Rectangle 3"/>
          <p:cNvSpPr>
            <a:spLocks noGrp="1" noChangeArrowheads="1"/>
          </p:cNvSpPr>
          <p:nvPr>
            <p:ph type="body" idx="1"/>
          </p:nvPr>
        </p:nvSpPr>
        <p:spPr/>
        <p:txBody>
          <a:bodyPr/>
          <a:lstStyle/>
          <a:p>
            <a:r>
              <a:rPr lang="tr-TR" sz="3600" smtClean="0"/>
              <a:t>Yönetim Fonksiyonu</a:t>
            </a:r>
          </a:p>
          <a:p>
            <a:pPr lvl="1"/>
            <a:r>
              <a:rPr lang="tr-TR" sz="3600" smtClean="0"/>
              <a:t>Planlama faaliyetleri merkezileştirilir</a:t>
            </a:r>
          </a:p>
          <a:p>
            <a:pPr lvl="1"/>
            <a:r>
              <a:rPr lang="tr-TR" sz="3600" smtClean="0"/>
              <a:t>İş türünün fazlalaşması işgören devir hızını düşürür, böylelikle personel maliyeti de düşer</a:t>
            </a:r>
          </a:p>
          <a:p>
            <a:pPr lvl="1"/>
            <a:r>
              <a:rPr lang="tr-TR" sz="3600" smtClean="0"/>
              <a:t>Yönetimde büyük ölçüde uzmanlaşma sağlanır.</a:t>
            </a:r>
            <a:endParaRPr lang="en-US" sz="36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924800" cy="1143000"/>
          </a:xfrm>
        </p:spPr>
        <p:txBody>
          <a:bodyPr/>
          <a:lstStyle/>
          <a:p>
            <a:r>
              <a:rPr lang="tr-TR" sz="4400" smtClean="0">
                <a:solidFill>
                  <a:srgbClr val="FF0000"/>
                </a:solidFill>
              </a:rPr>
              <a:t>Büyümenin İşletme Fonksiyonları</a:t>
            </a:r>
            <a:br>
              <a:rPr lang="tr-TR" sz="4400" smtClean="0">
                <a:solidFill>
                  <a:srgbClr val="FF0000"/>
                </a:solidFill>
              </a:rPr>
            </a:br>
            <a:r>
              <a:rPr lang="tr-TR" sz="4400" smtClean="0">
                <a:solidFill>
                  <a:srgbClr val="FF0000"/>
                </a:solidFill>
              </a:rPr>
              <a:t> Açısından Etkileri ;</a:t>
            </a:r>
            <a:endParaRPr lang="en-US" sz="4400" smtClean="0">
              <a:solidFill>
                <a:srgbClr val="FF0000"/>
              </a:solidFill>
            </a:endParaRPr>
          </a:p>
        </p:txBody>
      </p:sp>
      <p:sp>
        <p:nvSpPr>
          <p:cNvPr id="14339" name="Rectangle 3"/>
          <p:cNvSpPr>
            <a:spLocks noGrp="1" noChangeArrowheads="1"/>
          </p:cNvSpPr>
          <p:nvPr>
            <p:ph type="body" idx="1"/>
          </p:nvPr>
        </p:nvSpPr>
        <p:spPr/>
        <p:txBody>
          <a:bodyPr/>
          <a:lstStyle/>
          <a:p>
            <a:pPr>
              <a:lnSpc>
                <a:spcPct val="90000"/>
              </a:lnSpc>
            </a:pPr>
            <a:r>
              <a:rPr lang="tr-TR" sz="2800" smtClean="0"/>
              <a:t>Finansman Fonksiyonu</a:t>
            </a:r>
          </a:p>
          <a:p>
            <a:pPr lvl="1">
              <a:lnSpc>
                <a:spcPct val="90000"/>
              </a:lnSpc>
            </a:pPr>
            <a:r>
              <a:rPr lang="tr-TR" smtClean="0"/>
              <a:t>Mevcut kar düzeyi arttıkça daha hızlı büyüme gerçekleşir</a:t>
            </a:r>
          </a:p>
          <a:p>
            <a:pPr lvl="1">
              <a:lnSpc>
                <a:spcPct val="90000"/>
              </a:lnSpc>
            </a:pPr>
            <a:r>
              <a:rPr lang="tr-TR" smtClean="0"/>
              <a:t>Artan saygınlık ve pazarlık gücü sebebiyle kredi maliyetleri azalır</a:t>
            </a:r>
          </a:p>
          <a:p>
            <a:pPr lvl="1">
              <a:lnSpc>
                <a:spcPct val="90000"/>
              </a:lnSpc>
            </a:pPr>
            <a:r>
              <a:rPr lang="tr-TR" smtClean="0"/>
              <a:t>Nakit, alacak, tahsilat ve stoklar üzerinde denetim kurulur</a:t>
            </a:r>
          </a:p>
          <a:p>
            <a:pPr lvl="1">
              <a:lnSpc>
                <a:spcPct val="90000"/>
              </a:lnSpc>
            </a:pPr>
            <a:r>
              <a:rPr lang="tr-TR" smtClean="0"/>
              <a:t>Fonların etkin kullanımında artış olur</a:t>
            </a:r>
          </a:p>
          <a:p>
            <a:pPr lvl="1">
              <a:lnSpc>
                <a:spcPct val="90000"/>
              </a:lnSpc>
            </a:pPr>
            <a:r>
              <a:rPr lang="tr-TR" smtClean="0"/>
              <a:t>Rekabeti azaltıcı etkide bulunarak piyasa fiyatlarının denetimi gerçekleştirilir</a:t>
            </a: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smtClean="0">
                <a:solidFill>
                  <a:srgbClr val="FF0000"/>
                </a:solidFill>
              </a:rPr>
              <a:t>Büyük İşletme Üstünlükleri</a:t>
            </a:r>
            <a:endParaRPr lang="en-US" smtClean="0">
              <a:solidFill>
                <a:srgbClr val="FF0000"/>
              </a:solidFill>
            </a:endParaRPr>
          </a:p>
        </p:txBody>
      </p:sp>
      <p:sp>
        <p:nvSpPr>
          <p:cNvPr id="15363" name="Rectangle 3"/>
          <p:cNvSpPr>
            <a:spLocks noGrp="1" noChangeArrowheads="1"/>
          </p:cNvSpPr>
          <p:nvPr>
            <p:ph type="body" idx="1"/>
          </p:nvPr>
        </p:nvSpPr>
        <p:spPr/>
        <p:txBody>
          <a:bodyPr/>
          <a:lstStyle/>
          <a:p>
            <a:pPr>
              <a:lnSpc>
                <a:spcPct val="90000"/>
              </a:lnSpc>
            </a:pPr>
            <a:r>
              <a:rPr lang="tr-TR" sz="2800" smtClean="0"/>
              <a:t>Kitle üretimi, birim maliyet düşüşü, makineleşme, standartlaşma ve uzmanlaşma</a:t>
            </a:r>
          </a:p>
          <a:p>
            <a:pPr>
              <a:lnSpc>
                <a:spcPct val="90000"/>
              </a:lnSpc>
            </a:pPr>
            <a:r>
              <a:rPr lang="tr-TR" sz="2800" smtClean="0"/>
              <a:t>Ar-Ge ye daha çok kaynak ayırabilme</a:t>
            </a:r>
          </a:p>
          <a:p>
            <a:pPr>
              <a:lnSpc>
                <a:spcPct val="90000"/>
              </a:lnSpc>
            </a:pPr>
            <a:r>
              <a:rPr lang="tr-TR" sz="2800" smtClean="0"/>
              <a:t>Departmanlarda uzman personel ile etkin iş bölümü </a:t>
            </a:r>
          </a:p>
          <a:p>
            <a:pPr>
              <a:lnSpc>
                <a:spcPct val="90000"/>
              </a:lnSpc>
            </a:pPr>
            <a:r>
              <a:rPr lang="tr-TR" sz="2800" smtClean="0"/>
              <a:t>Kaliteli personel için iyi eğitim, yetişme ve yükselme imkanı</a:t>
            </a:r>
          </a:p>
          <a:p>
            <a:pPr>
              <a:lnSpc>
                <a:spcPct val="90000"/>
              </a:lnSpc>
            </a:pPr>
            <a:r>
              <a:rPr lang="tr-TR" sz="2800" smtClean="0"/>
              <a:t>Daha kolay ve düşük maliyetle kredi sağlama imkanı</a:t>
            </a:r>
            <a:endParaRPr lang="en-US"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117693"/>
            <a:ext cx="8001056" cy="6740307"/>
          </a:xfrm>
          <a:prstGeom prst="rect">
            <a:avLst/>
          </a:prstGeom>
        </p:spPr>
        <p:txBody>
          <a:bodyPr wrap="square">
            <a:spAutoFit/>
          </a:bodyPr>
          <a:lstStyle/>
          <a:p>
            <a:r>
              <a:rPr lang="en-US" sz="2400" dirty="0" smtClean="0">
                <a:solidFill>
                  <a:schemeClr val="tx1">
                    <a:lumMod val="75000"/>
                    <a:lumOff val="25000"/>
                  </a:schemeClr>
                </a:solidFill>
              </a:rPr>
              <a:t>More than half of </a:t>
            </a:r>
            <a:r>
              <a:rPr lang="en-US" sz="2400" b="1" dirty="0" smtClean="0">
                <a:hlinkClick r:id="rId2"/>
              </a:rPr>
              <a:t>Google’s revenue</a:t>
            </a:r>
            <a:r>
              <a:rPr lang="en-US" sz="2400" dirty="0" smtClean="0">
                <a:solidFill>
                  <a:schemeClr val="tx1">
                    <a:lumMod val="75000"/>
                    <a:lumOff val="25000"/>
                  </a:schemeClr>
                </a:solidFill>
              </a:rPr>
              <a:t> (57%) now comes from outside the United States. </a:t>
            </a:r>
            <a:r>
              <a:rPr lang="en-US" sz="2400" dirty="0" smtClean="0"/>
              <a:t>Apple has a </a:t>
            </a:r>
            <a:r>
              <a:rPr lang="en-US" sz="2400" dirty="0" smtClean="0">
                <a:hlinkClick r:id="rId3"/>
              </a:rPr>
              <a:t>similar split</a:t>
            </a:r>
            <a:r>
              <a:rPr lang="en-US" sz="2400" dirty="0" smtClean="0"/>
              <a:t>, with 60% of its 2014 fourth-quarter revenue accounted for by international markets.</a:t>
            </a:r>
            <a:endParaRPr lang="tr-TR" sz="2400" dirty="0" smtClean="0"/>
          </a:p>
          <a:p>
            <a:r>
              <a:rPr lang="en-US" sz="2400" dirty="0" smtClean="0"/>
              <a:t> </a:t>
            </a:r>
            <a:r>
              <a:rPr lang="en-US" sz="2400" b="1" dirty="0" smtClean="0"/>
              <a:t>They work with the right partners. </a:t>
            </a:r>
            <a:r>
              <a:rPr lang="en-US" sz="2400" dirty="0" smtClean="0"/>
              <a:t>High-performing global businesses have an ecosystem of channel relationships, resellers, and partners to help them expand internationally. Carefully choosing international partners is important at the onset of entering markets overseas, and especially when trying to push out competitors to become the market leader. Apple’s </a:t>
            </a:r>
            <a:r>
              <a:rPr lang="en-US" sz="2400" dirty="0" smtClean="0">
                <a:hlinkClick r:id="rId4"/>
              </a:rPr>
              <a:t>partnership with China Mobile</a:t>
            </a:r>
            <a:r>
              <a:rPr lang="en-US" sz="2400" dirty="0" smtClean="0"/>
              <a:t>, the largest wireless network in the world, helped the company become the no. 1 </a:t>
            </a:r>
            <a:r>
              <a:rPr lang="en-US" sz="2400" dirty="0" err="1" smtClean="0"/>
              <a:t>smartphone</a:t>
            </a:r>
            <a:r>
              <a:rPr lang="en-US" sz="2400" dirty="0" smtClean="0"/>
              <a:t> maker in China. </a:t>
            </a:r>
            <a:endParaRPr lang="tr-TR" sz="2400" dirty="0" smtClean="0"/>
          </a:p>
          <a:p>
            <a:r>
              <a:rPr lang="en-US" sz="2400" b="1" dirty="0" smtClean="0"/>
              <a:t>They put the customer first</a:t>
            </a:r>
            <a:r>
              <a:rPr lang="tr-TR" sz="2400" b="1" dirty="0" smtClean="0"/>
              <a:t>.</a:t>
            </a:r>
          </a:p>
          <a:p>
            <a:r>
              <a:rPr lang="en-US" sz="2400" b="1" dirty="0" smtClean="0"/>
              <a:t>They take international strategy seriously.</a:t>
            </a:r>
            <a:endParaRPr lang="tr-TR" sz="2400" b="1" dirty="0" smtClean="0"/>
          </a:p>
          <a:p>
            <a:r>
              <a:rPr lang="en-US" sz="2400" b="1" dirty="0" smtClean="0"/>
              <a:t>They favor the web.</a:t>
            </a:r>
            <a:r>
              <a:rPr lang="en-US" sz="2400" dirty="0" smtClean="0"/>
              <a:t> Companies that deliver web-based products and services, such as e-commerce, </a:t>
            </a:r>
            <a:r>
              <a:rPr lang="en-US" sz="2400" dirty="0" err="1" smtClean="0"/>
              <a:t>SaaS</a:t>
            </a:r>
            <a:r>
              <a:rPr lang="en-US" sz="2400" dirty="0" smtClean="0"/>
              <a:t>, </a:t>
            </a:r>
            <a:r>
              <a:rPr lang="en-US" sz="2400" dirty="0" err="1" smtClean="0"/>
              <a:t>PaaS</a:t>
            </a:r>
            <a:r>
              <a:rPr lang="en-US" sz="2400" dirty="0" smtClean="0"/>
              <a:t>, and consumer web and mobile</a:t>
            </a:r>
            <a:endParaRPr lang="tr-TR" sz="2400" dirty="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smtClean="0">
                <a:solidFill>
                  <a:srgbClr val="FF0000"/>
                </a:solidFill>
              </a:rPr>
              <a:t>Küçük İşletme Üstünlükleri</a:t>
            </a:r>
            <a:endParaRPr lang="en-US" smtClean="0">
              <a:solidFill>
                <a:srgbClr val="FF0000"/>
              </a:solidFill>
            </a:endParaRPr>
          </a:p>
        </p:txBody>
      </p:sp>
      <p:sp>
        <p:nvSpPr>
          <p:cNvPr id="16387" name="Rectangle 3"/>
          <p:cNvSpPr>
            <a:spLocks noGrp="1" noChangeArrowheads="1"/>
          </p:cNvSpPr>
          <p:nvPr>
            <p:ph type="body" idx="1"/>
          </p:nvPr>
        </p:nvSpPr>
        <p:spPr/>
        <p:txBody>
          <a:bodyPr/>
          <a:lstStyle/>
          <a:p>
            <a:r>
              <a:rPr lang="tr-TR" sz="2800" smtClean="0"/>
              <a:t>Talep değişimlerine hızlı uyum ve esneklik artışı</a:t>
            </a:r>
          </a:p>
          <a:p>
            <a:r>
              <a:rPr lang="tr-TR" sz="2800" smtClean="0"/>
              <a:t>Müşteriler – işçi – işveren arası daha yakın ilişkiler</a:t>
            </a:r>
          </a:p>
          <a:p>
            <a:r>
              <a:rPr lang="tr-TR" sz="2800" smtClean="0"/>
              <a:t>Müşteriye özel değişiklik yapma imkanı</a:t>
            </a:r>
          </a:p>
          <a:p>
            <a:r>
              <a:rPr lang="tr-TR" sz="2800" smtClean="0"/>
              <a:t>Emek ağırlıklı sınırlı personelle çalışıldığından daha etkin kontrol imkanı</a:t>
            </a:r>
          </a:p>
          <a:p>
            <a:r>
              <a:rPr lang="tr-TR" sz="2800" smtClean="0"/>
              <a:t>Büyük işletmelere cazip gelmeyen küçük pazarlarda karlı çalışabilme imkanı</a:t>
            </a:r>
            <a:endParaRPr lang="en-US" sz="2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sz="4000" smtClean="0">
                <a:solidFill>
                  <a:srgbClr val="FF0000"/>
                </a:solidFill>
              </a:rPr>
              <a:t>OPTİMUM (EN UYGUN) İŞLETME BÜYÜKLÜĞÜ</a:t>
            </a:r>
          </a:p>
        </p:txBody>
      </p:sp>
      <p:sp>
        <p:nvSpPr>
          <p:cNvPr id="17411" name="Rectangle 3"/>
          <p:cNvSpPr>
            <a:spLocks noGrp="1" noChangeArrowheads="1"/>
          </p:cNvSpPr>
          <p:nvPr>
            <p:ph type="body" idx="1"/>
          </p:nvPr>
        </p:nvSpPr>
        <p:spPr>
          <a:xfrm>
            <a:off x="685800" y="1981200"/>
            <a:ext cx="6407150" cy="4114800"/>
          </a:xfrm>
        </p:spPr>
        <p:txBody>
          <a:bodyPr/>
          <a:lstStyle/>
          <a:p>
            <a:pPr>
              <a:buFontTx/>
              <a:buNone/>
            </a:pPr>
            <a:r>
              <a:rPr lang="tr-TR" smtClean="0"/>
              <a:t>   </a:t>
            </a:r>
            <a:r>
              <a:rPr lang="tr-TR" sz="2800" smtClean="0"/>
              <a:t>Ortalama maliyetlerin en düşük olması halidir. Buna göre maliyet düşürebilen kalemler ;</a:t>
            </a:r>
          </a:p>
          <a:p>
            <a:pPr lvl="1"/>
            <a:r>
              <a:rPr lang="tr-TR" sz="2800" smtClean="0"/>
              <a:t>Makineleşme ve ileri teknolojilerden faydalanma miktarının artması</a:t>
            </a:r>
          </a:p>
          <a:p>
            <a:pPr lvl="1"/>
            <a:r>
              <a:rPr lang="tr-TR" sz="2800" smtClean="0"/>
              <a:t>Sabit masraflar (Ör: iş yeri kirası)</a:t>
            </a:r>
          </a:p>
          <a:p>
            <a:pPr lvl="1"/>
            <a:r>
              <a:rPr lang="tr-TR" sz="2800" smtClean="0"/>
              <a:t>Büyüklüğün sağladığı tasarruflar v.b.</a:t>
            </a:r>
          </a:p>
        </p:txBody>
      </p:sp>
      <p:pic>
        <p:nvPicPr>
          <p:cNvPr id="17412" name="Picture 4" descr="j0300840"/>
          <p:cNvPicPr>
            <a:picLocks noChangeAspect="1" noChangeArrowheads="1"/>
          </p:cNvPicPr>
          <p:nvPr/>
        </p:nvPicPr>
        <p:blipFill>
          <a:blip r:embed="rId2"/>
          <a:srcRect/>
          <a:stretch>
            <a:fillRect/>
          </a:stretch>
        </p:blipFill>
        <p:spPr bwMode="auto">
          <a:xfrm>
            <a:off x="7286625" y="428625"/>
            <a:ext cx="1749425" cy="15001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r>
              <a:rPr lang="tr-TR" smtClean="0">
                <a:solidFill>
                  <a:srgbClr val="FF0000"/>
                </a:solidFill>
              </a:rPr>
              <a:t>KAPASİTE KAVRAMLARI</a:t>
            </a:r>
            <a:endParaRPr lang="tr-TR" smtClean="0"/>
          </a:p>
        </p:txBody>
      </p:sp>
      <p:sp>
        <p:nvSpPr>
          <p:cNvPr id="18435" name="2 İçerik Yer Tutucusu"/>
          <p:cNvSpPr>
            <a:spLocks noGrp="1"/>
          </p:cNvSpPr>
          <p:nvPr>
            <p:ph idx="1"/>
          </p:nvPr>
        </p:nvSpPr>
        <p:spPr/>
        <p:txBody>
          <a:bodyPr/>
          <a:lstStyle/>
          <a:p>
            <a:pPr>
              <a:buFont typeface="Wingdings 2" pitchFamily="18" charset="2"/>
              <a:buNone/>
            </a:pPr>
            <a:r>
              <a:rPr lang="tr-TR" smtClean="0"/>
              <a:t>	</a:t>
            </a:r>
            <a:r>
              <a:rPr lang="tr-TR" sz="2800" u="sng" smtClean="0"/>
              <a:t>Maksimum (Teorik) Kapasite</a:t>
            </a:r>
            <a:r>
              <a:rPr lang="tr-TR" sz="2800" smtClean="0"/>
              <a:t> : İşletmenin hiç bir aksama, kesinti durumu yaşamadan ulaşabildiği en yüksek üretim miktarıdır.</a:t>
            </a:r>
          </a:p>
          <a:p>
            <a:pPr>
              <a:buFont typeface="Wingdings 2" pitchFamily="18" charset="2"/>
              <a:buNone/>
            </a:pPr>
            <a:r>
              <a:rPr lang="tr-TR" smtClean="0"/>
              <a:t>    Örneğin bir tekstil fabrikasının yıllık üretim miktarı 1,000,000 metre kumaş ise, bu fabrikanın arızalanmadan, tamir ve bakım için ara vermeden usta, işçi ve personel elinde bir yılda 1,000,000 metre kumaş üretebileceği anlaşılır.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357188" y="0"/>
            <a:ext cx="8229600" cy="1143000"/>
          </a:xfrm>
        </p:spPr>
        <p:txBody>
          <a:bodyPr/>
          <a:lstStyle/>
          <a:p>
            <a:r>
              <a:rPr lang="tr-TR" smtClean="0">
                <a:solidFill>
                  <a:srgbClr val="FF0000"/>
                </a:solidFill>
              </a:rPr>
              <a:t>KAPASİTE KAVRAMLARI</a:t>
            </a:r>
            <a:endParaRPr lang="tr-TR" smtClean="0"/>
          </a:p>
        </p:txBody>
      </p:sp>
      <p:sp>
        <p:nvSpPr>
          <p:cNvPr id="19459" name="2 İçerik Yer Tutucusu"/>
          <p:cNvSpPr>
            <a:spLocks noGrp="1"/>
          </p:cNvSpPr>
          <p:nvPr>
            <p:ph idx="1"/>
          </p:nvPr>
        </p:nvSpPr>
        <p:spPr>
          <a:xfrm>
            <a:off x="428625" y="1357313"/>
            <a:ext cx="8229600" cy="4389437"/>
          </a:xfrm>
        </p:spPr>
        <p:txBody>
          <a:bodyPr/>
          <a:lstStyle/>
          <a:p>
            <a:pPr>
              <a:lnSpc>
                <a:spcPct val="90000"/>
              </a:lnSpc>
            </a:pPr>
            <a:r>
              <a:rPr lang="tr-TR" sz="2800" u="sng" smtClean="0"/>
              <a:t>Pratik, Normal, Gerçek Kapasite</a:t>
            </a:r>
            <a:r>
              <a:rPr lang="tr-TR" sz="2800" smtClean="0"/>
              <a:t> : Makine veya işletmenin yaşayabileceği gecikme, bozulma, onarım, elektrik kesilmesi ve beklemeler dışında gerçekleştirebildiği üretim miktarıdır. Yani ulaşılabilir üretim miktarıdır. Pratik kapasiteye Pazar şartları nedeniyle (talep azlığı gibi) her zaman ulaşılamayabilir.</a:t>
            </a:r>
          </a:p>
          <a:p>
            <a:pPr>
              <a:lnSpc>
                <a:spcPct val="90000"/>
              </a:lnSpc>
            </a:pPr>
            <a:r>
              <a:rPr lang="tr-TR" sz="2800" smtClean="0"/>
              <a:t>Bir işletmenin üretim için planladığı kapasite yıllık olarak 600,000 ton iken, gerçek kapasite 550,000 ton olarak gerçekleşebilir. Değişik endüstri ve işletmelerin şartlarına göre farklı olmakla beraber, gerçek kapasitenin %75-80 civarında olabileceği ileri sürülmektedir.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500063" y="-285750"/>
            <a:ext cx="8229600" cy="1143000"/>
          </a:xfrm>
        </p:spPr>
        <p:txBody>
          <a:bodyPr/>
          <a:lstStyle/>
          <a:p>
            <a:r>
              <a:rPr lang="tr-TR" smtClean="0">
                <a:solidFill>
                  <a:srgbClr val="FF0000"/>
                </a:solidFill>
              </a:rPr>
              <a:t>KAPASİTE KAVRAMLARI</a:t>
            </a:r>
            <a:endParaRPr lang="tr-TR" smtClean="0"/>
          </a:p>
        </p:txBody>
      </p:sp>
      <p:sp>
        <p:nvSpPr>
          <p:cNvPr id="20483" name="2 İçerik Yer Tutucusu"/>
          <p:cNvSpPr>
            <a:spLocks noGrp="1"/>
          </p:cNvSpPr>
          <p:nvPr>
            <p:ph idx="1"/>
          </p:nvPr>
        </p:nvSpPr>
        <p:spPr>
          <a:xfrm>
            <a:off x="428625" y="928688"/>
            <a:ext cx="8229600" cy="4389437"/>
          </a:xfrm>
        </p:spPr>
        <p:txBody>
          <a:bodyPr/>
          <a:lstStyle/>
          <a:p>
            <a:r>
              <a:rPr lang="tr-TR" sz="2800" u="sng" smtClean="0"/>
              <a:t>Fiili, Kullanılan Kapasite</a:t>
            </a:r>
            <a:r>
              <a:rPr lang="tr-TR" sz="2800" smtClean="0"/>
              <a:t> : İşletmenin uygulamada belli bir dönemde yaptığı üretim miktarıdır.</a:t>
            </a:r>
          </a:p>
          <a:p>
            <a:endParaRPr lang="tr-TR" smtClean="0"/>
          </a:p>
          <a:p>
            <a:r>
              <a:rPr lang="tr-TR" smtClean="0"/>
              <a:t>Piyasadaki durgunluk, talep azlığı, rakiplerin atılımları ve buna benzer nedenlerle fiili, kullanılan kapasite kavramı ortaya çıkmaktadır. Bir otelde 975 yatağın her gün için pazarlanabilmesi mümkün olmayabilir. Sezonun uygun olmaması ya da başka bir nedenle bu otel toplam olarak 800 yatak için müşteri bulabilmişse, bu otelin kullanılan kapasitesi 800 yatak/gün olarak gerçekleşmiş olacaktır.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r>
              <a:rPr lang="tr-TR" smtClean="0">
                <a:solidFill>
                  <a:srgbClr val="FF0000"/>
                </a:solidFill>
              </a:rPr>
              <a:t>KAPASİTE KAVRAMLARI</a:t>
            </a:r>
            <a:endParaRPr lang="tr-TR" smtClean="0"/>
          </a:p>
        </p:txBody>
      </p:sp>
      <p:sp>
        <p:nvSpPr>
          <p:cNvPr id="21507" name="2 İçerik Yer Tutucusu"/>
          <p:cNvSpPr>
            <a:spLocks noGrp="1"/>
          </p:cNvSpPr>
          <p:nvPr>
            <p:ph idx="1"/>
          </p:nvPr>
        </p:nvSpPr>
        <p:spPr/>
        <p:txBody>
          <a:bodyPr/>
          <a:lstStyle/>
          <a:p>
            <a:r>
              <a:rPr lang="tr-TR" sz="2800" u="sng" smtClean="0"/>
              <a:t>Optimum Kapasite</a:t>
            </a:r>
            <a:r>
              <a:rPr lang="tr-TR" sz="2800" smtClean="0"/>
              <a:t> : Birim başına sabit ve değişken gider toplamını minimum kılan üretim miktarıdır.</a:t>
            </a:r>
          </a:p>
          <a:p>
            <a:endParaRPr lang="tr-TR" smtClean="0"/>
          </a:p>
          <a:p>
            <a:r>
              <a:rPr lang="tr-TR" smtClean="0"/>
              <a:t>Atıl (Boş) Kapasite: Bir işletmenin belirli bir dönemdeki üretim miktarı, yani kullanılan kapasitesi gerçek kapasitesinin altında ise aradaki fark atıl (boş-aylak) kapasiteyi ifade etmektedir. Bir işletme için ideal olarak atıl kapasitesinin olmaması en iyi durumdur. Böyle bir durumda işletmenin ürettiği/pazarladığı, tüm mal/hizmetler satılıyor demektir..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r>
              <a:rPr lang="tr-TR" smtClean="0"/>
              <a:t>Kapasite Kullanım Oranı (Çalışma Derecesi)</a:t>
            </a:r>
          </a:p>
        </p:txBody>
      </p:sp>
      <p:sp>
        <p:nvSpPr>
          <p:cNvPr id="22531" name="2 İçerik Yer Tutucusu"/>
          <p:cNvSpPr>
            <a:spLocks noGrp="1"/>
          </p:cNvSpPr>
          <p:nvPr>
            <p:ph idx="1"/>
          </p:nvPr>
        </p:nvSpPr>
        <p:spPr/>
        <p:txBody>
          <a:bodyPr/>
          <a:lstStyle/>
          <a:p>
            <a:endParaRPr lang="tr-TR" smtClean="0"/>
          </a:p>
          <a:p>
            <a:r>
              <a:rPr lang="tr-TR" smtClean="0"/>
              <a:t>Kapasite kullanım oranı fiili (kullanılan) kapasitenin gerçek kapasiteye oranıdır. Bu oran normal kapasitenin ne kadarının kullanıldığını yüzde cinsinden gösterir. Kapasite kullanım oranının %100 olması, kullanılan kapasitenin gerçek kapasiteye eşit olması demektir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r>
              <a:rPr lang="tr-TR" smtClean="0"/>
              <a:t>Bir otelde </a:t>
            </a:r>
            <a:br>
              <a:rPr lang="tr-TR" smtClean="0"/>
            </a:br>
            <a:endParaRPr lang="tr-TR" smtClean="0"/>
          </a:p>
        </p:txBody>
      </p:sp>
      <p:sp>
        <p:nvSpPr>
          <p:cNvPr id="23555" name="2 İçerik Yer Tutucusu"/>
          <p:cNvSpPr>
            <a:spLocks noGrp="1"/>
          </p:cNvSpPr>
          <p:nvPr>
            <p:ph idx="1"/>
          </p:nvPr>
        </p:nvSpPr>
        <p:spPr/>
        <p:txBody>
          <a:bodyPr/>
          <a:lstStyle/>
          <a:p>
            <a:r>
              <a:rPr lang="tr-TR" sz="2800" smtClean="0"/>
              <a:t>Maksimum kapasite:                 1000 yatak/gün</a:t>
            </a:r>
          </a:p>
          <a:p>
            <a:r>
              <a:rPr lang="tr-TR" sz="2800" b="1" smtClean="0"/>
              <a:t>Gerçek kapasite                           975 yatak/gün</a:t>
            </a:r>
          </a:p>
          <a:p>
            <a:r>
              <a:rPr lang="tr-TR" sz="2800" smtClean="0"/>
              <a:t>Kullanılan kapasite                      800 yatak/gün</a:t>
            </a:r>
          </a:p>
          <a:p>
            <a:r>
              <a:rPr lang="tr-TR" sz="2800" smtClean="0"/>
              <a:t>Boş (atıl) kapasite                        175 yatak/gün</a:t>
            </a:r>
          </a:p>
          <a:p>
            <a:pPr>
              <a:buFont typeface="Wingdings 2" pitchFamily="18" charset="2"/>
              <a:buNone/>
            </a:pPr>
            <a:r>
              <a:rPr lang="tr-TR" sz="2800" smtClean="0"/>
              <a:t>      </a:t>
            </a:r>
          </a:p>
          <a:p>
            <a:endParaRPr lang="tr-TR" sz="2800" smtClean="0"/>
          </a:p>
          <a:p>
            <a:r>
              <a:rPr lang="tr-TR" sz="2800" smtClean="0">
                <a:solidFill>
                  <a:srgbClr val="FF0000"/>
                </a:solidFill>
              </a:rPr>
              <a:t>Kapasite kullanım oranı:</a:t>
            </a:r>
            <a:r>
              <a:rPr lang="tr-TR" sz="2800" smtClean="0"/>
              <a:t>                 800/975=%82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2938" y="428625"/>
            <a:ext cx="8229600" cy="1143000"/>
          </a:xfrm>
        </p:spPr>
        <p:txBody>
          <a:bodyPr/>
          <a:lstStyle/>
          <a:p>
            <a:r>
              <a:rPr lang="tr-TR" smtClean="0">
                <a:solidFill>
                  <a:srgbClr val="FF0000"/>
                </a:solidFill>
              </a:rPr>
              <a:t>KAPASİTE KAVRAMLARI</a:t>
            </a:r>
          </a:p>
        </p:txBody>
      </p:sp>
      <p:sp>
        <p:nvSpPr>
          <p:cNvPr id="24579" name="Rectangle 3"/>
          <p:cNvSpPr>
            <a:spLocks noGrp="1" noChangeArrowheads="1"/>
          </p:cNvSpPr>
          <p:nvPr>
            <p:ph type="body" idx="1"/>
          </p:nvPr>
        </p:nvSpPr>
        <p:spPr/>
        <p:txBody>
          <a:bodyPr/>
          <a:lstStyle/>
          <a:p>
            <a:pPr>
              <a:lnSpc>
                <a:spcPct val="90000"/>
              </a:lnSpc>
            </a:pPr>
            <a:r>
              <a:rPr lang="tr-TR" sz="2400" u="sng" smtClean="0"/>
              <a:t>Maksimum Kapasite</a:t>
            </a:r>
            <a:r>
              <a:rPr lang="tr-TR" sz="2400" smtClean="0"/>
              <a:t> : İşletmenin hiç bir aksama durumu yaşamadan ulaşabildiği üretim miktarıdır.</a:t>
            </a:r>
          </a:p>
          <a:p>
            <a:pPr>
              <a:lnSpc>
                <a:spcPct val="90000"/>
              </a:lnSpc>
            </a:pPr>
            <a:r>
              <a:rPr lang="tr-TR" sz="2400" u="sng" smtClean="0"/>
              <a:t>Gerçek Kapasite</a:t>
            </a:r>
            <a:r>
              <a:rPr lang="tr-TR" sz="2400" smtClean="0"/>
              <a:t> : Makine veya işletmenin yaşayabileceği gecikme ve beklemeler dışında gerçekleştirebildiği üretim miktarıdır. Yani ulaşılabilir üretim miktarıdır.</a:t>
            </a:r>
          </a:p>
          <a:p>
            <a:pPr>
              <a:lnSpc>
                <a:spcPct val="90000"/>
              </a:lnSpc>
            </a:pPr>
            <a:r>
              <a:rPr lang="tr-TR" sz="2400" u="sng" smtClean="0"/>
              <a:t>Optimum Kapasite</a:t>
            </a:r>
            <a:r>
              <a:rPr lang="tr-TR" sz="2400" smtClean="0"/>
              <a:t> : Birim başına sabit ve değişken gider toplamını minimum kılan üretim miktarıdır.</a:t>
            </a:r>
          </a:p>
          <a:p>
            <a:pPr>
              <a:lnSpc>
                <a:spcPct val="90000"/>
              </a:lnSpc>
            </a:pPr>
            <a:r>
              <a:rPr lang="tr-TR" sz="2400" u="sng" smtClean="0"/>
              <a:t>Kullanılan Kapasite</a:t>
            </a:r>
            <a:r>
              <a:rPr lang="tr-TR" sz="2400" smtClean="0"/>
              <a:t> : İşletmenin dışında gelişen durumların gerçek kapasitede yarattığı değişiklikle ortaya çıkan üretim miktarıdır.</a:t>
            </a:r>
          </a:p>
          <a:p>
            <a:pPr>
              <a:lnSpc>
                <a:spcPct val="90000"/>
              </a:lnSpc>
            </a:pPr>
            <a:r>
              <a:rPr lang="tr-TR" sz="2400" u="sng" smtClean="0"/>
              <a:t>Atıl Kapasite</a:t>
            </a:r>
            <a:r>
              <a:rPr lang="tr-TR" sz="2400" smtClean="0"/>
              <a:t> = Gerçek Kapasite – Kullanılan Kapasite</a:t>
            </a:r>
            <a:endParaRPr lang="tr-TR" sz="2400" u="sng"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28625" y="-357188"/>
            <a:ext cx="8229600" cy="1143001"/>
          </a:xfrm>
        </p:spPr>
        <p:txBody>
          <a:bodyPr/>
          <a:lstStyle/>
          <a:p>
            <a:pPr eaLnBrk="1" hangingPunct="1"/>
            <a:r>
              <a:rPr lang="en-US" smtClean="0"/>
              <a:t>Figure 18.2: Stages of Growth</a:t>
            </a:r>
          </a:p>
        </p:txBody>
      </p:sp>
      <p:pic>
        <p:nvPicPr>
          <p:cNvPr id="25603" name="Picture 7"/>
          <p:cNvPicPr>
            <a:picLocks noGrp="1" noChangeAspect="1" noChangeArrowheads="1"/>
          </p:cNvPicPr>
          <p:nvPr>
            <p:ph idx="1"/>
          </p:nvPr>
        </p:nvPicPr>
        <p:blipFill>
          <a:blip r:embed="rId2"/>
          <a:srcRect/>
          <a:stretch>
            <a:fillRect/>
          </a:stretch>
        </p:blipFill>
        <p:spPr>
          <a:xfrm>
            <a:off x="357188" y="928688"/>
            <a:ext cx="8572500" cy="5994400"/>
          </a:xfrm>
          <a:noFill/>
          <a:ln w="12700" cap="flat" algn="ctr">
            <a:solidFill>
              <a:schemeClr val="tx1"/>
            </a:solid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357188" y="0"/>
            <a:ext cx="8534400" cy="1143000"/>
          </a:xfrm>
        </p:spPr>
        <p:txBody>
          <a:bodyPr/>
          <a:lstStyle/>
          <a:p>
            <a:pPr eaLnBrk="1" hangingPunct="1"/>
            <a:r>
              <a:rPr lang="en-US" sz="3200" dirty="0" smtClean="0"/>
              <a:t>Figure 18.1: Characteristics of the </a:t>
            </a:r>
            <a:br>
              <a:rPr lang="en-US" sz="3200" dirty="0" smtClean="0"/>
            </a:br>
            <a:r>
              <a:rPr lang="en-US" sz="3200" dirty="0" smtClean="0"/>
              <a:t>500 Rapidly Growing Private Companies</a:t>
            </a:r>
          </a:p>
        </p:txBody>
      </p:sp>
      <p:pic>
        <p:nvPicPr>
          <p:cNvPr id="7171" name="Picture 7"/>
          <p:cNvPicPr>
            <a:picLocks noGrp="1" noChangeAspect="1" noChangeArrowheads="1"/>
          </p:cNvPicPr>
          <p:nvPr>
            <p:ph idx="4294967295"/>
          </p:nvPr>
        </p:nvPicPr>
        <p:blipFill>
          <a:blip r:embed="rId2"/>
          <a:srcRect/>
          <a:stretch>
            <a:fillRect/>
          </a:stretch>
        </p:blipFill>
        <p:spPr>
          <a:xfrm>
            <a:off x="714375" y="1214438"/>
            <a:ext cx="7858125" cy="5830887"/>
          </a:xfrm>
          <a:noFill/>
          <a:ln w="12700" cap="flat" algn="ctr">
            <a:solidFill>
              <a:schemeClr val="tx1"/>
            </a:solid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i="1" smtClean="0"/>
              <a:t>Büyüme</a:t>
            </a:r>
          </a:p>
        </p:txBody>
      </p:sp>
      <p:sp>
        <p:nvSpPr>
          <p:cNvPr id="26627" name="Rectangle 3"/>
          <p:cNvSpPr>
            <a:spLocks noGrp="1" noChangeArrowheads="1"/>
          </p:cNvSpPr>
          <p:nvPr>
            <p:ph idx="1"/>
          </p:nvPr>
        </p:nvSpPr>
        <p:spPr/>
        <p:txBody>
          <a:bodyPr/>
          <a:lstStyle/>
          <a:p>
            <a:pPr eaLnBrk="1" hangingPunct="1">
              <a:buFontTx/>
              <a:buNone/>
            </a:pPr>
            <a:r>
              <a:rPr lang="tr-TR" smtClean="0"/>
              <a:t>a)Büyümenin amaçları </a:t>
            </a:r>
          </a:p>
          <a:p>
            <a:pPr eaLnBrk="1" hangingPunct="1">
              <a:buFontTx/>
              <a:buNone/>
            </a:pPr>
            <a:r>
              <a:rPr lang="tr-TR" smtClean="0"/>
              <a:t>b)Büyümenin yararları </a:t>
            </a:r>
          </a:p>
          <a:p>
            <a:pPr eaLnBrk="1" hangingPunct="1">
              <a:buFontTx/>
              <a:buNone/>
            </a:pPr>
            <a:r>
              <a:rPr lang="tr-TR" smtClean="0"/>
              <a:t>c)Büyümenin zararları </a:t>
            </a:r>
          </a:p>
          <a:p>
            <a:pPr eaLnBrk="1" hangingPunct="1">
              <a:buFontTx/>
              <a:buNone/>
            </a:pPr>
            <a:endParaRPr lang="tr-TR" smtClean="0"/>
          </a:p>
        </p:txBody>
      </p:sp>
      <p:pic>
        <p:nvPicPr>
          <p:cNvPr id="26628" name="Picture 4" descr="franchise-baliklar"/>
          <p:cNvPicPr>
            <a:picLocks noChangeAspect="1" noChangeArrowheads="1"/>
          </p:cNvPicPr>
          <p:nvPr/>
        </p:nvPicPr>
        <p:blipFill>
          <a:blip r:embed="rId2"/>
          <a:srcRect/>
          <a:stretch>
            <a:fillRect/>
          </a:stretch>
        </p:blipFill>
        <p:spPr bwMode="auto">
          <a:xfrm>
            <a:off x="250825" y="3789363"/>
            <a:ext cx="8674100" cy="243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14313"/>
            <a:ext cx="8229600" cy="1143001"/>
          </a:xfrm>
        </p:spPr>
        <p:txBody>
          <a:bodyPr/>
          <a:lstStyle/>
          <a:p>
            <a:pPr eaLnBrk="1" hangingPunct="1"/>
            <a:r>
              <a:rPr lang="tr-TR" smtClean="0"/>
              <a:t>Büyüme</a:t>
            </a:r>
          </a:p>
        </p:txBody>
      </p:sp>
      <p:sp>
        <p:nvSpPr>
          <p:cNvPr id="27651" name="Rectangle 3"/>
          <p:cNvSpPr>
            <a:spLocks noGrp="1" noChangeArrowheads="1"/>
          </p:cNvSpPr>
          <p:nvPr>
            <p:ph idx="1"/>
          </p:nvPr>
        </p:nvSpPr>
        <p:spPr>
          <a:xfrm>
            <a:off x="250825" y="981075"/>
            <a:ext cx="8893175" cy="6264275"/>
          </a:xfrm>
        </p:spPr>
        <p:txBody>
          <a:bodyPr/>
          <a:lstStyle/>
          <a:p>
            <a:pPr eaLnBrk="1" hangingPunct="1">
              <a:lnSpc>
                <a:spcPct val="80000"/>
              </a:lnSpc>
              <a:buFontTx/>
              <a:buNone/>
            </a:pPr>
            <a:r>
              <a:rPr lang="tr-TR" sz="2400" smtClean="0"/>
              <a:t>a)Büyümenin amaçları :</a:t>
            </a:r>
          </a:p>
          <a:p>
            <a:pPr eaLnBrk="1" hangingPunct="1">
              <a:lnSpc>
                <a:spcPct val="80000"/>
              </a:lnSpc>
            </a:pPr>
            <a:r>
              <a:rPr lang="tr-TR" sz="2400" smtClean="0"/>
              <a:t>Maliyetleri düşürmek, daha fazla kar elde etmek ve rekabet avantajı sağlamak</a:t>
            </a:r>
          </a:p>
          <a:p>
            <a:pPr eaLnBrk="1" hangingPunct="1">
              <a:lnSpc>
                <a:spcPct val="80000"/>
              </a:lnSpc>
              <a:buFontTx/>
              <a:buNone/>
            </a:pPr>
            <a:r>
              <a:rPr lang="tr-TR" sz="2400" smtClean="0"/>
              <a:t>b)Büyümenin yararları :</a:t>
            </a:r>
          </a:p>
          <a:p>
            <a:pPr eaLnBrk="1" hangingPunct="1">
              <a:lnSpc>
                <a:spcPct val="80000"/>
              </a:lnSpc>
            </a:pPr>
            <a:r>
              <a:rPr lang="tr-TR" sz="2400" smtClean="0"/>
              <a:t>- Büyüme sonucunda üretim miktarı ve buna bağlı olarak satış miktarı artacağından, daha fazla kar elde edilir.</a:t>
            </a:r>
          </a:p>
          <a:p>
            <a:pPr eaLnBrk="1" hangingPunct="1">
              <a:lnSpc>
                <a:spcPct val="80000"/>
              </a:lnSpc>
            </a:pPr>
            <a:r>
              <a:rPr lang="tr-TR" sz="2400" smtClean="0"/>
              <a:t>- Büyüme sonucu ölçek ekonomisinin yaratacağı faydadan yararlanılabilir.</a:t>
            </a:r>
          </a:p>
          <a:p>
            <a:pPr eaLnBrk="1" hangingPunct="1">
              <a:lnSpc>
                <a:spcPct val="80000"/>
              </a:lnSpc>
            </a:pPr>
            <a:r>
              <a:rPr lang="tr-TR" sz="2400" smtClean="0"/>
              <a:t>- Büyüme işletmeye rekabet avantajı sağlar.</a:t>
            </a:r>
          </a:p>
          <a:p>
            <a:pPr eaLnBrk="1" hangingPunct="1">
              <a:lnSpc>
                <a:spcPct val="80000"/>
              </a:lnSpc>
            </a:pPr>
            <a:r>
              <a:rPr lang="tr-TR" sz="2400" smtClean="0"/>
              <a:t>- Çevresel değişimlerden etkilenme oranı düşerken, çevreyi ve rakip işletmeleri etkileme oranı yükselir.</a:t>
            </a:r>
          </a:p>
          <a:p>
            <a:pPr eaLnBrk="1" hangingPunct="1">
              <a:lnSpc>
                <a:spcPct val="80000"/>
              </a:lnSpc>
            </a:pPr>
            <a:r>
              <a:rPr lang="tr-TR" sz="2400" smtClean="0"/>
              <a:t>- İşletmenin Pazar payı genişler ve tüketicilerin işletmeye olan güveni artar.</a:t>
            </a:r>
          </a:p>
          <a:p>
            <a:pPr eaLnBrk="1" hangingPunct="1">
              <a:lnSpc>
                <a:spcPct val="80000"/>
              </a:lnSpc>
            </a:pPr>
            <a:r>
              <a:rPr lang="tr-TR" sz="2400" smtClean="0"/>
              <a:t>- İşletmenin imajına olumlu etkisi olur; potansiyel insan kaynağının işletmeyi tercih etme oranı yükselir.</a:t>
            </a:r>
          </a:p>
          <a:p>
            <a:pPr eaLnBrk="1" hangingPunct="1">
              <a:lnSpc>
                <a:spcPct val="80000"/>
              </a:lnSpc>
            </a:pPr>
            <a:r>
              <a:rPr lang="tr-TR" sz="2400" smtClean="0"/>
              <a:t>- Büyüme sonucu farklı alanlarda faaliyete başlandığı taktirde, risk paylaşımı gerçekleşir.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a:t>c)Büyümenin zararları </a:t>
            </a:r>
            <a:br>
              <a:rPr lang="tr-TR" sz="4000"/>
            </a:br>
            <a:endParaRPr lang="tr-TR" sz="4000"/>
          </a:p>
        </p:txBody>
      </p:sp>
      <p:sp>
        <p:nvSpPr>
          <p:cNvPr id="28675" name="Rectangle 3"/>
          <p:cNvSpPr>
            <a:spLocks noGrp="1" noChangeArrowheads="1"/>
          </p:cNvSpPr>
          <p:nvPr>
            <p:ph idx="1"/>
          </p:nvPr>
        </p:nvSpPr>
        <p:spPr/>
        <p:txBody>
          <a:bodyPr/>
          <a:lstStyle/>
          <a:p>
            <a:pPr eaLnBrk="1" hangingPunct="1">
              <a:lnSpc>
                <a:spcPct val="80000"/>
              </a:lnSpc>
            </a:pPr>
            <a:r>
              <a:rPr lang="tr-TR" sz="2400" smtClean="0"/>
              <a:t>- Büyüme iyi planlanmadığı ya da iyi yönetilmediği takdirde, nakit akışında bazı problemler ortaya çıkabilir.</a:t>
            </a:r>
          </a:p>
          <a:p>
            <a:pPr eaLnBrk="1" hangingPunct="1">
              <a:lnSpc>
                <a:spcPct val="80000"/>
              </a:lnSpc>
            </a:pPr>
            <a:r>
              <a:rPr lang="tr-TR" sz="2400" smtClean="0"/>
              <a:t>- İşletme büyüdükçe ve daha fazla üretim, daha fazla satış gerçekleştikçe, işletme giderleri de bu oranda yükselecektir.</a:t>
            </a:r>
          </a:p>
          <a:p>
            <a:pPr eaLnBrk="1" hangingPunct="1">
              <a:lnSpc>
                <a:spcPct val="80000"/>
              </a:lnSpc>
            </a:pPr>
            <a:r>
              <a:rPr lang="tr-TR" sz="2400" smtClean="0"/>
              <a:t>- Büyüme sonucu işletmede çalışanların sayısı artacak ve ödenen ücretler fazlaşacaktır.</a:t>
            </a:r>
          </a:p>
          <a:p>
            <a:pPr eaLnBrk="1" hangingPunct="1">
              <a:lnSpc>
                <a:spcPct val="80000"/>
              </a:lnSpc>
            </a:pPr>
            <a:r>
              <a:rPr lang="tr-TR" sz="2400" smtClean="0"/>
              <a:t>- Büyüme, işletmenin kontrolünün zorlaşmasına neden olacaktır.</a:t>
            </a:r>
          </a:p>
          <a:p>
            <a:pPr eaLnBrk="1" hangingPunct="1">
              <a:lnSpc>
                <a:spcPct val="80000"/>
              </a:lnSpc>
            </a:pPr>
            <a:r>
              <a:rPr lang="tr-TR" sz="2400" smtClean="0"/>
              <a:t>- İleri derecede büyüme, işletmenin hareket kabiliyetini zayıflatacak, meydana gelen ani değişimlere ya da krizlere cevap verebilme kapasitesi azalacaktır.</a:t>
            </a:r>
          </a:p>
          <a:p>
            <a:pPr eaLnBrk="1" hangingPunct="1">
              <a:lnSpc>
                <a:spcPct val="80000"/>
              </a:lnSpc>
            </a:pPr>
            <a:r>
              <a:rPr lang="tr-TR" sz="2400" smtClean="0"/>
              <a:t>- Büyüme sonucu daha fazla bürokrasi ortaya çıkacaktır.</a:t>
            </a:r>
          </a:p>
          <a:p>
            <a:pPr eaLnBrk="1" hangingPunct="1">
              <a:lnSpc>
                <a:spcPct val="80000"/>
              </a:lnSpc>
            </a:pPr>
            <a:endParaRPr lang="tr-TR" sz="2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tr-TR" sz="4000" smtClean="0"/>
              <a:t>Büyümeye engel olabilecek unsurlar</a:t>
            </a:r>
          </a:p>
        </p:txBody>
      </p:sp>
      <p:sp>
        <p:nvSpPr>
          <p:cNvPr id="29699" name="Rectangle 3"/>
          <p:cNvSpPr>
            <a:spLocks noGrp="1" noChangeArrowheads="1"/>
          </p:cNvSpPr>
          <p:nvPr>
            <p:ph idx="1"/>
          </p:nvPr>
        </p:nvSpPr>
        <p:spPr/>
        <p:txBody>
          <a:bodyPr/>
          <a:lstStyle/>
          <a:p>
            <a:pPr eaLnBrk="1" hangingPunct="1"/>
            <a:r>
              <a:rPr lang="tr-TR" smtClean="0"/>
              <a:t>Bilgi yetersizliği</a:t>
            </a:r>
          </a:p>
          <a:p>
            <a:pPr eaLnBrk="1" hangingPunct="1"/>
            <a:r>
              <a:rPr lang="tr-TR" smtClean="0"/>
              <a:t>Kriz dönemi</a:t>
            </a:r>
          </a:p>
          <a:p>
            <a:pPr eaLnBrk="1" hangingPunct="1"/>
            <a:r>
              <a:rPr lang="tr-TR" smtClean="0"/>
              <a:t>Sermaye yetersizliği</a:t>
            </a:r>
          </a:p>
          <a:p>
            <a:pPr eaLnBrk="1" hangingPunct="1"/>
            <a:r>
              <a:rPr lang="tr-TR" smtClean="0"/>
              <a:t>Rekabet durumu</a:t>
            </a:r>
          </a:p>
          <a:p>
            <a:pPr eaLnBrk="1" hangingPunct="1"/>
            <a:r>
              <a:rPr lang="tr-TR" smtClean="0"/>
              <a:t>Stoklamanın fazla olması</a:t>
            </a:r>
          </a:p>
          <a:p>
            <a:pPr eaLnBrk="1" hangingPunct="1"/>
            <a:r>
              <a:rPr lang="tr-TR" smtClean="0"/>
              <a:t>Gereksiz sabit varlık olması</a:t>
            </a:r>
          </a:p>
          <a:p>
            <a:pPr eaLnBrk="1" hangingPunct="1"/>
            <a:r>
              <a:rPr lang="tr-TR" smtClean="0"/>
              <a:t>Teknolojisi eskimiş sabit ürünlerin olması</a:t>
            </a:r>
          </a:p>
          <a:p>
            <a:pPr eaLnBrk="1" hangingPunct="1"/>
            <a:endParaRPr lang="tr-T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357188"/>
            <a:ext cx="8229600" cy="1143001"/>
          </a:xfrm>
        </p:spPr>
        <p:txBody>
          <a:bodyPr/>
          <a:lstStyle/>
          <a:p>
            <a:pPr eaLnBrk="1" hangingPunct="1"/>
            <a:r>
              <a:rPr lang="tr-TR" smtClean="0"/>
              <a:t>İç Büyüme </a:t>
            </a:r>
          </a:p>
        </p:txBody>
      </p:sp>
      <p:sp>
        <p:nvSpPr>
          <p:cNvPr id="30723" name="Rectangle 3"/>
          <p:cNvSpPr>
            <a:spLocks noGrp="1" noChangeArrowheads="1"/>
          </p:cNvSpPr>
          <p:nvPr>
            <p:ph idx="1"/>
          </p:nvPr>
        </p:nvSpPr>
        <p:spPr>
          <a:xfrm>
            <a:off x="357188" y="928688"/>
            <a:ext cx="8507412" cy="5257800"/>
          </a:xfrm>
        </p:spPr>
        <p:txBody>
          <a:bodyPr/>
          <a:lstStyle/>
          <a:p>
            <a:pPr eaLnBrk="1" hangingPunct="1">
              <a:lnSpc>
                <a:spcPct val="80000"/>
              </a:lnSpc>
              <a:buFontTx/>
              <a:buNone/>
            </a:pPr>
            <a:r>
              <a:rPr lang="tr-TR" sz="1000" smtClean="0"/>
              <a:t>       </a:t>
            </a:r>
            <a:r>
              <a:rPr lang="tr-TR" sz="1800" smtClean="0"/>
              <a:t>Kendi içerisinde gerçekleştirdiği büyümedir. İşletmelerin normal çalışma süreçleri sonucunda oluşturdukları yada dışarıdan sağladıkları fonları yeni projelere yatırarak gerçekleştirdiği büyümelerdir. </a:t>
            </a:r>
          </a:p>
          <a:p>
            <a:pPr eaLnBrk="1" hangingPunct="1">
              <a:lnSpc>
                <a:spcPct val="80000"/>
              </a:lnSpc>
            </a:pPr>
            <a:endParaRPr lang="tr-TR" sz="1800" smtClean="0"/>
          </a:p>
          <a:p>
            <a:pPr eaLnBrk="1" hangingPunct="1">
              <a:lnSpc>
                <a:spcPct val="80000"/>
              </a:lnSpc>
            </a:pPr>
            <a:r>
              <a:rPr lang="tr-TR" sz="1800" smtClean="0"/>
              <a:t>İşletmeler genellikle kendi kaynaklarını kullanarak büyürler. </a:t>
            </a:r>
          </a:p>
          <a:p>
            <a:pPr eaLnBrk="1" hangingPunct="1">
              <a:lnSpc>
                <a:spcPct val="80000"/>
              </a:lnSpc>
              <a:buFontTx/>
              <a:buNone/>
            </a:pPr>
            <a:endParaRPr lang="tr-TR" sz="1800" smtClean="0"/>
          </a:p>
          <a:p>
            <a:pPr eaLnBrk="1" hangingPunct="1">
              <a:lnSpc>
                <a:spcPct val="80000"/>
              </a:lnSpc>
            </a:pPr>
            <a:r>
              <a:rPr lang="tr-TR" sz="1800" smtClean="0"/>
              <a:t>İşletmenin ekonomik olarak gelişmesi</a:t>
            </a:r>
          </a:p>
          <a:p>
            <a:pPr eaLnBrk="1" hangingPunct="1">
              <a:lnSpc>
                <a:spcPct val="80000"/>
              </a:lnSpc>
              <a:buFontTx/>
              <a:buNone/>
            </a:pPr>
            <a:endParaRPr lang="tr-TR" sz="1800" smtClean="0"/>
          </a:p>
          <a:p>
            <a:pPr eaLnBrk="1" hangingPunct="1">
              <a:lnSpc>
                <a:spcPct val="80000"/>
              </a:lnSpc>
            </a:pPr>
            <a:r>
              <a:rPr lang="tr-TR" sz="1800" smtClean="0"/>
              <a:t>Sermayenin artırılması</a:t>
            </a:r>
          </a:p>
          <a:p>
            <a:pPr eaLnBrk="1" hangingPunct="1">
              <a:lnSpc>
                <a:spcPct val="80000"/>
              </a:lnSpc>
              <a:buFontTx/>
              <a:buNone/>
            </a:pPr>
            <a:endParaRPr lang="tr-TR" sz="1800" smtClean="0"/>
          </a:p>
          <a:p>
            <a:pPr eaLnBrk="1" hangingPunct="1">
              <a:lnSpc>
                <a:spcPct val="80000"/>
              </a:lnSpc>
            </a:pPr>
            <a:r>
              <a:rPr lang="tr-TR" sz="1800" smtClean="0"/>
              <a:t>Kaynakların çoğaltılması</a:t>
            </a:r>
          </a:p>
          <a:p>
            <a:pPr eaLnBrk="1" hangingPunct="1">
              <a:lnSpc>
                <a:spcPct val="80000"/>
              </a:lnSpc>
              <a:buFontTx/>
              <a:buNone/>
            </a:pPr>
            <a:endParaRPr lang="tr-TR" sz="1800" smtClean="0"/>
          </a:p>
          <a:p>
            <a:pPr eaLnBrk="1" hangingPunct="1">
              <a:lnSpc>
                <a:spcPct val="80000"/>
              </a:lnSpc>
            </a:pPr>
            <a:r>
              <a:rPr lang="tr-TR" sz="1800" smtClean="0"/>
              <a:t>Örgütsel olarak gelişmesi</a:t>
            </a:r>
          </a:p>
          <a:p>
            <a:pPr eaLnBrk="1" hangingPunct="1">
              <a:lnSpc>
                <a:spcPct val="80000"/>
              </a:lnSpc>
              <a:buFontTx/>
              <a:buNone/>
            </a:pPr>
            <a:endParaRPr lang="tr-TR" sz="1800" smtClean="0"/>
          </a:p>
          <a:p>
            <a:pPr eaLnBrk="1" hangingPunct="1">
              <a:lnSpc>
                <a:spcPct val="80000"/>
              </a:lnSpc>
            </a:pPr>
            <a:r>
              <a:rPr lang="tr-TR" sz="1800" smtClean="0"/>
              <a:t>Örgüt yapısının büyümesi</a:t>
            </a:r>
          </a:p>
          <a:p>
            <a:pPr eaLnBrk="1" hangingPunct="1">
              <a:lnSpc>
                <a:spcPct val="80000"/>
              </a:lnSpc>
              <a:buFontTx/>
              <a:buNone/>
            </a:pPr>
            <a:endParaRPr lang="tr-TR" sz="1800" smtClean="0"/>
          </a:p>
          <a:p>
            <a:pPr eaLnBrk="1" hangingPunct="1">
              <a:lnSpc>
                <a:spcPct val="80000"/>
              </a:lnSpc>
            </a:pPr>
            <a:r>
              <a:rPr lang="tr-TR" sz="1800" smtClean="0"/>
              <a:t>Fiziksel olarak büyümesi</a:t>
            </a:r>
          </a:p>
          <a:p>
            <a:pPr eaLnBrk="1" hangingPunct="1">
              <a:lnSpc>
                <a:spcPct val="80000"/>
              </a:lnSpc>
              <a:buFontTx/>
              <a:buNone/>
            </a:pPr>
            <a:endParaRPr lang="tr-TR" sz="1800" smtClean="0"/>
          </a:p>
          <a:p>
            <a:pPr eaLnBrk="1" hangingPunct="1">
              <a:lnSpc>
                <a:spcPct val="80000"/>
              </a:lnSpc>
            </a:pPr>
            <a:r>
              <a:rPr lang="tr-TR" sz="1800" smtClean="0"/>
              <a:t>Çalışan sayısının artması</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j0382645"/>
          <p:cNvPicPr>
            <a:picLocks noChangeAspect="1" noChangeArrowheads="1"/>
          </p:cNvPicPr>
          <p:nvPr/>
        </p:nvPicPr>
        <p:blipFill>
          <a:blip r:embed="rId3"/>
          <a:srcRect/>
          <a:stretch>
            <a:fillRect/>
          </a:stretch>
        </p:blipFill>
        <p:spPr bwMode="auto">
          <a:xfrm>
            <a:off x="179388" y="4652963"/>
            <a:ext cx="8748712" cy="2205037"/>
          </a:xfrm>
          <a:prstGeom prst="rect">
            <a:avLst/>
          </a:prstGeom>
          <a:noFill/>
          <a:ln w="9525">
            <a:noFill/>
            <a:miter lim="800000"/>
            <a:headEnd/>
            <a:tailEnd/>
          </a:ln>
        </p:spPr>
      </p:pic>
      <p:sp>
        <p:nvSpPr>
          <p:cNvPr id="89091" name="Text Box 3"/>
          <p:cNvSpPr txBox="1">
            <a:spLocks noChangeArrowheads="1"/>
          </p:cNvSpPr>
          <p:nvPr/>
        </p:nvSpPr>
        <p:spPr bwMode="auto">
          <a:xfrm>
            <a:off x="0" y="908050"/>
            <a:ext cx="9144000" cy="3477875"/>
          </a:xfrm>
          <a:prstGeom prst="rect">
            <a:avLst/>
          </a:prstGeom>
          <a:noFill/>
          <a:ln w="57150">
            <a:noFill/>
            <a:miter lim="800000"/>
            <a:headEnd/>
            <a:tailEnd/>
          </a:ln>
        </p:spPr>
        <p:txBody>
          <a:bodyPr>
            <a:spAutoFit/>
          </a:bodyPr>
          <a:lstStyle/>
          <a:p>
            <a:r>
              <a:rPr lang="tr-TR" sz="2800" dirty="0">
                <a:solidFill>
                  <a:srgbClr val="003300"/>
                </a:solidFill>
                <a:latin typeface="Times New Roman" pitchFamily="18" charset="0"/>
              </a:rPr>
              <a:t>İÇ  BÜYÜME:</a:t>
            </a:r>
          </a:p>
          <a:p>
            <a:r>
              <a:rPr lang="tr-TR" sz="2400" dirty="0">
                <a:solidFill>
                  <a:srgbClr val="003300"/>
                </a:solidFill>
              </a:rPr>
              <a:t>İşletmenin  kendi içinde büyümesidir. Yönetim  ve  örgütlenme   üzerindeki  etkisi   azdır.</a:t>
            </a:r>
          </a:p>
          <a:p>
            <a:endParaRPr lang="tr-TR" sz="2400" dirty="0">
              <a:solidFill>
                <a:srgbClr val="003300"/>
              </a:solidFill>
            </a:endParaRPr>
          </a:p>
          <a:p>
            <a:r>
              <a:rPr lang="tr-TR" sz="2400" dirty="0">
                <a:solidFill>
                  <a:srgbClr val="003300"/>
                </a:solidFill>
              </a:rPr>
              <a:t>İşletmede görülen işlerin genişletilmesi, yoğunlaştırılmasıdır</a:t>
            </a:r>
            <a:r>
              <a:rPr lang="tr-TR" sz="2400" b="0" dirty="0">
                <a:solidFill>
                  <a:srgbClr val="003300"/>
                </a:solidFill>
                <a:latin typeface="Times New Roman" pitchFamily="18" charset="0"/>
              </a:rPr>
              <a:t>.</a:t>
            </a:r>
          </a:p>
          <a:p>
            <a:r>
              <a:rPr lang="tr-TR" sz="2400" dirty="0">
                <a:solidFill>
                  <a:srgbClr val="003300"/>
                </a:solidFill>
              </a:rPr>
              <a:t>Önceden görülebilen ve planlanarak uyum sağlanabilen zamana yayılmış bir büyümedir.</a:t>
            </a:r>
          </a:p>
          <a:p>
            <a:endParaRPr lang="tr-TR" sz="2400" dirty="0">
              <a:solidFill>
                <a:srgbClr val="003300"/>
              </a:solidFill>
            </a:endParaRPr>
          </a:p>
          <a:p>
            <a:endParaRPr lang="tr-TR" sz="2400" b="0" dirty="0">
              <a:solidFill>
                <a:srgbClr val="003300"/>
              </a:solidFill>
              <a:latin typeface="Times New Roman" pitchFamily="18" charset="0"/>
            </a:endParaRPr>
          </a:p>
        </p:txBody>
      </p:sp>
      <p:sp>
        <p:nvSpPr>
          <p:cNvPr id="9220" name="Text Box 4"/>
          <p:cNvSpPr txBox="1">
            <a:spLocks noChangeArrowheads="1"/>
          </p:cNvSpPr>
          <p:nvPr/>
        </p:nvSpPr>
        <p:spPr bwMode="auto">
          <a:xfrm>
            <a:off x="0" y="6035675"/>
            <a:ext cx="184150" cy="457200"/>
          </a:xfrm>
          <a:prstGeom prst="rect">
            <a:avLst/>
          </a:prstGeom>
          <a:noFill/>
          <a:ln w="9525">
            <a:noFill/>
            <a:miter lim="800000"/>
            <a:headEnd/>
            <a:tailEnd/>
          </a:ln>
        </p:spPr>
        <p:txBody>
          <a:bodyPr wrap="none">
            <a:spAutoFit/>
          </a:bodyPr>
          <a:lstStyle/>
          <a:p>
            <a:endParaRPr lang="tr-TR" sz="2400"/>
          </a:p>
        </p:txBody>
      </p:sp>
      <p:sp>
        <p:nvSpPr>
          <p:cNvPr id="89093" name="Rectangle 5"/>
          <p:cNvSpPr>
            <a:spLocks noChangeArrowheads="1"/>
          </p:cNvSpPr>
          <p:nvPr/>
        </p:nvSpPr>
        <p:spPr bwMode="auto">
          <a:xfrm>
            <a:off x="0" y="-26988"/>
            <a:ext cx="8915400" cy="914401"/>
          </a:xfrm>
          <a:prstGeom prst="rect">
            <a:avLst/>
          </a:prstGeom>
          <a:noFill/>
          <a:ln w="12700">
            <a:noFill/>
            <a:miter lim="800000"/>
            <a:headEnd/>
            <a:tailEnd/>
          </a:ln>
        </p:spPr>
        <p:txBody>
          <a:bodyPr>
            <a:spAutoFit/>
          </a:bodyPr>
          <a:lstStyle/>
          <a:p>
            <a:pPr algn="ctr"/>
            <a:r>
              <a:rPr lang="tr-TR" sz="2800" i="1">
                <a:solidFill>
                  <a:srgbClr val="003300"/>
                </a:solidFill>
                <a:latin typeface="Times New Roman" pitchFamily="18" charset="0"/>
              </a:rPr>
              <a:t>İŞLETMELERDE  BÜYÜME  BİÇİMLERİ VE YÖNLERİ</a:t>
            </a:r>
            <a:r>
              <a:rPr lang="tr-TR" sz="3000">
                <a:solidFill>
                  <a:srgbClr val="003300"/>
                </a:solidFill>
                <a:latin typeface="Times New Roman" pitchFamily="18" charset="0"/>
              </a:rPr>
              <a:t> </a:t>
            </a:r>
          </a:p>
          <a:p>
            <a:r>
              <a:rPr lang="tr-TR" sz="2400">
                <a:solidFill>
                  <a:srgbClr val="003300"/>
                </a:solidFill>
                <a:latin typeface="Times New Roman" pitchFamily="18" charset="0"/>
              </a:rPr>
              <a:t>Büyüme </a:t>
            </a:r>
            <a:r>
              <a:rPr lang="tr-TR" sz="2400" u="sng">
                <a:solidFill>
                  <a:srgbClr val="003300"/>
                </a:solidFill>
                <a:latin typeface="Times New Roman" pitchFamily="18" charset="0"/>
              </a:rPr>
              <a:t>iç büyüme</a:t>
            </a:r>
            <a:r>
              <a:rPr lang="tr-TR" sz="2400">
                <a:solidFill>
                  <a:srgbClr val="003300"/>
                </a:solidFill>
                <a:latin typeface="Times New Roman" pitchFamily="18" charset="0"/>
              </a:rPr>
              <a:t> ve </a:t>
            </a:r>
            <a:r>
              <a:rPr lang="tr-TR" sz="2400" u="sng">
                <a:solidFill>
                  <a:srgbClr val="003300"/>
                </a:solidFill>
                <a:latin typeface="Times New Roman" pitchFamily="18" charset="0"/>
              </a:rPr>
              <a:t>dış büyüme</a:t>
            </a:r>
            <a:r>
              <a:rPr lang="tr-TR" sz="2400">
                <a:solidFill>
                  <a:srgbClr val="003300"/>
                </a:solidFill>
                <a:latin typeface="Times New Roman" pitchFamily="18" charset="0"/>
              </a:rPr>
              <a:t> biçiminde olabilir.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blinds(horizontal)">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1"/>
                                        </p:tgtEl>
                                        <p:attrNameLst>
                                          <p:attrName>style.visibility</p:attrName>
                                        </p:attrNameLst>
                                      </p:cBhvr>
                                      <p:to>
                                        <p:strVal val="visible"/>
                                      </p:to>
                                    </p:set>
                                    <p:animEffect transition="in" filter="checkerboard(across)">
                                      <p:cBhvr>
                                        <p:cTn id="12" dur="500"/>
                                        <p:tgtEl>
                                          <p:spTgt spid="890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9090"/>
                                        </p:tgtEl>
                                        <p:attrNameLst>
                                          <p:attrName>style.visibility</p:attrName>
                                        </p:attrNameLst>
                                      </p:cBhvr>
                                      <p:to>
                                        <p:strVal val="visible"/>
                                      </p:to>
                                    </p:set>
                                    <p:animEffect transition="in" filter="dissolve">
                                      <p:cBhvr>
                                        <p:cTn id="17"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tr-TR" smtClean="0"/>
              <a:t>Dış Büyüme </a:t>
            </a:r>
          </a:p>
        </p:txBody>
      </p:sp>
      <p:sp>
        <p:nvSpPr>
          <p:cNvPr id="31747" name="Rectangle 3"/>
          <p:cNvSpPr>
            <a:spLocks noGrp="1" noChangeArrowheads="1"/>
          </p:cNvSpPr>
          <p:nvPr>
            <p:ph idx="1"/>
          </p:nvPr>
        </p:nvSpPr>
        <p:spPr/>
        <p:txBody>
          <a:bodyPr/>
          <a:lstStyle/>
          <a:p>
            <a:pPr eaLnBrk="1" hangingPunct="1">
              <a:buFontTx/>
              <a:buNone/>
            </a:pPr>
            <a:r>
              <a:rPr lang="tr-TR" smtClean="0"/>
              <a:t>   Bir işletmenin başka bir işletmeyi satın alması ya da başka bir işletme ile birleşmesidir.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1295400"/>
            <a:ext cx="9144000" cy="3046413"/>
          </a:xfrm>
          <a:prstGeom prst="rect">
            <a:avLst/>
          </a:prstGeom>
          <a:noFill/>
          <a:ln w="57150">
            <a:noFill/>
            <a:miter lim="800000"/>
            <a:headEnd/>
            <a:tailEnd/>
          </a:ln>
        </p:spPr>
        <p:txBody>
          <a:bodyPr>
            <a:spAutoFit/>
          </a:bodyPr>
          <a:lstStyle/>
          <a:p>
            <a:pPr marL="457200" indent="-457200">
              <a:buFontTx/>
              <a:buAutoNum type="arabicPeriod"/>
            </a:pPr>
            <a:r>
              <a:rPr lang="tr-TR" sz="2400"/>
              <a:t>Aynı konuda üretim yapan bir işletmenin bir başka  işletmenin denetimini ve mülkiyetini ele geçirmesi ya da ek olanaklar geliştirmesi.Örneğin; otomobil lastiği üreten bir şirketin, otomobil lastiği üreten başka bir şirketi satın alması.</a:t>
            </a:r>
          </a:p>
          <a:p>
            <a:pPr marL="457200" indent="-457200"/>
            <a:r>
              <a:rPr lang="tr-TR" sz="2400"/>
              <a:t>2.  Aynı dağıtım düzeyinde  yer alan satıcıların satış  eylemlerinin birleştirilmesi. Örneğin; Bir bölüm perakendeci tüccarın bir araya gelerek ortak bir büyük mağaza zinciri oluşturması.</a:t>
            </a:r>
          </a:p>
          <a:p>
            <a:pPr marL="457200" indent="-457200"/>
            <a:endParaRPr lang="tr-TR" sz="2400">
              <a:latin typeface="Times New Roman" pitchFamily="18" charset="0"/>
            </a:endParaRPr>
          </a:p>
        </p:txBody>
      </p:sp>
      <p:sp>
        <p:nvSpPr>
          <p:cNvPr id="32771" name="Text Box 3"/>
          <p:cNvSpPr txBox="1">
            <a:spLocks noChangeArrowheads="1"/>
          </p:cNvSpPr>
          <p:nvPr/>
        </p:nvSpPr>
        <p:spPr bwMode="auto">
          <a:xfrm>
            <a:off x="0" y="0"/>
            <a:ext cx="9144000" cy="519113"/>
          </a:xfrm>
          <a:prstGeom prst="rect">
            <a:avLst/>
          </a:prstGeom>
          <a:noFill/>
          <a:ln w="76200">
            <a:noFill/>
            <a:miter lim="800000"/>
            <a:headEnd/>
            <a:tailEnd/>
          </a:ln>
        </p:spPr>
        <p:txBody>
          <a:bodyPr>
            <a:spAutoFit/>
          </a:bodyPr>
          <a:lstStyle/>
          <a:p>
            <a:pPr algn="ctr"/>
            <a:r>
              <a:rPr lang="tr-TR" sz="2800"/>
              <a:t>YATAY BÜTÜNLEŞME</a:t>
            </a:r>
          </a:p>
        </p:txBody>
      </p:sp>
      <p:sp>
        <p:nvSpPr>
          <p:cNvPr id="92164" name="Text Box 4"/>
          <p:cNvSpPr txBox="1">
            <a:spLocks noChangeArrowheads="1"/>
          </p:cNvSpPr>
          <p:nvPr/>
        </p:nvSpPr>
        <p:spPr bwMode="auto">
          <a:xfrm>
            <a:off x="0" y="609600"/>
            <a:ext cx="6454775" cy="519113"/>
          </a:xfrm>
          <a:prstGeom prst="rect">
            <a:avLst/>
          </a:prstGeom>
          <a:noFill/>
          <a:ln w="12700">
            <a:noFill/>
            <a:miter lim="800000"/>
            <a:headEnd/>
            <a:tailEnd/>
          </a:ln>
        </p:spPr>
        <p:txBody>
          <a:bodyPr wrap="none">
            <a:spAutoFit/>
          </a:bodyPr>
          <a:lstStyle/>
          <a:p>
            <a:r>
              <a:rPr lang="tr-TR" sz="2800" u="sng">
                <a:solidFill>
                  <a:srgbClr val="FF5050"/>
                </a:solidFill>
              </a:rPr>
              <a:t>Yatay Bütünleşme iki şekilde olabilir;</a:t>
            </a:r>
            <a:endParaRPr lang="tr-TR" sz="2800" u="sng"/>
          </a:p>
        </p:txBody>
      </p:sp>
      <p:pic>
        <p:nvPicPr>
          <p:cNvPr id="92165" name="Picture 5" descr="j0295180"/>
          <p:cNvPicPr>
            <a:picLocks noChangeAspect="1" noChangeArrowheads="1" noCrop="1"/>
          </p:cNvPicPr>
          <p:nvPr/>
        </p:nvPicPr>
        <p:blipFill>
          <a:blip r:embed="rId3"/>
          <a:srcRect/>
          <a:stretch>
            <a:fillRect/>
          </a:stretch>
        </p:blipFill>
        <p:spPr bwMode="auto">
          <a:xfrm>
            <a:off x="5791200" y="4953000"/>
            <a:ext cx="2743200" cy="1828800"/>
          </a:xfrm>
          <a:prstGeom prst="rect">
            <a:avLst/>
          </a:prstGeom>
          <a:noFill/>
          <a:ln w="9525">
            <a:noFill/>
            <a:miter lim="800000"/>
            <a:headEnd/>
            <a:tailEnd/>
          </a:ln>
        </p:spPr>
      </p:pic>
      <p:pic>
        <p:nvPicPr>
          <p:cNvPr id="92166" name="Picture 6" descr="j0163015"/>
          <p:cNvPicPr>
            <a:picLocks noChangeAspect="1" noChangeArrowheads="1" noCrop="1"/>
          </p:cNvPicPr>
          <p:nvPr/>
        </p:nvPicPr>
        <p:blipFill>
          <a:blip r:embed="rId4"/>
          <a:srcRect/>
          <a:stretch>
            <a:fillRect/>
          </a:stretch>
        </p:blipFill>
        <p:spPr bwMode="auto">
          <a:xfrm>
            <a:off x="457200" y="4800600"/>
            <a:ext cx="5029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ox(out)">
                                      <p:cBhvr>
                                        <p:cTn id="7" dur="500"/>
                                        <p:tgtEl>
                                          <p:spTgt spid="921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92162"/>
                                        </p:tgtEl>
                                        <p:attrNameLst>
                                          <p:attrName>style.visibility</p:attrName>
                                        </p:attrNameLst>
                                      </p:cBhvr>
                                      <p:to>
                                        <p:strVal val="visible"/>
                                      </p:to>
                                    </p:set>
                                    <p:animEffect transition="in" filter="wipe(left)">
                                      <p:cBhvr>
                                        <p:cTn id="12" dur="300"/>
                                        <p:tgtEl>
                                          <p:spTgt spid="921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2166"/>
                                        </p:tgtEl>
                                        <p:attrNameLst>
                                          <p:attrName>style.visibility</p:attrName>
                                        </p:attrNameLst>
                                      </p:cBhvr>
                                      <p:to>
                                        <p:strVal val="visible"/>
                                      </p:to>
                                    </p:set>
                                    <p:anim calcmode="lin" valueType="num">
                                      <p:cBhvr additive="base">
                                        <p:cTn id="17" dur="500" fill="hold"/>
                                        <p:tgtEl>
                                          <p:spTgt spid="92166"/>
                                        </p:tgtEl>
                                        <p:attrNameLst>
                                          <p:attrName>ppt_x</p:attrName>
                                        </p:attrNameLst>
                                      </p:cBhvr>
                                      <p:tavLst>
                                        <p:tav tm="0">
                                          <p:val>
                                            <p:strVal val="0-#ppt_w/2"/>
                                          </p:val>
                                        </p:tav>
                                        <p:tav tm="100000">
                                          <p:val>
                                            <p:strVal val="#ppt_x"/>
                                          </p:val>
                                        </p:tav>
                                      </p:tavLst>
                                    </p:anim>
                                    <p:anim calcmode="lin" valueType="num">
                                      <p:cBhvr additive="base">
                                        <p:cTn id="18" dur="500" fill="hold"/>
                                        <p:tgtEl>
                                          <p:spTgt spid="9216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2165"/>
                                        </p:tgtEl>
                                        <p:attrNameLst>
                                          <p:attrName>style.visibility</p:attrName>
                                        </p:attrNameLst>
                                      </p:cBhvr>
                                      <p:to>
                                        <p:strVal val="visible"/>
                                      </p:to>
                                    </p:set>
                                    <p:animEffect transition="in" filter="blinds(horizontal)">
                                      <p:cBhvr>
                                        <p:cTn id="23"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j0382658"/>
          <p:cNvPicPr>
            <a:picLocks noChangeAspect="1" noChangeArrowheads="1"/>
          </p:cNvPicPr>
          <p:nvPr/>
        </p:nvPicPr>
        <p:blipFill>
          <a:blip r:embed="rId3"/>
          <a:srcRect/>
          <a:stretch>
            <a:fillRect/>
          </a:stretch>
        </p:blipFill>
        <p:spPr bwMode="auto">
          <a:xfrm>
            <a:off x="179388" y="4652963"/>
            <a:ext cx="8675687" cy="2205037"/>
          </a:xfrm>
          <a:prstGeom prst="rect">
            <a:avLst/>
          </a:prstGeom>
          <a:noFill/>
          <a:effectLst>
            <a:outerShdw dist="278533" dir="19010857" algn="ctr" rotWithShape="0">
              <a:srgbClr val="996633"/>
            </a:outerShdw>
          </a:effectLst>
        </p:spPr>
      </p:pic>
      <p:sp>
        <p:nvSpPr>
          <p:cNvPr id="96259" name="Text Box 3"/>
          <p:cNvSpPr txBox="1">
            <a:spLocks noChangeArrowheads="1"/>
          </p:cNvSpPr>
          <p:nvPr/>
        </p:nvSpPr>
        <p:spPr bwMode="auto">
          <a:xfrm>
            <a:off x="0" y="188913"/>
            <a:ext cx="9144000" cy="4170362"/>
          </a:xfrm>
          <a:prstGeom prst="rect">
            <a:avLst/>
          </a:prstGeom>
          <a:noFill/>
          <a:ln w="76200">
            <a:noFill/>
            <a:miter lim="800000"/>
            <a:headEnd/>
            <a:tailEnd/>
          </a:ln>
        </p:spPr>
        <p:txBody>
          <a:bodyPr>
            <a:spAutoFit/>
          </a:bodyPr>
          <a:lstStyle/>
          <a:p>
            <a:pPr algn="ctr"/>
            <a:r>
              <a:rPr lang="tr-TR" sz="2800" i="1">
                <a:solidFill>
                  <a:srgbClr val="000000"/>
                </a:solidFill>
              </a:rPr>
              <a:t>DİKEY BÜTÜNLEŞME</a:t>
            </a:r>
          </a:p>
          <a:p>
            <a:pPr algn="ctr"/>
            <a:r>
              <a:rPr lang="tr-TR" sz="2400">
                <a:solidFill>
                  <a:srgbClr val="000000"/>
                </a:solidFill>
              </a:rPr>
              <a:t>Üretici işletmenin, kullandığı girdilerden herhangi birini kendisine </a:t>
            </a:r>
          </a:p>
          <a:p>
            <a:r>
              <a:rPr lang="tr-TR" sz="2400">
                <a:solidFill>
                  <a:srgbClr val="000000"/>
                </a:solidFill>
              </a:rPr>
              <a:t>satan bir işletmeyi satın alması ya da kendi ürettiği malı satan bir</a:t>
            </a:r>
          </a:p>
          <a:p>
            <a:r>
              <a:rPr lang="tr-TR" sz="2400">
                <a:solidFill>
                  <a:srgbClr val="000000"/>
                </a:solidFill>
              </a:rPr>
              <a:t>işletmeyi örgütüne katması durumunda </a:t>
            </a:r>
            <a:r>
              <a:rPr lang="tr-TR" sz="2400" i="1" u="sng">
                <a:solidFill>
                  <a:srgbClr val="000000"/>
                </a:solidFill>
              </a:rPr>
              <a:t>DİKEY BÜTÜNLEŞME</a:t>
            </a:r>
            <a:endParaRPr lang="tr-TR" sz="2400" u="sng">
              <a:solidFill>
                <a:srgbClr val="000000"/>
              </a:solidFill>
            </a:endParaRPr>
          </a:p>
          <a:p>
            <a:r>
              <a:rPr lang="tr-TR" sz="2400">
                <a:solidFill>
                  <a:srgbClr val="000000"/>
                </a:solidFill>
              </a:rPr>
              <a:t>gerçekleşmiş olur. </a:t>
            </a:r>
          </a:p>
          <a:p>
            <a:r>
              <a:rPr lang="tr-TR" sz="2400">
                <a:solidFill>
                  <a:srgbClr val="000000"/>
                </a:solidFill>
              </a:rPr>
              <a:t>Girdi kaynaklarına yönelik olarak gerçekleştirilen genişleme </a:t>
            </a:r>
            <a:r>
              <a:rPr lang="tr-TR" sz="2400" i="1" u="sng">
                <a:solidFill>
                  <a:srgbClr val="000000"/>
                </a:solidFill>
              </a:rPr>
              <a:t>geriye doğru bütünleşme</a:t>
            </a:r>
            <a:r>
              <a:rPr lang="tr-TR" sz="2400">
                <a:solidFill>
                  <a:srgbClr val="000000"/>
                </a:solidFill>
              </a:rPr>
              <a:t> adını alır. </a:t>
            </a:r>
          </a:p>
          <a:p>
            <a:r>
              <a:rPr lang="tr-TR" sz="2400">
                <a:solidFill>
                  <a:srgbClr val="000000"/>
                </a:solidFill>
              </a:rPr>
              <a:t>İşletmeyi ürettiği malı kullananlara doğru bir adı daha yaklaştıran genişleme </a:t>
            </a:r>
            <a:r>
              <a:rPr lang="tr-TR" sz="2400" i="1" u="sng">
                <a:solidFill>
                  <a:srgbClr val="000000"/>
                </a:solidFill>
              </a:rPr>
              <a:t>ileriye doğru bütünleşme</a:t>
            </a:r>
            <a:r>
              <a:rPr lang="tr-TR" sz="2400">
                <a:solidFill>
                  <a:srgbClr val="000000"/>
                </a:solidFill>
              </a:rPr>
              <a:t> adını alır.</a:t>
            </a:r>
          </a:p>
          <a:p>
            <a:r>
              <a:rPr lang="tr-TR" sz="2400" i="1">
                <a:solidFill>
                  <a:srgbClr val="000000"/>
                </a:solidFill>
              </a:rPr>
              <a:t>Tam bir dikey bütünleşme örneğine hiçbir zaman </a:t>
            </a:r>
            <a:r>
              <a:rPr lang="tr-TR" sz="2400" i="1" u="sng">
                <a:solidFill>
                  <a:srgbClr val="000000"/>
                </a:solidFill>
              </a:rPr>
              <a:t>rastlanılmaz</a:t>
            </a:r>
            <a:r>
              <a:rPr lang="tr-TR" sz="2400" i="1">
                <a:solidFill>
                  <a:srgbClr val="000000"/>
                </a:solidFill>
              </a:rPr>
              <a:t>.</a:t>
            </a:r>
            <a:endParaRPr lang="tr-TR"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randombar(horizontal)">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6258"/>
                                        </p:tgtEl>
                                        <p:attrNameLst>
                                          <p:attrName>style.visibility</p:attrName>
                                        </p:attrNameLst>
                                      </p:cBhvr>
                                      <p:to>
                                        <p:strVal val="visible"/>
                                      </p:to>
                                    </p:set>
                                    <p:animEffect transition="in" filter="plus(in)">
                                      <p:cBhvr>
                                        <p:cTn id="12" dur="2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j030927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0355" name="Text Box 3"/>
          <p:cNvSpPr txBox="1">
            <a:spLocks noChangeArrowheads="1"/>
          </p:cNvSpPr>
          <p:nvPr/>
        </p:nvSpPr>
        <p:spPr bwMode="auto">
          <a:xfrm>
            <a:off x="0" y="2571750"/>
            <a:ext cx="9144000" cy="1261884"/>
          </a:xfrm>
          <a:prstGeom prst="rect">
            <a:avLst/>
          </a:prstGeom>
          <a:noFill/>
          <a:ln w="9525">
            <a:noFill/>
            <a:miter lim="800000"/>
            <a:headEnd/>
            <a:tailEnd/>
          </a:ln>
        </p:spPr>
        <p:txBody>
          <a:bodyPr>
            <a:spAutoFit/>
          </a:bodyPr>
          <a:lstStyle/>
          <a:p>
            <a:r>
              <a:rPr lang="tr-TR" sz="2400" dirty="0">
                <a:solidFill>
                  <a:srgbClr val="000000"/>
                </a:solidFill>
              </a:rPr>
              <a:t>Yatay ve dikey bütünleşmenin karması olan </a:t>
            </a:r>
            <a:r>
              <a:rPr lang="tr-TR" sz="2400" dirty="0" smtClean="0">
                <a:solidFill>
                  <a:srgbClr val="000000"/>
                </a:solidFill>
              </a:rPr>
              <a:t>bütünleşmelerdir. </a:t>
            </a:r>
            <a:r>
              <a:rPr lang="tr-TR" sz="2800" b="1" dirty="0" smtClean="0"/>
              <a:t>:</a:t>
            </a:r>
            <a:r>
              <a:rPr lang="tr-TR" sz="2400" dirty="0" smtClean="0"/>
              <a:t> işletmelerin mevcut teknoloji, ürün ve pazarıyla hiçbir ilişkisi olmayan alanlardaki işletmelerle gerçekleştirdikleri birleşmeler</a:t>
            </a:r>
            <a:endParaRPr lang="tr-TR" sz="2400" dirty="0">
              <a:solidFill>
                <a:srgbClr val="000000"/>
              </a:solidFill>
            </a:endParaRPr>
          </a:p>
        </p:txBody>
      </p:sp>
      <p:sp>
        <p:nvSpPr>
          <p:cNvPr id="100357" name="Text Box 5"/>
          <p:cNvSpPr txBox="1">
            <a:spLocks noChangeArrowheads="1"/>
          </p:cNvSpPr>
          <p:nvPr/>
        </p:nvSpPr>
        <p:spPr bwMode="auto">
          <a:xfrm>
            <a:off x="0" y="304800"/>
            <a:ext cx="9144000" cy="519113"/>
          </a:xfrm>
          <a:prstGeom prst="rect">
            <a:avLst/>
          </a:prstGeom>
          <a:noFill/>
          <a:ln w="76200">
            <a:noFill/>
            <a:miter lim="800000"/>
            <a:headEnd/>
            <a:tailEnd/>
          </a:ln>
        </p:spPr>
        <p:txBody>
          <a:bodyPr>
            <a:spAutoFit/>
          </a:bodyPr>
          <a:lstStyle/>
          <a:p>
            <a:pPr algn="ctr"/>
            <a:r>
              <a:rPr lang="tr-TR" sz="2800">
                <a:solidFill>
                  <a:srgbClr val="000000"/>
                </a:solidFill>
              </a:rPr>
              <a:t>KARMA BÜTÜNLEŞME</a:t>
            </a:r>
            <a:endParaRPr lang="tr-T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box(out)">
                                      <p:cBhvr>
                                        <p:cTn id="7" dur="500"/>
                                        <p:tgtEl>
                                          <p:spTgt spid="1003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wipe(left)">
                                      <p:cBhvr>
                                        <p:cTn id="12"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P spid="10035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br>
              <a:rPr lang="tr-TR" dirty="0" smtClean="0"/>
            </a:br>
            <a:r>
              <a:rPr lang="tr-TR" dirty="0" smtClean="0"/>
              <a:t>				?</a:t>
            </a:r>
            <a:endParaRPr lang="tr-TR" dirty="0"/>
          </a:p>
        </p:txBody>
      </p:sp>
      <p:sp>
        <p:nvSpPr>
          <p:cNvPr id="3" name="2 İçerik Yer Tutucusu"/>
          <p:cNvSpPr>
            <a:spLocks noGrp="1"/>
          </p:cNvSpPr>
          <p:nvPr>
            <p:ph idx="1"/>
          </p:nvPr>
        </p:nvSpPr>
        <p:spPr/>
        <p:txBody>
          <a:bodyPr/>
          <a:lstStyle/>
          <a:p>
            <a:endParaRPr lang="tr-TR" dirty="0" smtClean="0"/>
          </a:p>
          <a:p>
            <a:endParaRPr lang="tr-TR" dirty="0" smtClean="0"/>
          </a:p>
          <a:p>
            <a:pPr lvl="4">
              <a:buNone/>
            </a:pPr>
            <a:r>
              <a:rPr lang="tr-TR" sz="4000" dirty="0" smtClean="0"/>
              <a:t>    BÜYÜME NEDİR?</a:t>
            </a:r>
            <a:endParaRPr lang="tr-TR"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04850"/>
            <a:ext cx="8258175" cy="1795463"/>
          </a:xfrm>
        </p:spPr>
        <p:txBody>
          <a:bodyPr/>
          <a:lstStyle/>
          <a:p>
            <a:pPr eaLnBrk="1" hangingPunct="1"/>
            <a:r>
              <a:rPr lang="tr-TR" sz="3600" smtClean="0">
                <a:solidFill>
                  <a:schemeClr val="tx1"/>
                </a:solidFill>
              </a:rPr>
              <a:t>Dışsal Büyüme: İşletmelerarası anlaşmalar sonucu ortaya çıkan başlıca bütünleşme veya birleşme türleri </a:t>
            </a:r>
          </a:p>
        </p:txBody>
      </p:sp>
      <p:sp>
        <p:nvSpPr>
          <p:cNvPr id="38915" name="Rectangle 3"/>
          <p:cNvSpPr>
            <a:spLocks noGrp="1" noChangeArrowheads="1"/>
          </p:cNvSpPr>
          <p:nvPr>
            <p:ph idx="1"/>
          </p:nvPr>
        </p:nvSpPr>
        <p:spPr/>
        <p:txBody>
          <a:bodyPr/>
          <a:lstStyle/>
          <a:p>
            <a:pPr eaLnBrk="1" hangingPunct="1">
              <a:buFontTx/>
              <a:buNone/>
            </a:pPr>
            <a:endParaRPr lang="tr-TR" smtClean="0"/>
          </a:p>
          <a:p>
            <a:pPr eaLnBrk="1" hangingPunct="1">
              <a:buFontTx/>
              <a:buNone/>
            </a:pPr>
            <a:endParaRPr lang="tr-TR" smtClean="0"/>
          </a:p>
          <a:p>
            <a:pPr eaLnBrk="1" hangingPunct="1">
              <a:buFontTx/>
              <a:buNone/>
            </a:pPr>
            <a:r>
              <a:rPr lang="tr-TR" sz="2800" smtClean="0"/>
              <a:t>   1.     Centilmenlik Anlaşmaları</a:t>
            </a:r>
            <a:br>
              <a:rPr lang="tr-TR" sz="2800" smtClean="0"/>
            </a:br>
            <a:r>
              <a:rPr lang="tr-TR" sz="2800" smtClean="0"/>
              <a:t>2.     Konsorsiyumlar</a:t>
            </a:r>
            <a:br>
              <a:rPr lang="tr-TR" sz="2800" smtClean="0"/>
            </a:br>
            <a:r>
              <a:rPr lang="tr-TR" sz="2800" smtClean="0"/>
              <a:t>3.     Karteller</a:t>
            </a:r>
            <a:br>
              <a:rPr lang="tr-TR" sz="2800" smtClean="0"/>
            </a:br>
            <a:r>
              <a:rPr lang="tr-TR" sz="2800" smtClean="0"/>
              <a:t>4.     Tröstler</a:t>
            </a:r>
            <a:br>
              <a:rPr lang="tr-TR" sz="2800" smtClean="0"/>
            </a:br>
            <a:r>
              <a:rPr lang="tr-TR" sz="2800" smtClean="0"/>
              <a:t>5.     Holdingler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428625" y="-214313"/>
            <a:ext cx="8229600" cy="1143001"/>
          </a:xfrm>
        </p:spPr>
        <p:txBody>
          <a:bodyPr/>
          <a:lstStyle/>
          <a:p>
            <a:r>
              <a:rPr lang="tr-TR" sz="3200" i="1" smtClean="0">
                <a:solidFill>
                  <a:schemeClr val="tx1"/>
                </a:solidFill>
                <a:latin typeface="Times New Roman" pitchFamily="18" charset="0"/>
              </a:rPr>
              <a:t>CENTİLMENLİK ANLAŞMALARI</a:t>
            </a:r>
            <a:r>
              <a:rPr lang="tr-TR" sz="2400" smtClean="0">
                <a:solidFill>
                  <a:schemeClr val="tx1"/>
                </a:solidFill>
                <a:latin typeface="Times New Roman" pitchFamily="18" charset="0"/>
              </a:rPr>
              <a:t/>
            </a:r>
            <a:br>
              <a:rPr lang="tr-TR" sz="2400" smtClean="0">
                <a:solidFill>
                  <a:schemeClr val="tx1"/>
                </a:solidFill>
                <a:latin typeface="Times New Roman" pitchFamily="18" charset="0"/>
              </a:rPr>
            </a:br>
            <a:endParaRPr lang="tr-TR" sz="2400" smtClean="0">
              <a:solidFill>
                <a:schemeClr val="tx1"/>
              </a:solidFill>
            </a:endParaRPr>
          </a:p>
        </p:txBody>
      </p:sp>
      <p:sp>
        <p:nvSpPr>
          <p:cNvPr id="39939" name="2 İçerik Yer Tutucusu"/>
          <p:cNvSpPr>
            <a:spLocks noGrp="1"/>
          </p:cNvSpPr>
          <p:nvPr>
            <p:ph idx="1"/>
          </p:nvPr>
        </p:nvSpPr>
        <p:spPr>
          <a:xfrm>
            <a:off x="285750" y="1000125"/>
            <a:ext cx="8358188" cy="4929188"/>
          </a:xfrm>
        </p:spPr>
        <p:txBody>
          <a:bodyPr/>
          <a:lstStyle/>
          <a:p>
            <a:r>
              <a:rPr lang="tr-TR" sz="2400" smtClean="0">
                <a:latin typeface="Times New Roman" pitchFamily="18" charset="0"/>
                <a:cs typeface="Times New Roman" pitchFamily="18" charset="0"/>
              </a:rPr>
              <a:t>Belirli bir ya da birkaç konuda anlaşma yapan ve anlaşma koşullarına uymayı karşılıklı söze ve güvene dayalı olarak yüklenen kişilerin yaptıkları anlaşmalardır.</a:t>
            </a:r>
          </a:p>
          <a:p>
            <a:pPr>
              <a:buFontTx/>
              <a:buChar char="•"/>
            </a:pPr>
            <a:r>
              <a:rPr lang="tr-TR" sz="2400" smtClean="0">
                <a:latin typeface="Times New Roman" pitchFamily="18" charset="0"/>
                <a:cs typeface="Times New Roman" pitchFamily="18" charset="0"/>
              </a:rPr>
              <a:t>Hammadde ve satış pazarlarını paylaşmak, fiyat rekabetini ortadan kaldırmak, satış koşulları, üretim, personel gibi konularda işbirliğine  gitmek gibi alanlarda uzmanlaşmaya çalışırlar.</a:t>
            </a:r>
          </a:p>
          <a:p>
            <a:pPr>
              <a:buFontTx/>
              <a:buChar char="•"/>
            </a:pPr>
            <a:r>
              <a:rPr lang="tr-TR" sz="2400" smtClean="0">
                <a:latin typeface="Times New Roman" pitchFamily="18" charset="0"/>
                <a:cs typeface="Times New Roman" pitchFamily="18" charset="0"/>
              </a:rPr>
              <a:t>Anlaşmaya uymamanın doğrudan bir yaptırımı olmamakla birlikte anlaşma ile sağlanabilecek pazar egemenliği ve tekelci gücün yitirilme tehlikesi en güçlü yaptırımdır.</a:t>
            </a:r>
          </a:p>
          <a:p>
            <a:pPr>
              <a:buFontTx/>
              <a:buChar char="•"/>
            </a:pPr>
            <a:r>
              <a:rPr lang="tr-TR" sz="2400" smtClean="0">
                <a:latin typeface="Times New Roman" pitchFamily="18" charset="0"/>
                <a:cs typeface="Times New Roman" pitchFamily="18" charset="0"/>
              </a:rPr>
              <a:t>Bu anlaşmalar, yasaların kartel ve benzeri anlaşmaları yasakladığı  ya da kamuoyu baskısının yoğun olduğu ülkelerde kullanılmaktadır.</a:t>
            </a:r>
          </a:p>
          <a:p>
            <a:pPr>
              <a:buFontTx/>
              <a:buChar char="•"/>
            </a:pPr>
            <a:r>
              <a:rPr lang="tr-TR" sz="2400" smtClean="0">
                <a:latin typeface="Times New Roman" pitchFamily="18" charset="0"/>
                <a:cs typeface="Times New Roman" pitchFamily="18" charset="0"/>
              </a:rPr>
              <a:t>Anlaşma;  yazılı-sözlü, sürekli-geçici olabilir.</a:t>
            </a:r>
          </a:p>
          <a:p>
            <a:endParaRPr lang="tr-TR" sz="2000" smtClean="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a:t>HUKUKİ VE EKONOMİK AÇIDAN BİRLEŞME TÜRLERİ</a:t>
            </a:r>
          </a:p>
        </p:txBody>
      </p:sp>
      <p:sp>
        <p:nvSpPr>
          <p:cNvPr id="40963" name="Rectangle 3"/>
          <p:cNvSpPr>
            <a:spLocks noGrp="1" noChangeArrowheads="1"/>
          </p:cNvSpPr>
          <p:nvPr>
            <p:ph idx="1"/>
          </p:nvPr>
        </p:nvSpPr>
        <p:spPr/>
        <p:txBody>
          <a:bodyPr/>
          <a:lstStyle/>
          <a:p>
            <a:pPr eaLnBrk="1" hangingPunct="1">
              <a:buFontTx/>
              <a:buNone/>
            </a:pPr>
            <a:endParaRPr lang="tr-TR" smtClean="0"/>
          </a:p>
          <a:p>
            <a:pPr eaLnBrk="1" hangingPunct="1">
              <a:buFontTx/>
              <a:buNone/>
            </a:pPr>
            <a:endParaRPr lang="tr-TR" smtClean="0"/>
          </a:p>
          <a:p>
            <a:pPr eaLnBrk="1" hangingPunct="1">
              <a:buFontTx/>
              <a:buNone/>
            </a:pPr>
            <a:r>
              <a:rPr lang="tr-TR" smtClean="0"/>
              <a:t>   Hukuki yapıyı etkileyen ve etkilemeyen işbirliği, birleşme türleri nelerdir?</a:t>
            </a:r>
          </a:p>
          <a:p>
            <a:pPr eaLnBrk="1" hangingPunct="1"/>
            <a:endParaRPr lang="tr-T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tr-TR" sz="3600" b="1" dirty="0"/>
              <a:t>HUKUKİ BAĞIMSIZLIĞI ETKİLEMEYEN BİRLEŞME, İŞBİRLİĞİ TÜRLERİ</a:t>
            </a:r>
            <a:r>
              <a:rPr lang="tr-TR" sz="3200" b="1" dirty="0"/>
              <a:t/>
            </a:r>
            <a:br>
              <a:rPr lang="tr-TR" sz="3200" b="1" dirty="0"/>
            </a:br>
            <a:endParaRPr lang="tr-TR" sz="3200" b="1" dirty="0"/>
          </a:p>
        </p:txBody>
      </p:sp>
      <p:sp>
        <p:nvSpPr>
          <p:cNvPr id="41987" name="Rectangle 3"/>
          <p:cNvSpPr>
            <a:spLocks noGrp="1" noChangeArrowheads="1"/>
          </p:cNvSpPr>
          <p:nvPr>
            <p:ph idx="1"/>
          </p:nvPr>
        </p:nvSpPr>
        <p:spPr/>
        <p:txBody>
          <a:bodyPr/>
          <a:lstStyle/>
          <a:p>
            <a:pPr eaLnBrk="1" hangingPunct="1"/>
            <a:r>
              <a:rPr lang="tr-TR" smtClean="0"/>
              <a:t>  </a:t>
            </a:r>
          </a:p>
          <a:p>
            <a:pPr eaLnBrk="1" hangingPunct="1"/>
            <a:endParaRPr lang="tr-TR" smtClean="0"/>
          </a:p>
          <a:p>
            <a:pPr eaLnBrk="1" hangingPunct="1"/>
            <a:r>
              <a:rPr lang="tr-TR" smtClean="0"/>
              <a:t>  </a:t>
            </a:r>
            <a:r>
              <a:rPr lang="tr-TR" sz="3600" smtClean="0"/>
              <a:t>Konsorsiyumlar</a:t>
            </a:r>
          </a:p>
          <a:p>
            <a:pPr eaLnBrk="1" hangingPunct="1"/>
            <a:r>
              <a:rPr lang="tr-TR" sz="3600" smtClean="0"/>
              <a:t>  Karteller</a:t>
            </a:r>
          </a:p>
          <a:p>
            <a:pPr eaLnBrk="1" hangingPunct="1"/>
            <a:r>
              <a:rPr lang="tr-TR" sz="3600" smtClean="0"/>
              <a:t>  Konsernler</a:t>
            </a:r>
          </a:p>
          <a:p>
            <a:pPr eaLnBrk="1" hangingPunct="1"/>
            <a:endParaRPr lang="tr-TR" sz="36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tr-TR" sz="3200" b="1" smtClean="0"/>
              <a:t>HUKUKİ BAĞIMSIZLIĞI ETKİLEYEN BİRLEŞME, İŞBİRLİĞİ TÜRLERİ</a:t>
            </a:r>
          </a:p>
        </p:txBody>
      </p:sp>
      <p:sp>
        <p:nvSpPr>
          <p:cNvPr id="43011" name="Rectangle 3"/>
          <p:cNvSpPr>
            <a:spLocks noGrp="1" noChangeArrowheads="1"/>
          </p:cNvSpPr>
          <p:nvPr>
            <p:ph idx="1"/>
          </p:nvPr>
        </p:nvSpPr>
        <p:spPr/>
        <p:txBody>
          <a:bodyPr/>
          <a:lstStyle/>
          <a:p>
            <a:pPr eaLnBrk="1" hangingPunct="1"/>
            <a:endParaRPr lang="tr-TR" smtClean="0"/>
          </a:p>
          <a:p>
            <a:pPr eaLnBrk="1" hangingPunct="1"/>
            <a:r>
              <a:rPr lang="tr-TR" sz="3600" smtClean="0"/>
              <a:t>Tröst</a:t>
            </a:r>
          </a:p>
          <a:p>
            <a:pPr eaLnBrk="1" hangingPunct="1"/>
            <a:r>
              <a:rPr lang="tr-TR" sz="3600" smtClean="0"/>
              <a:t>Holding</a:t>
            </a:r>
          </a:p>
          <a:p>
            <a:pPr eaLnBrk="1" hangingPunct="1"/>
            <a:r>
              <a:rPr lang="tr-TR" sz="3600" smtClean="0"/>
              <a:t>Merger (Birleşme)</a:t>
            </a:r>
          </a:p>
          <a:p>
            <a:pPr eaLnBrk="1" hangingPunct="1"/>
            <a:endParaRPr lang="tr-TR" sz="36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8625" y="0"/>
            <a:ext cx="8229600" cy="1143000"/>
          </a:xfrm>
        </p:spPr>
        <p:txBody>
          <a:bodyPr/>
          <a:lstStyle/>
          <a:p>
            <a:pPr eaLnBrk="1" hangingPunct="1"/>
            <a:r>
              <a:rPr lang="tr-TR" smtClean="0"/>
              <a:t>Konsorsiyum</a:t>
            </a:r>
          </a:p>
        </p:txBody>
      </p:sp>
      <p:sp>
        <p:nvSpPr>
          <p:cNvPr id="44035" name="Rectangle 3"/>
          <p:cNvSpPr>
            <a:spLocks noGrp="1" noChangeArrowheads="1"/>
          </p:cNvSpPr>
          <p:nvPr>
            <p:ph idx="1"/>
          </p:nvPr>
        </p:nvSpPr>
        <p:spPr>
          <a:xfrm>
            <a:off x="428625" y="1428750"/>
            <a:ext cx="8229600" cy="4389438"/>
          </a:xfrm>
        </p:spPr>
        <p:txBody>
          <a:bodyPr/>
          <a:lstStyle/>
          <a:p>
            <a:pPr eaLnBrk="1" hangingPunct="1">
              <a:lnSpc>
                <a:spcPct val="90000"/>
              </a:lnSpc>
            </a:pPr>
            <a:r>
              <a:rPr lang="tr-TR" sz="2400" smtClean="0"/>
              <a:t>İki ya da daha fazla şirketin bir işi yada projeyi gerçekleştirmek üzere aralarında geçici olarak, hukuki ve ekonomik bağımsızlıklarını koruyarak vardıkları işbirliğidir. </a:t>
            </a:r>
          </a:p>
          <a:p>
            <a:pPr eaLnBrk="1" hangingPunct="1">
              <a:lnSpc>
                <a:spcPct val="90000"/>
              </a:lnSpc>
            </a:pPr>
            <a:endParaRPr lang="tr-TR" sz="2400" smtClean="0"/>
          </a:p>
          <a:p>
            <a:pPr eaLnBrk="1" hangingPunct="1">
              <a:lnSpc>
                <a:spcPct val="90000"/>
              </a:lnSpc>
            </a:pPr>
            <a:r>
              <a:rPr lang="tr-TR" sz="2400" smtClean="0"/>
              <a:t>Konsorsiyum anlaşması sonucu söz konusu işletmeler benzer veya farklı alanlarda sahip oldukları uzmanlık bilgileri, kaynak ve güçlerinden konsorsiyum şeklinde oluşturacakları ortak girişime yapacakları katkıyı belirleyerek, geçici olarak hareket etme ve bir tür stratejik işbirliğini konsorsiyum anlaşmalarında belirtmektedirler. Konsorsiyum inşaat şirketleri arasında sıkça görülen bir birliktelik türüdür. Örneğin baraj, otoban, metro, köprü yapımında birden fazla bir araya gelmeleri ve iş bitiminde ayrılmaları gibi </a:t>
            </a:r>
          </a:p>
          <a:p>
            <a:pPr eaLnBrk="1" hangingPunct="1">
              <a:lnSpc>
                <a:spcPct val="90000"/>
              </a:lnSpc>
            </a:pPr>
            <a:endParaRPr lang="tr-TR" sz="24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a:t>Konsorsiyum kurulmasının temel nedenleri:</a:t>
            </a:r>
          </a:p>
        </p:txBody>
      </p:sp>
      <p:sp>
        <p:nvSpPr>
          <p:cNvPr id="35843" name="Rectangle 3"/>
          <p:cNvSpPr>
            <a:spLocks noGrp="1" noChangeArrowheads="1"/>
          </p:cNvSpPr>
          <p:nvPr>
            <p:ph idx="1"/>
          </p:nvPr>
        </p:nvSpPr>
        <p:spPr/>
        <p:txBody>
          <a:bodyPr>
            <a:normAutofit lnSpcReduction="10000"/>
          </a:bodyPr>
          <a:lstStyle/>
          <a:p>
            <a:pPr marL="274320" indent="-274320" eaLnBrk="1" fontAlgn="auto" hangingPunct="1">
              <a:lnSpc>
                <a:spcPct val="80000"/>
              </a:lnSpc>
              <a:spcAft>
                <a:spcPts val="0"/>
              </a:spcAft>
              <a:buClr>
                <a:schemeClr val="accent3"/>
              </a:buClr>
              <a:buFont typeface="Wingdings 2"/>
              <a:buChar char=""/>
              <a:defRPr/>
            </a:pPr>
            <a:r>
              <a:rPr lang="tr-TR" sz="2400"/>
              <a:t>Sermayeyi bulma,</a:t>
            </a:r>
          </a:p>
          <a:p>
            <a:pPr marL="274320" indent="-274320" eaLnBrk="1" fontAlgn="auto" hangingPunct="1">
              <a:lnSpc>
                <a:spcPct val="80000"/>
              </a:lnSpc>
              <a:spcAft>
                <a:spcPts val="0"/>
              </a:spcAft>
              <a:buClr>
                <a:schemeClr val="accent3"/>
              </a:buClr>
              <a:buFont typeface="Wingdings 2"/>
              <a:buChar char=""/>
              <a:defRPr/>
            </a:pPr>
            <a:r>
              <a:rPr lang="tr-TR" sz="2400"/>
              <a:t>İşletmelerin uzmanlık alanlarından ve pazar güvenilirliğinden yararlanma veya </a:t>
            </a:r>
          </a:p>
          <a:p>
            <a:pPr marL="274320" indent="-274320" eaLnBrk="1" fontAlgn="auto" hangingPunct="1">
              <a:lnSpc>
                <a:spcPct val="80000"/>
              </a:lnSpc>
              <a:spcAft>
                <a:spcPts val="0"/>
              </a:spcAft>
              <a:buClr>
                <a:schemeClr val="accent3"/>
              </a:buClr>
              <a:buFont typeface="Wingdings 2"/>
              <a:buChar char=""/>
              <a:defRPr/>
            </a:pPr>
            <a:r>
              <a:rPr lang="tr-TR" sz="2400"/>
              <a:t>Riski dağıtma </a:t>
            </a:r>
          </a:p>
          <a:p>
            <a:pPr marL="274320" indent="-274320" eaLnBrk="1" fontAlgn="auto" hangingPunct="1">
              <a:lnSpc>
                <a:spcPct val="80000"/>
              </a:lnSpc>
              <a:spcAft>
                <a:spcPts val="0"/>
              </a:spcAft>
              <a:buClr>
                <a:schemeClr val="accent3"/>
              </a:buClr>
              <a:buFont typeface="Wingdings 2"/>
              <a:buChar char=""/>
              <a:defRPr/>
            </a:pPr>
            <a:endParaRPr lang="tr-TR" sz="2400"/>
          </a:p>
          <a:p>
            <a:pPr marL="274320" indent="-274320" eaLnBrk="1" fontAlgn="auto" hangingPunct="1">
              <a:lnSpc>
                <a:spcPct val="80000"/>
              </a:lnSpc>
              <a:spcAft>
                <a:spcPts val="0"/>
              </a:spcAft>
              <a:buClr>
                <a:schemeClr val="accent3"/>
              </a:buClr>
              <a:buFont typeface="Wingdings 2"/>
              <a:buChar char=""/>
              <a:defRPr/>
            </a:pPr>
            <a:r>
              <a:rPr lang="tr-TR" sz="2400"/>
              <a:t>İşin tamamlanmasından sonra elde edilen kazanç konsorsiyum anlaşması doğrultusunda firmalar arasında dağıtılır.Konsorsiyuma ulusal firmalar kadar uluslar arası firmalarda katılabilir.Böylece konsorsiyum anlaşması daha güçlü bir nitelik kazanır.Örneğin ; İstanbul’da Fatih ve Atatürk Boğaz Köprüleri Projeleri, Ankara Ankaray  Metro Projesi ve Keban Barajı Projesi yabancı firmaların katılımı ile oluşturulan konsorsiyumlar tarafından gerçekleştirilmiştir.</a:t>
            </a:r>
          </a:p>
          <a:p>
            <a:pPr marL="274320" indent="-274320" eaLnBrk="1" fontAlgn="auto" hangingPunct="1">
              <a:lnSpc>
                <a:spcPct val="80000"/>
              </a:lnSpc>
              <a:spcAft>
                <a:spcPts val="0"/>
              </a:spcAft>
              <a:buClr>
                <a:schemeClr val="accent3"/>
              </a:buClr>
              <a:buFont typeface="Wingdings 2"/>
              <a:buChar char=""/>
              <a:defRPr/>
            </a:pPr>
            <a:endParaRPr lang="tr-TR"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tr-TR" b="1" smtClean="0">
                <a:solidFill>
                  <a:srgbClr val="FF5050"/>
                </a:solidFill>
              </a:rPr>
              <a:t>Karteller</a:t>
            </a:r>
          </a:p>
        </p:txBody>
      </p:sp>
      <p:sp>
        <p:nvSpPr>
          <p:cNvPr id="46083" name="Rectangle 3"/>
          <p:cNvSpPr>
            <a:spLocks noGrp="1" noChangeArrowheads="1"/>
          </p:cNvSpPr>
          <p:nvPr>
            <p:ph idx="1"/>
          </p:nvPr>
        </p:nvSpPr>
        <p:spPr/>
        <p:txBody>
          <a:bodyPr/>
          <a:lstStyle/>
          <a:p>
            <a:pPr eaLnBrk="1" hangingPunct="1"/>
            <a:r>
              <a:rPr lang="tr-TR" sz="2800" smtClean="0"/>
              <a:t>Bu tür birleşmeler aynı konuda çalışan iki işletmenin birleşerek, tüketicinin aleyhine olarak kârlarını artırmaları için bir araya gelmeleridir. Kartele giren işletmeler genellikle üretim miktarı ve pazarlama konusunda anlaşma yaparlar. </a:t>
            </a:r>
          </a:p>
          <a:p>
            <a:pPr eaLnBrk="1" hangingPunct="1"/>
            <a:endParaRPr lang="tr-TR" sz="2800" smtClean="0"/>
          </a:p>
          <a:p>
            <a:pPr eaLnBrk="1" hangingPunct="1"/>
            <a:r>
              <a:rPr lang="tr-TR" sz="2800" smtClean="0"/>
              <a:t>Kartele katılan işletmelerin maliyet yapılarının birbirine yakın olması ve pazarı etkileyecek kadar işletmenin kartele katılması gerekir. </a:t>
            </a:r>
          </a:p>
          <a:p>
            <a:pPr eaLnBrk="1" hangingPunct="1"/>
            <a:endParaRPr lang="tr-TR" sz="28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295400" y="328613"/>
            <a:ext cx="5459413" cy="519112"/>
          </a:xfrm>
          <a:prstGeom prst="rect">
            <a:avLst/>
          </a:prstGeom>
          <a:noFill/>
          <a:ln w="12700">
            <a:noFill/>
            <a:miter lim="800000"/>
            <a:headEnd type="none" w="sm" len="sm"/>
            <a:tailEnd type="none" w="sm" len="sm"/>
          </a:ln>
        </p:spPr>
        <p:txBody>
          <a:bodyPr wrap="none">
            <a:spAutoFit/>
          </a:bodyPr>
          <a:lstStyle/>
          <a:p>
            <a:r>
              <a:rPr lang="tr-TR" sz="2800">
                <a:solidFill>
                  <a:srgbClr val="FF3300"/>
                </a:solidFill>
                <a:latin typeface="Times New Roman" pitchFamily="18" charset="0"/>
              </a:rPr>
              <a:t>Kartelin </a:t>
            </a:r>
            <a:r>
              <a:rPr lang="tr-TR" sz="2800" i="1" u="sng">
                <a:solidFill>
                  <a:srgbClr val="FF3300"/>
                </a:solidFill>
                <a:latin typeface="Times New Roman" pitchFamily="18" charset="0"/>
              </a:rPr>
              <a:t>ögeleri</a:t>
            </a:r>
            <a:r>
              <a:rPr lang="tr-TR" sz="2800" u="sng">
                <a:solidFill>
                  <a:srgbClr val="FF3300"/>
                </a:solidFill>
                <a:latin typeface="Times New Roman" pitchFamily="18" charset="0"/>
              </a:rPr>
              <a:t> </a:t>
            </a:r>
            <a:r>
              <a:rPr lang="tr-TR" sz="2800">
                <a:solidFill>
                  <a:srgbClr val="FF3300"/>
                </a:solidFill>
                <a:latin typeface="Times New Roman" pitchFamily="18" charset="0"/>
              </a:rPr>
              <a:t>şöyle özetlenebilir</a:t>
            </a:r>
            <a:r>
              <a:rPr lang="tr-TR" sz="2800" u="sng">
                <a:solidFill>
                  <a:srgbClr val="FF3300"/>
                </a:solidFill>
              </a:rPr>
              <a:t>.</a:t>
            </a:r>
            <a:endParaRPr lang="tr-TR" sz="2800">
              <a:solidFill>
                <a:srgbClr val="FF3300"/>
              </a:solidFill>
            </a:endParaRPr>
          </a:p>
        </p:txBody>
      </p:sp>
      <p:sp>
        <p:nvSpPr>
          <p:cNvPr id="58371" name="Text Box 3"/>
          <p:cNvSpPr txBox="1">
            <a:spLocks noChangeArrowheads="1"/>
          </p:cNvSpPr>
          <p:nvPr/>
        </p:nvSpPr>
        <p:spPr bwMode="auto">
          <a:xfrm>
            <a:off x="0" y="990600"/>
            <a:ext cx="9426575" cy="1938338"/>
          </a:xfrm>
          <a:prstGeom prst="rect">
            <a:avLst/>
          </a:prstGeom>
          <a:noFill/>
          <a:ln w="12700">
            <a:noFill/>
            <a:miter lim="800000"/>
            <a:headEnd type="none" w="sm" len="sm"/>
            <a:tailEnd type="none" w="sm" len="sm"/>
          </a:ln>
        </p:spPr>
        <p:txBody>
          <a:bodyPr>
            <a:spAutoFit/>
          </a:bodyPr>
          <a:lstStyle/>
          <a:p>
            <a:r>
              <a:rPr lang="tr-TR" sz="2400"/>
              <a:t>1. Birden fazla bağımsız işletmelerin bağımsızlıklarını koruması</a:t>
            </a:r>
          </a:p>
          <a:p>
            <a:r>
              <a:rPr lang="tr-TR" sz="2400"/>
              <a:t>2. Aralarındaki rekabeti sınırlandırmayı amaçlamaları</a:t>
            </a:r>
          </a:p>
          <a:p>
            <a:r>
              <a:rPr lang="tr-TR" sz="2400"/>
              <a:t>3. Aynı üretim dalındaki işletmelerin yer alması</a:t>
            </a:r>
          </a:p>
          <a:p>
            <a:r>
              <a:rPr lang="tr-TR" sz="2400"/>
              <a:t>4. Pazar payının çoğunluğunu sağlayan işletmelerin bir araya    gelmesi</a:t>
            </a:r>
          </a:p>
        </p:txBody>
      </p:sp>
      <p:sp>
        <p:nvSpPr>
          <p:cNvPr id="58372" name="Text Box 4"/>
          <p:cNvSpPr txBox="1">
            <a:spLocks noChangeArrowheads="1"/>
          </p:cNvSpPr>
          <p:nvPr/>
        </p:nvSpPr>
        <p:spPr bwMode="auto">
          <a:xfrm>
            <a:off x="0" y="4940300"/>
            <a:ext cx="9144000" cy="1938338"/>
          </a:xfrm>
          <a:prstGeom prst="rect">
            <a:avLst/>
          </a:prstGeom>
          <a:noFill/>
          <a:ln w="12700">
            <a:noFill/>
            <a:miter lim="800000"/>
            <a:headEnd type="none" w="sm" len="sm"/>
            <a:tailEnd type="none" w="sm" len="sm"/>
          </a:ln>
        </p:spPr>
        <p:txBody>
          <a:bodyPr>
            <a:spAutoFit/>
          </a:bodyPr>
          <a:lstStyle/>
          <a:p>
            <a:endParaRPr lang="tr-TR" sz="2400">
              <a:solidFill>
                <a:srgbClr val="FF3300"/>
              </a:solidFill>
              <a:latin typeface="Arial Black" pitchFamily="34" charset="0"/>
            </a:endParaRPr>
          </a:p>
          <a:p>
            <a:r>
              <a:rPr lang="tr-TR" sz="2400"/>
              <a:t>Kartelin üyesi olmamakla birlikte kartel üyesiymiş gibi kartelin almış olduğu kararlara  aynen uyan işletmelere </a:t>
            </a:r>
            <a:r>
              <a:rPr lang="tr-TR" sz="2400" i="1"/>
              <a:t>gölge girişimler</a:t>
            </a:r>
            <a:r>
              <a:rPr lang="tr-TR" sz="2400"/>
              <a:t> denir.  Ancak kartelin alacağı kararlara karşı çıkabilecek güçteki işletmeler kartelle rekabet edebilir.</a:t>
            </a:r>
            <a:endParaRPr lang="tr-TR" sz="2400">
              <a:latin typeface="Arial Black" pitchFamily="34" charset="0"/>
            </a:endParaRPr>
          </a:p>
        </p:txBody>
      </p:sp>
      <p:pic>
        <p:nvPicPr>
          <p:cNvPr id="58374" name="Picture 6" descr="j0149396"/>
          <p:cNvPicPr>
            <a:picLocks noChangeAspect="1" noChangeArrowheads="1"/>
          </p:cNvPicPr>
          <p:nvPr/>
        </p:nvPicPr>
        <p:blipFill>
          <a:blip r:embed="rId3"/>
          <a:srcRect/>
          <a:stretch>
            <a:fillRect/>
          </a:stretch>
        </p:blipFill>
        <p:spPr bwMode="auto">
          <a:xfrm>
            <a:off x="1600200" y="2557463"/>
            <a:ext cx="6019800" cy="2547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wd">
                                    <p:tmPct val="100000"/>
                                  </p:iterate>
                                  <p:childTnLst>
                                    <p:set>
                                      <p:cBhvr>
                                        <p:cTn id="6" dur="1" fill="hold">
                                          <p:stCondLst>
                                            <p:cond delay="0"/>
                                          </p:stCondLst>
                                        </p:cTn>
                                        <p:tgtEl>
                                          <p:spTgt spid="58370"/>
                                        </p:tgtEl>
                                        <p:attrNameLst>
                                          <p:attrName>style.visibility</p:attrName>
                                        </p:attrNameLst>
                                      </p:cBhvr>
                                      <p:to>
                                        <p:strVal val="visible"/>
                                      </p:to>
                                    </p:set>
                                    <p:animEffect transition="in" filter="box(in)">
                                      <p:cBhvr>
                                        <p:cTn id="7" dur="3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type="wd">
                                    <p:tmPct val="100000"/>
                                  </p:iterate>
                                  <p:childTnLst>
                                    <p:set>
                                      <p:cBhvr>
                                        <p:cTn id="11" dur="1" fill="hold">
                                          <p:stCondLst>
                                            <p:cond delay="0"/>
                                          </p:stCondLst>
                                        </p:cTn>
                                        <p:tgtEl>
                                          <p:spTgt spid="58371"/>
                                        </p:tgtEl>
                                        <p:attrNameLst>
                                          <p:attrName>style.visibility</p:attrName>
                                        </p:attrNameLst>
                                      </p:cBhvr>
                                      <p:to>
                                        <p:strVal val="visible"/>
                                      </p:to>
                                    </p:set>
                                    <p:animEffect transition="in" filter="box(in)">
                                      <p:cBhvr>
                                        <p:cTn id="12" dur="300"/>
                                        <p:tgtEl>
                                          <p:spTgt spid="5837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8374"/>
                                        </p:tgtEl>
                                        <p:attrNameLst>
                                          <p:attrName>style.visibility</p:attrName>
                                        </p:attrNameLst>
                                      </p:cBhvr>
                                      <p:to>
                                        <p:strVal val="visible"/>
                                      </p:to>
                                    </p:set>
                                    <p:animEffect transition="in" filter="box(in)">
                                      <p:cBhvr>
                                        <p:cTn id="17" dur="500"/>
                                        <p:tgtEl>
                                          <p:spTgt spid="583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iterate type="wd">
                                    <p:tmPct val="100000"/>
                                  </p:iterate>
                                  <p:childTnLst>
                                    <p:set>
                                      <p:cBhvr>
                                        <p:cTn id="21" dur="1" fill="hold">
                                          <p:stCondLst>
                                            <p:cond delay="0"/>
                                          </p:stCondLst>
                                        </p:cTn>
                                        <p:tgtEl>
                                          <p:spTgt spid="58372"/>
                                        </p:tgtEl>
                                        <p:attrNameLst>
                                          <p:attrName>style.visibility</p:attrName>
                                        </p:attrNameLst>
                                      </p:cBhvr>
                                      <p:to>
                                        <p:strVal val="visible"/>
                                      </p:to>
                                    </p:set>
                                    <p:animEffect transition="in" filter="box(in)">
                                      <p:cBhvr>
                                        <p:cTn id="22" dur="3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autoUpdateAnimBg="0"/>
      <p:bldP spid="5837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0063" y="0"/>
            <a:ext cx="8229600" cy="1143000"/>
          </a:xfrm>
        </p:spPr>
        <p:txBody>
          <a:bodyPr>
            <a:normAutofit fontScale="90000"/>
          </a:bodyPr>
          <a:lstStyle/>
          <a:p>
            <a:pPr eaLnBrk="1" fontAlgn="auto" hangingPunct="1">
              <a:spcAft>
                <a:spcPts val="0"/>
              </a:spcAft>
              <a:defRPr/>
            </a:pPr>
            <a:r>
              <a:rPr lang="tr-TR" sz="4000" dirty="0">
                <a:solidFill>
                  <a:schemeClr val="tx1"/>
                </a:solidFill>
              </a:rPr>
              <a:t>Karteller çeşitli konularda kurulurlar</a:t>
            </a:r>
            <a:br>
              <a:rPr lang="tr-TR" sz="4000" dirty="0">
                <a:solidFill>
                  <a:schemeClr val="tx1"/>
                </a:solidFill>
              </a:rPr>
            </a:br>
            <a:endParaRPr lang="tr-TR" sz="4000" dirty="0">
              <a:solidFill>
                <a:schemeClr val="tx1"/>
              </a:solidFill>
            </a:endParaRPr>
          </a:p>
        </p:txBody>
      </p:sp>
      <p:sp>
        <p:nvSpPr>
          <p:cNvPr id="37891" name="Rectangle 3"/>
          <p:cNvSpPr>
            <a:spLocks noGrp="1" noChangeArrowheads="1"/>
          </p:cNvSpPr>
          <p:nvPr>
            <p:ph idx="1"/>
          </p:nvPr>
        </p:nvSpPr>
        <p:spPr>
          <a:xfrm>
            <a:off x="457200" y="1000125"/>
            <a:ext cx="8472488" cy="5324475"/>
          </a:xfrm>
        </p:spPr>
        <p:txBody>
          <a:bodyPr>
            <a:normAutofit lnSpcReduction="10000"/>
          </a:bodyPr>
          <a:lstStyle/>
          <a:p>
            <a:pPr marL="274320" indent="-274320" eaLnBrk="1" fontAlgn="auto" hangingPunct="1">
              <a:lnSpc>
                <a:spcPct val="80000"/>
              </a:lnSpc>
              <a:spcAft>
                <a:spcPts val="0"/>
              </a:spcAft>
              <a:buClr>
                <a:schemeClr val="accent3"/>
              </a:buClr>
              <a:buFont typeface="Wingdings 2"/>
              <a:buChar char=""/>
              <a:defRPr/>
            </a:pPr>
            <a:r>
              <a:rPr lang="tr-TR" sz="2400" b="1" dirty="0">
                <a:solidFill>
                  <a:srgbClr val="FF5050"/>
                </a:solidFill>
              </a:rPr>
              <a:t>Fiyat Karteli</a:t>
            </a:r>
            <a:r>
              <a:rPr lang="tr-TR" sz="2400" dirty="0"/>
              <a:t>: Kartele dahil olan işletmelerin, kendi aralarında anlaşarak aynı fiyattan satış yapmasıdır. Bu tür kartel işletmeleri, genellikle önce, fiyat düşürüp rakipleri zayıflatır, sonra fiyatlarını birlikte yükseltirler. Fiyat anlaşmaları, sabit bir fiyat üzerinden veya iki fiyat sınırı arasında bir fiyat üzerinden yapılabilir.</a:t>
            </a:r>
          </a:p>
          <a:p>
            <a:pPr marL="274320" indent="-274320" eaLnBrk="1" fontAlgn="auto" hangingPunct="1">
              <a:lnSpc>
                <a:spcPct val="80000"/>
              </a:lnSpc>
              <a:spcAft>
                <a:spcPts val="0"/>
              </a:spcAft>
              <a:buClr>
                <a:schemeClr val="accent3"/>
              </a:buClr>
              <a:buFont typeface="Wingdings 2"/>
              <a:buChar char=""/>
              <a:defRPr/>
            </a:pPr>
            <a:endParaRPr lang="tr-TR" sz="2400" dirty="0"/>
          </a:p>
          <a:p>
            <a:pPr marL="274320" indent="-274320" eaLnBrk="1" fontAlgn="auto" hangingPunct="1">
              <a:lnSpc>
                <a:spcPct val="80000"/>
              </a:lnSpc>
              <a:spcAft>
                <a:spcPts val="0"/>
              </a:spcAft>
              <a:buClr>
                <a:schemeClr val="accent3"/>
              </a:buClr>
              <a:buFont typeface="Wingdings 2"/>
              <a:buChar char=""/>
              <a:defRPr/>
            </a:pPr>
            <a:r>
              <a:rPr lang="tr-TR" sz="2400" dirty="0"/>
              <a:t>• </a:t>
            </a:r>
            <a:r>
              <a:rPr lang="tr-TR" sz="2400" b="1" dirty="0">
                <a:solidFill>
                  <a:srgbClr val="FF5050"/>
                </a:solidFill>
              </a:rPr>
              <a:t>Bölge Karteli</a:t>
            </a:r>
            <a:r>
              <a:rPr lang="tr-TR" sz="2400" dirty="0"/>
              <a:t>: Kartele bağlı işletmelerin pazarı bölümlendirerek belli bölgelerde kartele bağlı işletmelerin mallarının satılmasıdır. Burada başarılı olabilmek için kartele bağlı işletmelerin kendi bölgeleri dışında mal satmamaları gerekir.</a:t>
            </a:r>
          </a:p>
          <a:p>
            <a:pPr marL="274320" indent="-274320" eaLnBrk="1" fontAlgn="auto" hangingPunct="1">
              <a:lnSpc>
                <a:spcPct val="80000"/>
              </a:lnSpc>
              <a:spcAft>
                <a:spcPts val="0"/>
              </a:spcAft>
              <a:buClr>
                <a:schemeClr val="accent3"/>
              </a:buClr>
              <a:buFont typeface="Wingdings 2"/>
              <a:buChar char=""/>
              <a:defRPr/>
            </a:pPr>
            <a:endParaRPr lang="tr-TR" sz="2400" dirty="0"/>
          </a:p>
          <a:p>
            <a:pPr marL="274320" indent="-274320" eaLnBrk="1" fontAlgn="auto" hangingPunct="1">
              <a:lnSpc>
                <a:spcPct val="80000"/>
              </a:lnSpc>
              <a:spcAft>
                <a:spcPts val="0"/>
              </a:spcAft>
              <a:buClr>
                <a:schemeClr val="accent3"/>
              </a:buClr>
              <a:buFont typeface="Wingdings 2"/>
              <a:buChar char=""/>
              <a:defRPr/>
            </a:pPr>
            <a:r>
              <a:rPr lang="tr-TR" sz="2400" dirty="0"/>
              <a:t>• </a:t>
            </a:r>
            <a:r>
              <a:rPr lang="tr-TR" sz="2400" b="1" dirty="0">
                <a:solidFill>
                  <a:srgbClr val="FF5050"/>
                </a:solidFill>
              </a:rPr>
              <a:t>Miktar Karteli</a:t>
            </a:r>
            <a:r>
              <a:rPr lang="tr-TR" sz="2400" dirty="0"/>
              <a:t>: Bu kartelde, üretim sınırlandırmasına gidilerek fiyatın belli seviyenin altına düşmemesi sağlanır. Bu durumda tüketicilerin yüksek fiyat ödemeleri konusunda zorlanmaları söz konusudur. Petrol ihraç eden ülkeler örgütü (OPEC) miktar karteline iyi bir örnektir. Bu örgüt üretimi sınırlandırarak petrol fiyatlarının artmasını sağlamaktadır.</a:t>
            </a:r>
          </a:p>
          <a:p>
            <a:pPr marL="274320" indent="-274320" eaLnBrk="1" fontAlgn="auto" hangingPunct="1">
              <a:lnSpc>
                <a:spcPct val="80000"/>
              </a:lnSpc>
              <a:spcAft>
                <a:spcPts val="0"/>
              </a:spcAft>
              <a:buClr>
                <a:schemeClr val="accent3"/>
              </a:buClr>
              <a:buFont typeface="Wingdings 2"/>
              <a:buChar char=""/>
              <a:defRPr/>
            </a:pPr>
            <a:endParaRPr lang="tr-TR" sz="2000" dirty="0"/>
          </a:p>
          <a:p>
            <a:pPr marL="274320" indent="-274320" eaLnBrk="1" fontAlgn="auto" hangingPunct="1">
              <a:lnSpc>
                <a:spcPct val="80000"/>
              </a:lnSpc>
              <a:spcAft>
                <a:spcPts val="0"/>
              </a:spcAft>
              <a:buClr>
                <a:schemeClr val="accent3"/>
              </a:buClr>
              <a:buFont typeface="Wingdings 2"/>
              <a:buChar char=""/>
              <a:defRPr/>
            </a:pP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smtClean="0"/>
              <a:t>Büyüme</a:t>
            </a:r>
          </a:p>
        </p:txBody>
      </p:sp>
      <p:sp>
        <p:nvSpPr>
          <p:cNvPr id="8195" name="Rectangle 3"/>
          <p:cNvSpPr>
            <a:spLocks noGrp="1" noChangeArrowheads="1"/>
          </p:cNvSpPr>
          <p:nvPr>
            <p:ph idx="1"/>
          </p:nvPr>
        </p:nvSpPr>
        <p:spPr/>
        <p:txBody>
          <a:bodyPr/>
          <a:lstStyle/>
          <a:p>
            <a:pPr eaLnBrk="1" hangingPunct="1">
              <a:lnSpc>
                <a:spcPct val="90000"/>
              </a:lnSpc>
            </a:pPr>
            <a:r>
              <a:rPr lang="tr-TR" dirty="0" smtClean="0"/>
              <a:t>Belirli bir zamanda belirli bir ölçekten başlayarak yapıyı oluşturan maddi ve beşeri unsurlarda niteliksel ve niceliksel unsurların artmasıdır.</a:t>
            </a:r>
          </a:p>
          <a:p>
            <a:pPr eaLnBrk="1" hangingPunct="1">
              <a:lnSpc>
                <a:spcPct val="90000"/>
              </a:lnSpc>
            </a:pPr>
            <a:endParaRPr lang="tr-TR" dirty="0" smtClean="0"/>
          </a:p>
          <a:p>
            <a:pPr eaLnBrk="1" hangingPunct="1">
              <a:lnSpc>
                <a:spcPct val="90000"/>
              </a:lnSpc>
            </a:pPr>
            <a:r>
              <a:rPr lang="tr-TR" dirty="0" smtClean="0"/>
              <a:t>İşletme değerinin maksimize edilmesidir. İşletme değerini maksimum yapmanın en önemli aracı karın maksimumlaştırılmasıdır.</a:t>
            </a:r>
          </a:p>
          <a:p>
            <a:pPr eaLnBrk="1" hangingPunct="1">
              <a:lnSpc>
                <a:spcPct val="90000"/>
              </a:lnSpc>
            </a:pPr>
            <a:endParaRPr lang="tr-TR" dirty="0" smtClean="0"/>
          </a:p>
          <a:p>
            <a:pPr eaLnBrk="1" hangingPunct="1">
              <a:lnSpc>
                <a:spcPct val="90000"/>
              </a:lnSpc>
            </a:pPr>
            <a:r>
              <a:rPr lang="tr-TR" dirty="0" smtClean="0"/>
              <a:t>Büyüme için beşeri ve fiziki sermayenin artırılmasına ve Ar-</a:t>
            </a:r>
            <a:r>
              <a:rPr lang="tr-TR" dirty="0" err="1" smtClean="0"/>
              <a:t>Ge</a:t>
            </a:r>
            <a:r>
              <a:rPr lang="tr-TR" dirty="0" smtClean="0"/>
              <a:t> harcamaları yoluyla teknoloji yaratılmasına vurgu yapar. </a:t>
            </a:r>
          </a:p>
          <a:p>
            <a:pPr eaLnBrk="1" hangingPunct="1">
              <a:lnSpc>
                <a:spcPct val="90000"/>
              </a:lnSpc>
            </a:pPr>
            <a:endParaRPr lang="tr-TR" dirty="0" smtClean="0"/>
          </a:p>
          <a:p>
            <a:pPr eaLnBrk="1" hangingPunct="1">
              <a:lnSpc>
                <a:spcPct val="90000"/>
              </a:lnSpc>
              <a:buFontTx/>
              <a:buNone/>
            </a:pPr>
            <a:endParaRPr lang="tr-TR"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1026"/>
          <p:cNvSpPr>
            <a:spLocks noChangeArrowheads="1"/>
          </p:cNvSpPr>
          <p:nvPr/>
        </p:nvSpPr>
        <p:spPr bwMode="auto">
          <a:xfrm>
            <a:off x="2667000" y="0"/>
            <a:ext cx="3581400" cy="990600"/>
          </a:xfrm>
          <a:prstGeom prst="ellipse">
            <a:avLst/>
          </a:prstGeom>
          <a:solidFill>
            <a:srgbClr val="FFFFCC"/>
          </a:solidFill>
          <a:ln w="76200">
            <a:solidFill>
              <a:schemeClr val="bg2"/>
            </a:solidFill>
            <a:round/>
            <a:headEnd type="none" w="sm" len="sm"/>
            <a:tailEnd type="none" w="sm" len="sm"/>
          </a:ln>
        </p:spPr>
        <p:txBody>
          <a:bodyPr wrap="none" anchor="ctr"/>
          <a:lstStyle/>
          <a:p>
            <a:pPr algn="ctr"/>
            <a:r>
              <a:rPr lang="tr-TR" sz="2400"/>
              <a:t> HOLDİNG</a:t>
            </a:r>
          </a:p>
        </p:txBody>
      </p:sp>
      <p:sp>
        <p:nvSpPr>
          <p:cNvPr id="43012" name="Text Box 1028"/>
          <p:cNvSpPr txBox="1">
            <a:spLocks noChangeArrowheads="1"/>
          </p:cNvSpPr>
          <p:nvPr/>
        </p:nvSpPr>
        <p:spPr bwMode="auto">
          <a:xfrm>
            <a:off x="2819400" y="1066800"/>
            <a:ext cx="6094413" cy="5170488"/>
          </a:xfrm>
          <a:prstGeom prst="rect">
            <a:avLst/>
          </a:prstGeom>
          <a:noFill/>
          <a:ln w="12700">
            <a:noFill/>
            <a:miter lim="800000"/>
            <a:headEnd type="none" w="sm" len="sm"/>
            <a:tailEnd type="none" w="sm" len="sm"/>
          </a:ln>
        </p:spPr>
        <p:txBody>
          <a:bodyPr>
            <a:spAutoFit/>
          </a:bodyPr>
          <a:lstStyle/>
          <a:p>
            <a:r>
              <a:rPr lang="tr-TR" sz="2200"/>
              <a:t>Başka işletmelerin yönetim ve denetimini ele geçirmek amacıyla.O şirketlerin oy hakkına sahip pay senetlerini ellerinde bulunduran şirketlere </a:t>
            </a:r>
            <a:r>
              <a:rPr lang="tr-TR" sz="2200" i="1"/>
              <a:t>HOLDİNG</a:t>
            </a:r>
            <a:r>
              <a:rPr lang="tr-TR" sz="2200"/>
              <a:t> adı verilir.</a:t>
            </a:r>
          </a:p>
          <a:p>
            <a:endParaRPr lang="tr-TR" sz="2200"/>
          </a:p>
          <a:p>
            <a:r>
              <a:rPr lang="tr-TR" sz="2200"/>
              <a:t>Bir holdinge bağlı şirketler </a:t>
            </a:r>
            <a:r>
              <a:rPr lang="tr-TR" sz="2200" i="1"/>
              <a:t>iki </a:t>
            </a:r>
            <a:r>
              <a:rPr lang="tr-TR" sz="2200"/>
              <a:t>çeşide ayrılır:</a:t>
            </a:r>
          </a:p>
          <a:p>
            <a:endParaRPr lang="tr-TR" sz="2200" i="1"/>
          </a:p>
          <a:p>
            <a:r>
              <a:rPr lang="tr-TR" sz="2200" i="1"/>
              <a:t>1.Ana şirket</a:t>
            </a:r>
            <a:r>
              <a:rPr lang="tr-TR" sz="2200"/>
              <a:t>:  </a:t>
            </a:r>
            <a:r>
              <a:rPr lang="tr-TR" sz="2200" i="1"/>
              <a:t>Çok sayıda şirketin oy hakkına sahip pay senetlerinin büyük bir bölümüne sahip olarak, bu şirketlerin </a:t>
            </a:r>
          </a:p>
          <a:p>
            <a:r>
              <a:rPr lang="tr-TR" sz="2200" i="1"/>
              <a:t>yönetim ve denetimlerini ele geçiren şirkettir.</a:t>
            </a:r>
          </a:p>
          <a:p>
            <a:endParaRPr lang="tr-TR" sz="2200" i="1"/>
          </a:p>
          <a:p>
            <a:r>
              <a:rPr lang="tr-TR" sz="2200" i="1"/>
              <a:t>2. Yavru şirket: Ana şirketin denetimi altında bulunan ve hukuksal bağımsızlığını koruyan şirkettir</a:t>
            </a:r>
          </a:p>
        </p:txBody>
      </p:sp>
      <p:pic>
        <p:nvPicPr>
          <p:cNvPr id="43013" name="Picture 1029" descr="AG00461_"/>
          <p:cNvPicPr>
            <a:picLocks noChangeAspect="1" noChangeArrowheads="1" noCrop="1"/>
          </p:cNvPicPr>
          <p:nvPr/>
        </p:nvPicPr>
        <p:blipFill>
          <a:blip r:embed="rId3"/>
          <a:srcRect/>
          <a:stretch>
            <a:fillRect/>
          </a:stretch>
        </p:blipFill>
        <p:spPr bwMode="auto">
          <a:xfrm>
            <a:off x="-304800" y="0"/>
            <a:ext cx="3124200"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ox(in)">
                                      <p:cBhvr>
                                        <p:cTn id="12" dur="500"/>
                                        <p:tgtEl>
                                          <p:spTgt spid="430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box(in)">
                                      <p:cBhvr>
                                        <p:cTn id="1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2"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28625" y="214313"/>
            <a:ext cx="8229600" cy="1143000"/>
          </a:xfrm>
        </p:spPr>
        <p:txBody>
          <a:bodyPr>
            <a:normAutofit fontScale="90000"/>
          </a:bodyPr>
          <a:lstStyle/>
          <a:p>
            <a:pPr algn="ctr" eaLnBrk="1" fontAlgn="auto" hangingPunct="1">
              <a:spcAft>
                <a:spcPts val="0"/>
              </a:spcAft>
              <a:defRPr/>
            </a:pPr>
            <a:r>
              <a:rPr lang="tr-TR" sz="4000" b="1" dirty="0">
                <a:solidFill>
                  <a:srgbClr val="FF5050"/>
                </a:solidFill>
              </a:rPr>
              <a:t>Holdingler</a:t>
            </a:r>
            <a:br>
              <a:rPr lang="tr-TR" sz="4000" b="1" dirty="0">
                <a:solidFill>
                  <a:srgbClr val="FF5050"/>
                </a:solidFill>
              </a:rPr>
            </a:br>
            <a:endParaRPr lang="tr-TR" sz="4000" b="1" dirty="0">
              <a:solidFill>
                <a:srgbClr val="FF5050"/>
              </a:solidFill>
            </a:endParaRPr>
          </a:p>
        </p:txBody>
      </p:sp>
      <p:sp>
        <p:nvSpPr>
          <p:cNvPr id="50179" name="Rectangle 3"/>
          <p:cNvSpPr>
            <a:spLocks noGrp="1" noChangeArrowheads="1"/>
          </p:cNvSpPr>
          <p:nvPr>
            <p:ph idx="1"/>
          </p:nvPr>
        </p:nvSpPr>
        <p:spPr>
          <a:xfrm>
            <a:off x="428625" y="1285875"/>
            <a:ext cx="8229600" cy="4389438"/>
          </a:xfrm>
        </p:spPr>
        <p:txBody>
          <a:bodyPr/>
          <a:lstStyle/>
          <a:p>
            <a:pPr eaLnBrk="1" hangingPunct="1">
              <a:lnSpc>
                <a:spcPct val="80000"/>
              </a:lnSpc>
            </a:pPr>
            <a:r>
              <a:rPr lang="tr-TR" sz="2400" b="1" smtClean="0"/>
              <a:t>Bu tür birleşmede işletmelerin bağımsızlıklarını kaybetmesi söz konusu değildir. Bu tür birleşmede oy çokluğu amaçlanmaktadır. Burada rekabeti ortadan kaldırmak yerine, tam anlamıyla büyüme gerçekleştirilir. Holdinglerde hedef başka işletmelerin hisse senetlerini almak, böylece kontrolü ele geçirmektir. Bunun sonucunda ana şirket ve bağlı şirketler oluşur. </a:t>
            </a:r>
          </a:p>
          <a:p>
            <a:pPr eaLnBrk="1" hangingPunct="1">
              <a:lnSpc>
                <a:spcPct val="80000"/>
              </a:lnSpc>
            </a:pPr>
            <a:endParaRPr lang="tr-TR" sz="2400" b="1" smtClean="0"/>
          </a:p>
          <a:p>
            <a:pPr eaLnBrk="1" hangingPunct="1">
              <a:lnSpc>
                <a:spcPct val="80000"/>
              </a:lnSpc>
            </a:pPr>
            <a:r>
              <a:rPr lang="tr-TR" sz="2400" b="1" smtClean="0"/>
              <a:t>Burada önemli olan nokta, belirli bir konuda çalışan işletmelerin birleşmesi değil, değişik konularda çalışan işletmelerin birleşmesidir. Ana şirket, bağlı şirketlerin hisse senetlerini ele geçirerek, bu şirketlerin yönetiminde söz sahibi olur. </a:t>
            </a:r>
          </a:p>
          <a:p>
            <a:pPr eaLnBrk="1" hangingPunct="1">
              <a:lnSpc>
                <a:spcPct val="80000"/>
              </a:lnSpc>
            </a:pPr>
            <a:endParaRPr lang="tr-TR" sz="24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00063" y="285750"/>
            <a:ext cx="8229600" cy="1143000"/>
          </a:xfrm>
        </p:spPr>
        <p:txBody>
          <a:bodyPr>
            <a:normAutofit fontScale="90000"/>
          </a:bodyPr>
          <a:lstStyle/>
          <a:p>
            <a:pPr algn="ctr" eaLnBrk="1" fontAlgn="auto" hangingPunct="1">
              <a:spcAft>
                <a:spcPts val="0"/>
              </a:spcAft>
              <a:defRPr/>
            </a:pPr>
            <a:r>
              <a:rPr lang="tr-TR" sz="4000" b="1" dirty="0">
                <a:solidFill>
                  <a:srgbClr val="FF5050"/>
                </a:solidFill>
              </a:rPr>
              <a:t>Tröstler</a:t>
            </a:r>
            <a:br>
              <a:rPr lang="tr-TR" sz="4000" b="1" dirty="0">
                <a:solidFill>
                  <a:srgbClr val="FF5050"/>
                </a:solidFill>
              </a:rPr>
            </a:br>
            <a:endParaRPr lang="tr-TR" sz="4000" b="1" dirty="0">
              <a:solidFill>
                <a:srgbClr val="FF5050"/>
              </a:solidFill>
            </a:endParaRPr>
          </a:p>
        </p:txBody>
      </p:sp>
      <p:sp>
        <p:nvSpPr>
          <p:cNvPr id="51203" name="Rectangle 3"/>
          <p:cNvSpPr>
            <a:spLocks noGrp="1" noChangeArrowheads="1"/>
          </p:cNvSpPr>
          <p:nvPr>
            <p:ph idx="1"/>
          </p:nvPr>
        </p:nvSpPr>
        <p:spPr>
          <a:xfrm>
            <a:off x="457200" y="1428750"/>
            <a:ext cx="8329613" cy="5429250"/>
          </a:xfrm>
        </p:spPr>
        <p:txBody>
          <a:bodyPr/>
          <a:lstStyle/>
          <a:p>
            <a:pPr eaLnBrk="1" hangingPunct="1">
              <a:lnSpc>
                <a:spcPct val="80000"/>
              </a:lnSpc>
            </a:pPr>
            <a:r>
              <a:rPr lang="tr-TR" sz="2400" b="1" smtClean="0"/>
              <a:t>Bu birleşme türünde amaç, büyüyerek pazarın daha geniş bir bölümünü ele geçirmektir. Tröste dahil olan işletmeler hem hukuki, hem de iktisadi bağımsızlıklarını kaybederler. Tröstler anlaşması malı üretenler arasında yapılır. </a:t>
            </a:r>
          </a:p>
          <a:p>
            <a:pPr eaLnBrk="1" hangingPunct="1">
              <a:lnSpc>
                <a:spcPct val="80000"/>
              </a:lnSpc>
            </a:pPr>
            <a:endParaRPr lang="tr-TR" sz="2400" b="1" smtClean="0"/>
          </a:p>
          <a:p>
            <a:pPr eaLnBrk="1" hangingPunct="1">
              <a:lnSpc>
                <a:spcPct val="80000"/>
              </a:lnSpc>
            </a:pPr>
            <a:r>
              <a:rPr lang="tr-TR" sz="2400" b="1" smtClean="0"/>
              <a:t>Tröstlerin en çok görülen çeşidi </a:t>
            </a:r>
            <a:r>
              <a:rPr lang="tr-TR" sz="2400" b="1" smtClean="0">
                <a:solidFill>
                  <a:srgbClr val="FF5050"/>
                </a:solidFill>
              </a:rPr>
              <a:t>yatırım tröstleridir</a:t>
            </a:r>
            <a:r>
              <a:rPr lang="tr-TR" sz="2400" b="1" smtClean="0"/>
              <a:t>. Burada amaç, sermaye kaynaklarını birleştirerek büyümeyi sağlamaktır. Yatırım tröstlerinde, ulusal veya uluslararası alanda en çok kâr getireceği düşünülen işletmelerin hisse senetleri alınır.</a:t>
            </a:r>
          </a:p>
          <a:p>
            <a:pPr eaLnBrk="1" hangingPunct="1">
              <a:lnSpc>
                <a:spcPct val="80000"/>
              </a:lnSpc>
            </a:pPr>
            <a:r>
              <a:rPr lang="tr-TR" sz="2400" b="1" smtClean="0">
                <a:solidFill>
                  <a:srgbClr val="FF5050"/>
                </a:solidFill>
              </a:rPr>
              <a:t>Oy tröstleri</a:t>
            </a:r>
            <a:r>
              <a:rPr lang="tr-TR" sz="2400" b="1" smtClean="0"/>
              <a:t>, aynı konuda çalışan işletmelerin hisse senetlerini satın alarak, oy haklarını birleştirme amacını güderler. Oy hakkını ele geçiren ana işletme, diğer işletmeleri yönetme hakkını elde etmiş olur.</a:t>
            </a:r>
          </a:p>
          <a:p>
            <a:pPr eaLnBrk="1" hangingPunct="1">
              <a:lnSpc>
                <a:spcPct val="80000"/>
              </a:lnSpc>
            </a:pPr>
            <a:endParaRPr lang="tr-TR" sz="2400" smtClean="0"/>
          </a:p>
          <a:p>
            <a:pPr eaLnBrk="1" hangingPunct="1">
              <a:lnSpc>
                <a:spcPct val="80000"/>
              </a:lnSpc>
            </a:pPr>
            <a:endParaRPr lang="tr-TR" sz="20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14313"/>
            <a:ext cx="8229600" cy="642937"/>
          </a:xfrm>
        </p:spPr>
        <p:txBody>
          <a:bodyPr/>
          <a:lstStyle/>
          <a:p>
            <a:pPr eaLnBrk="1" hangingPunct="1"/>
            <a:r>
              <a:rPr lang="tr-TR" smtClean="0"/>
              <a:t>Şirket Birleşmeleri</a:t>
            </a:r>
          </a:p>
        </p:txBody>
      </p:sp>
      <p:sp>
        <p:nvSpPr>
          <p:cNvPr id="52227" name="Rectangle 3"/>
          <p:cNvSpPr>
            <a:spLocks noGrp="1" noChangeArrowheads="1"/>
          </p:cNvSpPr>
          <p:nvPr>
            <p:ph idx="1"/>
          </p:nvPr>
        </p:nvSpPr>
        <p:spPr>
          <a:xfrm>
            <a:off x="357188" y="1000125"/>
            <a:ext cx="8401050" cy="4967288"/>
          </a:xfrm>
        </p:spPr>
        <p:txBody>
          <a:bodyPr/>
          <a:lstStyle/>
          <a:p>
            <a:pPr eaLnBrk="1" hangingPunct="1">
              <a:lnSpc>
                <a:spcPct val="80000"/>
              </a:lnSpc>
              <a:buFont typeface="Wingdings 2" pitchFamily="18" charset="2"/>
              <a:buNone/>
            </a:pPr>
            <a:r>
              <a:rPr lang="tr-TR" sz="2400" b="1" smtClean="0">
                <a:solidFill>
                  <a:srgbClr val="FF5050"/>
                </a:solidFill>
              </a:rPr>
              <a:t>Tam Birleşme  (Merger)</a:t>
            </a:r>
          </a:p>
          <a:p>
            <a:pPr eaLnBrk="1" hangingPunct="1">
              <a:lnSpc>
                <a:spcPct val="80000"/>
              </a:lnSpc>
            </a:pPr>
            <a:r>
              <a:rPr lang="tr-TR" sz="2400" smtClean="0"/>
              <a:t>İki veya daha fazla işletmenin tek bir işletme haline gelmesidir. İki küçük işletmenin birleşerek büyük bir işletme veya iki büyük işletmenin birleşerek dev bir işletme oluşturması söz konusu olabilir. Tam birleşme ile, reklâm, Ar-Ge ve genel yönetim giderlerinde tasarruf sağlanır, piyasada önemli bir güç oluşturulur ve daha büyük finansal olanak sağlanır.</a:t>
            </a:r>
          </a:p>
          <a:p>
            <a:pPr eaLnBrk="1" hangingPunct="1">
              <a:lnSpc>
                <a:spcPct val="80000"/>
              </a:lnSpc>
            </a:pPr>
            <a:endParaRPr lang="tr-TR" sz="2400" smtClean="0"/>
          </a:p>
          <a:p>
            <a:pPr eaLnBrk="1" hangingPunct="1">
              <a:lnSpc>
                <a:spcPct val="80000"/>
              </a:lnSpc>
              <a:buFont typeface="Wingdings 2" pitchFamily="18" charset="2"/>
              <a:buNone/>
            </a:pPr>
            <a:r>
              <a:rPr lang="tr-TR" sz="2400" b="1" smtClean="0">
                <a:solidFill>
                  <a:srgbClr val="FF5050"/>
                </a:solidFill>
              </a:rPr>
              <a:t>Satınalma Yoluyla Birleşme (Acqusition)</a:t>
            </a:r>
          </a:p>
          <a:p>
            <a:pPr eaLnBrk="1" hangingPunct="1">
              <a:lnSpc>
                <a:spcPct val="80000"/>
              </a:lnSpc>
            </a:pPr>
            <a:r>
              <a:rPr lang="tr-TR" sz="2400" smtClean="0"/>
              <a:t>Büyüme için önemli yollardan biri olan satın alma, farklı büyüklükteki işletmelerin, aralarında gerçekleştirdiği birleşmedir. İşletmenin, pazarını genişletmek veya yeni pazarlar kazanmak amacıyla, tesisleri ve kaynakları uygun olan, fakat başarılı bir şekilde çalıştırılamayan bir işletmeyi satın almasıyla gerçekleştirilen, bir büyüme stratejisidir. Günümüzde birçok işletme, elindeki fazla nakdi, kârlı bir şekilde kullanamamaktadır.</a:t>
            </a:r>
          </a:p>
          <a:p>
            <a:pPr eaLnBrk="1" hangingPunct="1">
              <a:lnSpc>
                <a:spcPct val="80000"/>
              </a:lnSpc>
            </a:pPr>
            <a:endParaRPr lang="tr-TR" sz="2000" smtClean="0"/>
          </a:p>
          <a:p>
            <a:pPr eaLnBrk="1" hangingPunct="1">
              <a:lnSpc>
                <a:spcPct val="80000"/>
              </a:lnSpc>
            </a:pPr>
            <a:endParaRPr lang="tr-TR" sz="20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sz="4000" smtClean="0"/>
              <a:t>Satınalma yoluyla büyümenin yararları</a:t>
            </a:r>
          </a:p>
        </p:txBody>
      </p:sp>
      <p:sp>
        <p:nvSpPr>
          <p:cNvPr id="53251" name="Rectangle 3"/>
          <p:cNvSpPr>
            <a:spLocks noGrp="1" noChangeArrowheads="1"/>
          </p:cNvSpPr>
          <p:nvPr>
            <p:ph idx="1"/>
          </p:nvPr>
        </p:nvSpPr>
        <p:spPr/>
        <p:txBody>
          <a:bodyPr/>
          <a:lstStyle/>
          <a:p>
            <a:pPr eaLnBrk="1" hangingPunct="1">
              <a:lnSpc>
                <a:spcPct val="80000"/>
              </a:lnSpc>
            </a:pPr>
            <a:r>
              <a:rPr lang="tr-TR" sz="2400" smtClean="0"/>
              <a:t>Satınalma yoluyla büyümenin, temelde kâr artışı sağlaması yanında, hedefe ulaşarak da bazı yararlar sağladığı bir gerçektir. </a:t>
            </a:r>
          </a:p>
          <a:p>
            <a:pPr eaLnBrk="1" hangingPunct="1">
              <a:lnSpc>
                <a:spcPct val="80000"/>
              </a:lnSpc>
            </a:pPr>
            <a:endParaRPr lang="tr-TR" sz="2400" smtClean="0"/>
          </a:p>
          <a:p>
            <a:pPr eaLnBrk="1" hangingPunct="1">
              <a:lnSpc>
                <a:spcPct val="80000"/>
              </a:lnSpc>
            </a:pPr>
            <a:r>
              <a:rPr lang="tr-TR" sz="2400" smtClean="0"/>
              <a:t>Bu yararlar;</a:t>
            </a:r>
          </a:p>
          <a:p>
            <a:pPr eaLnBrk="1" hangingPunct="1">
              <a:lnSpc>
                <a:spcPct val="80000"/>
              </a:lnSpc>
            </a:pPr>
            <a:r>
              <a:rPr lang="tr-TR" sz="2400" smtClean="0"/>
              <a:t>• rakiplerle daha iyi mücadele etmek,</a:t>
            </a:r>
          </a:p>
          <a:p>
            <a:pPr eaLnBrk="1" hangingPunct="1">
              <a:lnSpc>
                <a:spcPct val="80000"/>
              </a:lnSpc>
            </a:pPr>
            <a:r>
              <a:rPr lang="tr-TR" sz="2400" smtClean="0"/>
              <a:t>• sinerjiden doğacak verimliliği yönetmek,</a:t>
            </a:r>
          </a:p>
          <a:p>
            <a:pPr eaLnBrk="1" hangingPunct="1">
              <a:lnSpc>
                <a:spcPct val="80000"/>
              </a:lnSpc>
            </a:pPr>
            <a:r>
              <a:rPr lang="tr-TR" sz="2400" smtClean="0"/>
              <a:t>• gelirleri artırmak,</a:t>
            </a:r>
          </a:p>
          <a:p>
            <a:pPr eaLnBrk="1" hangingPunct="1">
              <a:lnSpc>
                <a:spcPct val="80000"/>
              </a:lnSpc>
            </a:pPr>
            <a:r>
              <a:rPr lang="tr-TR" sz="2400" smtClean="0"/>
              <a:t>• yönetimde eksik kalan noktaları, satın alınan işletme yoluyla tamamlamak,</a:t>
            </a:r>
          </a:p>
          <a:p>
            <a:pPr eaLnBrk="1" hangingPunct="1">
              <a:lnSpc>
                <a:spcPct val="80000"/>
              </a:lnSpc>
            </a:pPr>
            <a:r>
              <a:rPr lang="tr-TR" sz="2400" smtClean="0"/>
              <a:t>• ürün çeşitlemesine gitmek,</a:t>
            </a:r>
          </a:p>
          <a:p>
            <a:pPr eaLnBrk="1" hangingPunct="1">
              <a:lnSpc>
                <a:spcPct val="80000"/>
              </a:lnSpc>
            </a:pPr>
            <a:r>
              <a:rPr lang="tr-TR" sz="2400" smtClean="0"/>
              <a:t>• büyümeyi daha kolay sağlamaktır.</a:t>
            </a:r>
          </a:p>
          <a:p>
            <a:pPr eaLnBrk="1" hangingPunct="1">
              <a:lnSpc>
                <a:spcPct val="80000"/>
              </a:lnSpc>
            </a:pPr>
            <a:endParaRPr lang="tr-TR" sz="24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tr-TR" sz="3800"/>
              <a:t>İşletmeler arası ortak hareket etme stratejik işbirlikleri</a:t>
            </a:r>
          </a:p>
        </p:txBody>
      </p:sp>
      <p:sp>
        <p:nvSpPr>
          <p:cNvPr id="32771" name="Rectangle 3"/>
          <p:cNvSpPr>
            <a:spLocks noGrp="1" noChangeArrowheads="1"/>
          </p:cNvSpPr>
          <p:nvPr>
            <p:ph type="body" idx="1"/>
          </p:nvPr>
        </p:nvSpPr>
        <p:spPr/>
        <p:txBody>
          <a:bodyPr/>
          <a:lstStyle/>
          <a:p>
            <a:pPr>
              <a:buFont typeface="Wingdings" pitchFamily="2" charset="2"/>
              <a:buNone/>
            </a:pPr>
            <a:r>
              <a:rPr lang="tr-TR" sz="2400"/>
              <a:t>	Biraraya gelen ve ortak hareket etmek veya stratejik işbirliği oluşturmak isteyen işletmeler mevcut sistemlerini ve yasal yapılarını değiştirmek istemezler. </a:t>
            </a:r>
          </a:p>
          <a:p>
            <a:pPr>
              <a:buFont typeface="Wingdings" pitchFamily="2" charset="2"/>
              <a:buNone/>
            </a:pPr>
            <a:r>
              <a:rPr lang="tr-TR" sz="2400"/>
              <a:t>	Her bir işletme hukuksal bağımsızlığını koruyarak yasaya yönelik, iyi veya kötü niyetli çeşitli ekonomik ve ticari çıkarlar sağlamak için biraraya gelme ve ortak hareket etme durumu</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277813"/>
            <a:ext cx="7772400" cy="925512"/>
          </a:xfrm>
        </p:spPr>
        <p:txBody>
          <a:bodyPr/>
          <a:lstStyle/>
          <a:p>
            <a:pPr algn="ctr"/>
            <a:r>
              <a:rPr lang="tr-TR" sz="3800"/>
              <a:t>İşletmeler arası ortak hareket etme stratejik işbirlikleri</a:t>
            </a:r>
          </a:p>
        </p:txBody>
      </p:sp>
      <p:sp>
        <p:nvSpPr>
          <p:cNvPr id="29699" name="Rectangle 3"/>
          <p:cNvSpPr>
            <a:spLocks noGrp="1" noChangeArrowheads="1"/>
          </p:cNvSpPr>
          <p:nvPr>
            <p:ph type="body" idx="1"/>
          </p:nvPr>
        </p:nvSpPr>
        <p:spPr>
          <a:xfrm>
            <a:off x="457200" y="1484313"/>
            <a:ext cx="8229600" cy="5040312"/>
          </a:xfrm>
        </p:spPr>
        <p:txBody>
          <a:bodyPr/>
          <a:lstStyle/>
          <a:p>
            <a:pPr>
              <a:lnSpc>
                <a:spcPct val="90000"/>
              </a:lnSpc>
            </a:pPr>
            <a:r>
              <a:rPr lang="tr-TR"/>
              <a:t>Centilmenlik antlaşmaları</a:t>
            </a:r>
          </a:p>
          <a:p>
            <a:pPr>
              <a:lnSpc>
                <a:spcPct val="90000"/>
              </a:lnSpc>
            </a:pPr>
            <a:r>
              <a:rPr lang="tr-TR"/>
              <a:t>Kartel antlaşmaları</a:t>
            </a:r>
          </a:p>
          <a:p>
            <a:pPr>
              <a:lnSpc>
                <a:spcPct val="90000"/>
              </a:lnSpc>
            </a:pPr>
            <a:r>
              <a:rPr lang="tr-TR"/>
              <a:t>Konsorsiyum antlaşmaları</a:t>
            </a:r>
          </a:p>
          <a:p>
            <a:pPr>
              <a:lnSpc>
                <a:spcPct val="90000"/>
              </a:lnSpc>
            </a:pPr>
            <a:r>
              <a:rPr lang="tr-TR"/>
              <a:t>Stratejik işbirlikleri</a:t>
            </a:r>
          </a:p>
          <a:p>
            <a:pPr>
              <a:lnSpc>
                <a:spcPct val="90000"/>
              </a:lnSpc>
            </a:pPr>
            <a:r>
              <a:rPr lang="tr-TR"/>
              <a:t>Lisans antlaşmaları</a:t>
            </a:r>
          </a:p>
          <a:p>
            <a:pPr>
              <a:lnSpc>
                <a:spcPct val="90000"/>
              </a:lnSpc>
            </a:pPr>
            <a:r>
              <a:rPr lang="tr-TR"/>
              <a:t>Franchising antlaşmaları</a:t>
            </a:r>
          </a:p>
          <a:p>
            <a:pPr>
              <a:lnSpc>
                <a:spcPct val="90000"/>
              </a:lnSpc>
            </a:pPr>
            <a:r>
              <a:rPr lang="tr-TR"/>
              <a:t>Yönetim sözleşmeleri</a:t>
            </a:r>
          </a:p>
          <a:p>
            <a:pPr>
              <a:lnSpc>
                <a:spcPct val="90000"/>
              </a:lnSpc>
            </a:pPr>
            <a:r>
              <a:rPr lang="tr-TR"/>
              <a:t>Üretim sözleşmeleri</a:t>
            </a:r>
          </a:p>
          <a:p>
            <a:pPr>
              <a:lnSpc>
                <a:spcPct val="90000"/>
              </a:lnSpc>
            </a:pPr>
            <a:r>
              <a:rPr lang="tr-TR"/>
              <a:t>Ortak girişim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28625" y="214313"/>
            <a:ext cx="8229600" cy="1143000"/>
          </a:xfrm>
        </p:spPr>
        <p:txBody>
          <a:bodyPr/>
          <a:lstStyle/>
          <a:p>
            <a:pPr eaLnBrk="1" hangingPunct="1"/>
            <a:r>
              <a:rPr lang="tr-TR" sz="4000" smtClean="0"/>
              <a:t>Stratejik İşbirlikleri (Strategic Alliances)</a:t>
            </a:r>
          </a:p>
        </p:txBody>
      </p:sp>
      <p:sp>
        <p:nvSpPr>
          <p:cNvPr id="54275" name="Rectangle 3"/>
          <p:cNvSpPr>
            <a:spLocks noGrp="1" noChangeArrowheads="1"/>
          </p:cNvSpPr>
          <p:nvPr>
            <p:ph idx="1"/>
          </p:nvPr>
        </p:nvSpPr>
        <p:spPr/>
        <p:txBody>
          <a:bodyPr/>
          <a:lstStyle/>
          <a:p>
            <a:pPr eaLnBrk="1" hangingPunct="1">
              <a:lnSpc>
                <a:spcPct val="90000"/>
              </a:lnSpc>
            </a:pPr>
            <a:r>
              <a:rPr lang="tr-TR" sz="2800" smtClean="0"/>
              <a:t>İki veya daha fazla firma arasında, tarafların yararına stratejik amaçlara ulaşmak için oluşturulan  teknoloji kaynak beceri ve ürünlerin taraflara karşılıklı yarar sağlayacak şekilde bir araya getirildiği, karşılıklı değiştirilip entegre edildiği, ilişkideki tarafların bağımsızlıklarını koruyarak ortak bazı amaçlar üzerinde anlaştıkları ve teknoloji, pazarlama gibi bazı stratejik konularda birbirlerine katkı sağladıkları, sermaye girişi gerektirmeyen ortaklıklar şeklinde tanımlanmaktadır .</a:t>
            </a:r>
          </a:p>
          <a:p>
            <a:pPr eaLnBrk="1" hangingPunct="1">
              <a:lnSpc>
                <a:spcPct val="90000"/>
              </a:lnSpc>
            </a:pPr>
            <a:endParaRPr lang="tr-TR" sz="280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tr-TR" smtClean="0"/>
              <a:t>Lisans Anlaşmaları</a:t>
            </a:r>
          </a:p>
        </p:txBody>
      </p:sp>
      <p:sp>
        <p:nvSpPr>
          <p:cNvPr id="56323" name="Rectangle 3"/>
          <p:cNvSpPr>
            <a:spLocks noGrp="1" noChangeArrowheads="1"/>
          </p:cNvSpPr>
          <p:nvPr>
            <p:ph idx="1"/>
          </p:nvPr>
        </p:nvSpPr>
        <p:spPr/>
        <p:txBody>
          <a:bodyPr/>
          <a:lstStyle/>
          <a:p>
            <a:pPr eaLnBrk="1" hangingPunct="1"/>
            <a:r>
              <a:rPr lang="tr-TR" smtClean="0"/>
              <a:t>Lisans veren bir firmanın mal ve hizmetlerinin üretim ve satış haklarını başka ülke veya pazardaki bir başka firmaya karşılıklı avantajlar elde etmek amacıyla aktarmasına imkan veren işbirliği anlaşmasıdır. </a:t>
            </a:r>
          </a:p>
          <a:p>
            <a:pPr eaLnBrk="1" hangingPunct="1"/>
            <a:endParaRPr lang="tr-TR"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smtClean="0"/>
              <a:t>Lisans anlaşmalarında;</a:t>
            </a:r>
          </a:p>
        </p:txBody>
      </p:sp>
      <p:sp>
        <p:nvSpPr>
          <p:cNvPr id="57347" name="Rectangle 3"/>
          <p:cNvSpPr>
            <a:spLocks noGrp="1" noChangeArrowheads="1"/>
          </p:cNvSpPr>
          <p:nvPr>
            <p:ph idx="1"/>
          </p:nvPr>
        </p:nvSpPr>
        <p:spPr/>
        <p:txBody>
          <a:bodyPr/>
          <a:lstStyle/>
          <a:p>
            <a:pPr eaLnBrk="1" hangingPunct="1"/>
            <a:r>
              <a:rPr lang="tr-TR" smtClean="0"/>
              <a:t>Mülkiyet devredilmez, onun yerine bir kiralama işlemi söz konusudur. Dolayısıyla bu anlaşmalar belirli süreler ile sınırlıdır. Bu süreler içerisinde, lisansiyenin mülkiyete sahip olan tarafa, satış hacmi veya işletme karı üzerinden düzenli bir biçimde ödeme yapması gerekmektedir. Böylece yapılan ödemelere “royalty” adı verilir </a:t>
            </a:r>
          </a:p>
          <a:p>
            <a:pPr eaLnBrk="1" hangingPunct="1"/>
            <a:endParaRPr lang="tr-TR"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990600"/>
          </a:xfrm>
        </p:spPr>
        <p:txBody>
          <a:bodyPr/>
          <a:lstStyle/>
          <a:p>
            <a:r>
              <a:rPr lang="tr-TR" smtClean="0">
                <a:solidFill>
                  <a:srgbClr val="FF0000"/>
                </a:solidFill>
              </a:rPr>
              <a:t>Büyüklük Ölçüleri</a:t>
            </a:r>
            <a:endParaRPr lang="en-US" smtClean="0">
              <a:solidFill>
                <a:srgbClr val="FF0000"/>
              </a:solidFill>
            </a:endParaRPr>
          </a:p>
        </p:txBody>
      </p:sp>
      <p:sp>
        <p:nvSpPr>
          <p:cNvPr id="9219" name="Rectangle 3"/>
          <p:cNvSpPr>
            <a:spLocks noGrp="1" noChangeArrowheads="1"/>
          </p:cNvSpPr>
          <p:nvPr>
            <p:ph type="body" idx="1"/>
          </p:nvPr>
        </p:nvSpPr>
        <p:spPr>
          <a:xfrm>
            <a:off x="685800" y="1143000"/>
            <a:ext cx="7772400" cy="4953000"/>
          </a:xfrm>
        </p:spPr>
        <p:txBody>
          <a:bodyPr/>
          <a:lstStyle/>
          <a:p>
            <a:r>
              <a:rPr lang="tr-TR" sz="2800" smtClean="0"/>
              <a:t>Kantitatif ( Niceliksel ) Büyüklük Ölçüleri</a:t>
            </a:r>
          </a:p>
          <a:p>
            <a:pPr lvl="1"/>
            <a:r>
              <a:rPr lang="tr-TR" smtClean="0"/>
              <a:t>Sermaye miktarı</a:t>
            </a:r>
          </a:p>
          <a:p>
            <a:pPr lvl="1"/>
            <a:r>
              <a:rPr lang="tr-TR" smtClean="0"/>
              <a:t>Üretim kapasitesi</a:t>
            </a:r>
          </a:p>
          <a:p>
            <a:pPr lvl="1"/>
            <a:r>
              <a:rPr lang="tr-TR" smtClean="0"/>
              <a:t>Yıllık satışlar (satış hasılatı)</a:t>
            </a:r>
          </a:p>
          <a:p>
            <a:pPr lvl="1"/>
            <a:r>
              <a:rPr lang="tr-TR" smtClean="0"/>
              <a:t>Firma değeri</a:t>
            </a:r>
          </a:p>
          <a:p>
            <a:pPr lvl="1"/>
            <a:r>
              <a:rPr lang="tr-TR" smtClean="0"/>
              <a:t>Yıllık karlar</a:t>
            </a:r>
          </a:p>
          <a:p>
            <a:pPr lvl="1"/>
            <a:r>
              <a:rPr lang="tr-TR" smtClean="0"/>
              <a:t>Çalışanların sayısı</a:t>
            </a:r>
          </a:p>
          <a:p>
            <a:pPr lvl="1"/>
            <a:r>
              <a:rPr lang="tr-TR" smtClean="0"/>
              <a:t>Ödenen toplam ücret</a:t>
            </a:r>
          </a:p>
          <a:p>
            <a:pPr lvl="1"/>
            <a:r>
              <a:rPr lang="tr-TR" smtClean="0"/>
              <a:t>Kullanılan hammadde miktarı</a:t>
            </a:r>
          </a:p>
          <a:p>
            <a:pPr lvl="1"/>
            <a:r>
              <a:rPr lang="tr-TR" smtClean="0"/>
              <a:t>Harcanan enerji miktarı</a:t>
            </a:r>
          </a:p>
          <a:p>
            <a:pPr lvl="1"/>
            <a:r>
              <a:rPr lang="tr-TR" smtClean="0"/>
              <a:t>Fiziksel alan</a:t>
            </a:r>
          </a:p>
          <a:p>
            <a:pPr lvl="1"/>
            <a:r>
              <a:rPr lang="tr-TR" smtClean="0"/>
              <a:t>Makine parkı</a:t>
            </a:r>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tr-TR" smtClean="0"/>
              <a:t>Franchising Anlaşmaları</a:t>
            </a:r>
          </a:p>
        </p:txBody>
      </p:sp>
      <p:sp>
        <p:nvSpPr>
          <p:cNvPr id="58371" name="Rectangle 3"/>
          <p:cNvSpPr>
            <a:spLocks noGrp="1" noChangeArrowheads="1"/>
          </p:cNvSpPr>
          <p:nvPr>
            <p:ph idx="1"/>
          </p:nvPr>
        </p:nvSpPr>
        <p:spPr/>
        <p:txBody>
          <a:bodyPr/>
          <a:lstStyle/>
          <a:p>
            <a:pPr eaLnBrk="1" hangingPunct="1"/>
            <a:r>
              <a:rPr lang="tr-TR" smtClean="0"/>
              <a:t>Franchising anlaşmaları tanınmış bir ana firmanın işletmecilik sistemi, markası ve ünlü kıldığı işletme adını, belli bir giriş bedeli ödenmesi ve daha sonraki anlaşmalarla da belirli bir getiri koşuluyla ülke içi dışa bağımsız girişimci kişilere kullandırtma hakkını vermesine dayalı anlaşmalardır.</a:t>
            </a:r>
          </a:p>
          <a:p>
            <a:pPr eaLnBrk="1" hangingPunct="1"/>
            <a:endParaRPr lang="tr-TR"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tr-TR" smtClean="0"/>
              <a:t>Franchise Veren için Avantajları</a:t>
            </a:r>
          </a:p>
        </p:txBody>
      </p:sp>
      <p:sp>
        <p:nvSpPr>
          <p:cNvPr id="59395" name="Rectangle 3"/>
          <p:cNvSpPr>
            <a:spLocks noGrp="1" noChangeArrowheads="1"/>
          </p:cNvSpPr>
          <p:nvPr>
            <p:ph idx="1"/>
          </p:nvPr>
        </p:nvSpPr>
        <p:spPr/>
        <p:txBody>
          <a:bodyPr/>
          <a:lstStyle/>
          <a:p>
            <a:pPr eaLnBrk="1" hangingPunct="1">
              <a:lnSpc>
                <a:spcPct val="80000"/>
              </a:lnSpc>
            </a:pPr>
            <a:r>
              <a:rPr lang="tr-TR" sz="2000" smtClean="0"/>
              <a:t>Yatırımın azalması (tek başına yapmaya göre)</a:t>
            </a:r>
          </a:p>
          <a:p>
            <a:pPr eaLnBrk="1" hangingPunct="1">
              <a:lnSpc>
                <a:spcPct val="80000"/>
              </a:lnSpc>
            </a:pPr>
            <a:r>
              <a:rPr lang="tr-TR" sz="2000" smtClean="0"/>
              <a:t>Sürekli gelir</a:t>
            </a:r>
          </a:p>
          <a:p>
            <a:pPr eaLnBrk="1" hangingPunct="1">
              <a:lnSpc>
                <a:spcPct val="80000"/>
              </a:lnSpc>
            </a:pPr>
            <a:r>
              <a:rPr lang="tr-TR" sz="2000" smtClean="0"/>
              <a:t>Daha kolay ve hızlı şekilde pazarlara yayılma imkanı</a:t>
            </a:r>
          </a:p>
          <a:p>
            <a:pPr eaLnBrk="1" hangingPunct="1">
              <a:lnSpc>
                <a:spcPct val="80000"/>
              </a:lnSpc>
            </a:pPr>
            <a:r>
              <a:rPr lang="tr-TR" sz="2000" smtClean="0"/>
              <a:t>Hızlı nakit girişi</a:t>
            </a:r>
          </a:p>
          <a:p>
            <a:pPr eaLnBrk="1" hangingPunct="1">
              <a:lnSpc>
                <a:spcPct val="80000"/>
              </a:lnSpc>
            </a:pPr>
            <a:r>
              <a:rPr lang="tr-TR" sz="2000" smtClean="0"/>
              <a:t>Yerinden etkin yönetim</a:t>
            </a:r>
          </a:p>
          <a:p>
            <a:pPr eaLnBrk="1" hangingPunct="1">
              <a:lnSpc>
                <a:spcPct val="80000"/>
              </a:lnSpc>
            </a:pPr>
            <a:r>
              <a:rPr lang="tr-TR" sz="2000" smtClean="0"/>
              <a:t>Ulaşılamayacak pazardan kar elde etme imkanı</a:t>
            </a:r>
          </a:p>
          <a:p>
            <a:pPr eaLnBrk="1" hangingPunct="1">
              <a:lnSpc>
                <a:spcPct val="80000"/>
              </a:lnSpc>
            </a:pPr>
            <a:r>
              <a:rPr lang="tr-TR" sz="2000" smtClean="0"/>
              <a:t>Artan reklam gücü</a:t>
            </a:r>
          </a:p>
          <a:p>
            <a:pPr eaLnBrk="1" hangingPunct="1">
              <a:lnSpc>
                <a:spcPct val="80000"/>
              </a:lnSpc>
            </a:pPr>
            <a:r>
              <a:rPr lang="tr-TR" sz="2000" smtClean="0"/>
              <a:t>Artan marka tanınırlığı</a:t>
            </a:r>
          </a:p>
          <a:p>
            <a:pPr eaLnBrk="1" hangingPunct="1">
              <a:lnSpc>
                <a:spcPct val="80000"/>
              </a:lnSpc>
            </a:pPr>
            <a:r>
              <a:rPr lang="tr-TR" sz="2000" smtClean="0"/>
              <a:t>Artan satın alma gücü</a:t>
            </a:r>
          </a:p>
          <a:p>
            <a:pPr eaLnBrk="1" hangingPunct="1">
              <a:lnSpc>
                <a:spcPct val="80000"/>
              </a:lnSpc>
            </a:pPr>
            <a:r>
              <a:rPr lang="tr-TR" sz="2000" smtClean="0"/>
              <a:t>İyi yerlerde bulunma</a:t>
            </a:r>
          </a:p>
          <a:p>
            <a:pPr eaLnBrk="1" hangingPunct="1">
              <a:lnSpc>
                <a:spcPct val="80000"/>
              </a:lnSpc>
            </a:pPr>
            <a:r>
              <a:rPr lang="tr-TR" sz="2000" smtClean="0"/>
              <a:t>Etkin dağıtım</a:t>
            </a:r>
          </a:p>
          <a:p>
            <a:pPr eaLnBrk="1" hangingPunct="1">
              <a:lnSpc>
                <a:spcPct val="80000"/>
              </a:lnSpc>
            </a:pPr>
            <a:r>
              <a:rPr lang="tr-TR" sz="2000" smtClean="0"/>
              <a:t>Hızlı tahsilat</a:t>
            </a:r>
          </a:p>
          <a:p>
            <a:pPr eaLnBrk="1" hangingPunct="1">
              <a:lnSpc>
                <a:spcPct val="80000"/>
              </a:lnSpc>
            </a:pPr>
            <a:r>
              <a:rPr lang="tr-TR" sz="2000" smtClean="0"/>
              <a:t>Pazardan bilgi akımı</a:t>
            </a:r>
          </a:p>
          <a:p>
            <a:pPr eaLnBrk="1" hangingPunct="1">
              <a:lnSpc>
                <a:spcPct val="80000"/>
              </a:lnSpc>
            </a:pPr>
            <a:r>
              <a:rPr lang="tr-TR" sz="2000" smtClean="0"/>
              <a:t>Denetleyebilme gücüne sahip olma</a:t>
            </a:r>
          </a:p>
          <a:p>
            <a:pPr eaLnBrk="1" hangingPunct="1">
              <a:lnSpc>
                <a:spcPct val="80000"/>
              </a:lnSpc>
            </a:pPr>
            <a:endParaRPr lang="tr-TR" sz="20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9388" y="-242888"/>
            <a:ext cx="8229600" cy="1143001"/>
          </a:xfrm>
        </p:spPr>
        <p:txBody>
          <a:bodyPr/>
          <a:lstStyle/>
          <a:p>
            <a:pPr eaLnBrk="1" hangingPunct="1"/>
            <a:r>
              <a:rPr lang="tr-TR" smtClean="0"/>
              <a:t>Franchise Alan İçin Avantajları</a:t>
            </a:r>
          </a:p>
        </p:txBody>
      </p:sp>
      <p:sp>
        <p:nvSpPr>
          <p:cNvPr id="60419" name="Rectangle 3"/>
          <p:cNvSpPr>
            <a:spLocks noGrp="1" noChangeArrowheads="1"/>
          </p:cNvSpPr>
          <p:nvPr>
            <p:ph idx="1"/>
          </p:nvPr>
        </p:nvSpPr>
        <p:spPr>
          <a:xfrm>
            <a:off x="457200" y="836613"/>
            <a:ext cx="8507413" cy="5832475"/>
          </a:xfrm>
        </p:spPr>
        <p:txBody>
          <a:bodyPr/>
          <a:lstStyle/>
          <a:p>
            <a:pPr eaLnBrk="1" hangingPunct="1">
              <a:spcBef>
                <a:spcPct val="0"/>
              </a:spcBef>
              <a:buFontTx/>
              <a:buNone/>
            </a:pPr>
            <a:r>
              <a:rPr lang="tr-TR" sz="1800" smtClean="0"/>
              <a:t>	Kendi işini kurmak Kendini karşılayabilme</a:t>
            </a:r>
          </a:p>
          <a:p>
            <a:pPr eaLnBrk="1" hangingPunct="1">
              <a:lnSpc>
                <a:spcPct val="80000"/>
              </a:lnSpc>
            </a:pPr>
            <a:r>
              <a:rPr lang="tr-TR" sz="1800" smtClean="0"/>
              <a:t>Yönetim teknikleri</a:t>
            </a:r>
          </a:p>
          <a:p>
            <a:pPr eaLnBrk="1" hangingPunct="1">
              <a:lnSpc>
                <a:spcPct val="80000"/>
              </a:lnSpc>
            </a:pPr>
            <a:r>
              <a:rPr lang="tr-TR" sz="1800" smtClean="0"/>
              <a:t>Raporlama</a:t>
            </a:r>
          </a:p>
          <a:p>
            <a:pPr eaLnBrk="1" hangingPunct="1">
              <a:lnSpc>
                <a:spcPct val="80000"/>
              </a:lnSpc>
            </a:pPr>
            <a:r>
              <a:rPr lang="tr-TR" sz="1800" smtClean="0"/>
              <a:t>Düşük bedelli yatırım</a:t>
            </a:r>
          </a:p>
          <a:p>
            <a:pPr eaLnBrk="1" hangingPunct="1">
              <a:lnSpc>
                <a:spcPct val="80000"/>
              </a:lnSpc>
            </a:pPr>
            <a:r>
              <a:rPr lang="tr-TR" sz="1800" smtClean="0"/>
              <a:t>Gerçekçi zaman planı</a:t>
            </a:r>
          </a:p>
          <a:p>
            <a:pPr eaLnBrk="1" hangingPunct="1">
              <a:lnSpc>
                <a:spcPct val="80000"/>
              </a:lnSpc>
            </a:pPr>
            <a:r>
              <a:rPr lang="tr-TR" sz="1800" smtClean="0"/>
              <a:t>Gerçekçi yatırım planı</a:t>
            </a:r>
          </a:p>
          <a:p>
            <a:pPr eaLnBrk="1" hangingPunct="1">
              <a:lnSpc>
                <a:spcPct val="80000"/>
              </a:lnSpc>
            </a:pPr>
            <a:r>
              <a:rPr lang="tr-TR" sz="1800" smtClean="0"/>
              <a:t>Ucuz satın alma</a:t>
            </a:r>
          </a:p>
          <a:p>
            <a:pPr eaLnBrk="1" hangingPunct="1">
              <a:lnSpc>
                <a:spcPct val="80000"/>
              </a:lnSpc>
            </a:pPr>
            <a:r>
              <a:rPr lang="tr-TR" sz="1800" smtClean="0"/>
              <a:t>Hızlı kârlılığa geçiş</a:t>
            </a:r>
          </a:p>
          <a:p>
            <a:pPr eaLnBrk="1" hangingPunct="1">
              <a:lnSpc>
                <a:spcPct val="80000"/>
              </a:lnSpc>
            </a:pPr>
            <a:r>
              <a:rPr lang="tr-TR" sz="1800" smtClean="0"/>
              <a:t>Müşteri bağlılığı</a:t>
            </a:r>
          </a:p>
          <a:p>
            <a:pPr eaLnBrk="1" hangingPunct="1">
              <a:lnSpc>
                <a:spcPct val="80000"/>
              </a:lnSpc>
            </a:pPr>
            <a:r>
              <a:rPr lang="tr-TR" sz="1800" smtClean="0"/>
              <a:t>İtibar</a:t>
            </a:r>
          </a:p>
          <a:p>
            <a:pPr eaLnBrk="1" hangingPunct="1">
              <a:lnSpc>
                <a:spcPct val="80000"/>
              </a:lnSpc>
            </a:pPr>
            <a:r>
              <a:rPr lang="tr-TR" sz="1800" smtClean="0"/>
              <a:t>Kredi temini</a:t>
            </a:r>
          </a:p>
          <a:p>
            <a:pPr eaLnBrk="1" hangingPunct="1">
              <a:lnSpc>
                <a:spcPct val="80000"/>
              </a:lnSpc>
            </a:pPr>
            <a:r>
              <a:rPr lang="tr-TR" sz="1800" smtClean="0"/>
              <a:t>Bölge Koruması</a:t>
            </a:r>
          </a:p>
          <a:p>
            <a:pPr eaLnBrk="1" hangingPunct="1">
              <a:lnSpc>
                <a:spcPct val="80000"/>
              </a:lnSpc>
            </a:pPr>
            <a:r>
              <a:rPr lang="tr-TR" sz="1800" smtClean="0"/>
              <a:t>Anlaşma</a:t>
            </a:r>
          </a:p>
          <a:p>
            <a:pPr eaLnBrk="1" hangingPunct="1">
              <a:lnSpc>
                <a:spcPct val="80000"/>
              </a:lnSpc>
            </a:pPr>
            <a:r>
              <a:rPr lang="tr-TR" sz="1800" smtClean="0"/>
              <a:t>Düşük Risk</a:t>
            </a:r>
          </a:p>
          <a:p>
            <a:pPr eaLnBrk="1" hangingPunct="1">
              <a:lnSpc>
                <a:spcPct val="80000"/>
              </a:lnSpc>
            </a:pPr>
            <a:r>
              <a:rPr lang="tr-TR" sz="1800" smtClean="0"/>
              <a:t>Verimli ortak reklam</a:t>
            </a:r>
          </a:p>
          <a:p>
            <a:pPr eaLnBrk="1" hangingPunct="1">
              <a:lnSpc>
                <a:spcPct val="80000"/>
              </a:lnSpc>
            </a:pPr>
            <a:r>
              <a:rPr lang="tr-TR" sz="1800" smtClean="0"/>
              <a:t>Yer seçiminde yardım</a:t>
            </a:r>
          </a:p>
          <a:p>
            <a:pPr eaLnBrk="1" hangingPunct="1">
              <a:lnSpc>
                <a:spcPct val="80000"/>
              </a:lnSpc>
            </a:pPr>
            <a:r>
              <a:rPr lang="tr-TR" sz="1800" smtClean="0"/>
              <a:t>Teknolojik gelişim</a:t>
            </a:r>
          </a:p>
          <a:p>
            <a:pPr eaLnBrk="1" hangingPunct="1">
              <a:lnSpc>
                <a:spcPct val="80000"/>
              </a:lnSpc>
            </a:pPr>
            <a:r>
              <a:rPr lang="tr-TR" sz="1800" smtClean="0"/>
              <a:t>Mali ve hukuki destek</a:t>
            </a:r>
          </a:p>
          <a:p>
            <a:pPr eaLnBrk="1" hangingPunct="1">
              <a:lnSpc>
                <a:spcPct val="80000"/>
              </a:lnSpc>
            </a:pPr>
            <a:r>
              <a:rPr lang="tr-TR" sz="1800" smtClean="0"/>
              <a:t>Eleman temininde destek</a:t>
            </a:r>
          </a:p>
          <a:p>
            <a:pPr eaLnBrk="1" hangingPunct="1">
              <a:lnSpc>
                <a:spcPct val="80000"/>
              </a:lnSpc>
            </a:pPr>
            <a:endParaRPr lang="tr-TR" sz="1800" smtClean="0"/>
          </a:p>
          <a:p>
            <a:pPr eaLnBrk="1" hangingPunct="1">
              <a:lnSpc>
                <a:spcPct val="80000"/>
              </a:lnSpc>
            </a:pPr>
            <a:endParaRPr lang="tr-TR" sz="180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5288" y="-458788"/>
            <a:ext cx="8208962" cy="1223963"/>
          </a:xfrm>
        </p:spPr>
        <p:txBody>
          <a:bodyPr/>
          <a:lstStyle/>
          <a:p>
            <a:pPr eaLnBrk="1" hangingPunct="1"/>
            <a:r>
              <a:rPr lang="tr-TR" sz="4000" smtClean="0"/>
              <a:t>Franchise Veren için Dezavantajları</a:t>
            </a:r>
          </a:p>
        </p:txBody>
      </p:sp>
      <p:sp>
        <p:nvSpPr>
          <p:cNvPr id="61443" name="Rectangle 3"/>
          <p:cNvSpPr>
            <a:spLocks noGrp="1" noChangeArrowheads="1"/>
          </p:cNvSpPr>
          <p:nvPr>
            <p:ph idx="1"/>
          </p:nvPr>
        </p:nvSpPr>
        <p:spPr>
          <a:xfrm>
            <a:off x="250825" y="765175"/>
            <a:ext cx="8642350" cy="6092825"/>
          </a:xfrm>
        </p:spPr>
        <p:txBody>
          <a:bodyPr/>
          <a:lstStyle/>
          <a:p>
            <a:pPr eaLnBrk="1" hangingPunct="1">
              <a:lnSpc>
                <a:spcPct val="80000"/>
              </a:lnSpc>
            </a:pPr>
            <a:r>
              <a:rPr lang="tr-TR" sz="2400" smtClean="0"/>
              <a:t>Franchise alan anlaşma bitiminde aynı işi sürdürebilir </a:t>
            </a:r>
          </a:p>
          <a:p>
            <a:pPr eaLnBrk="1" hangingPunct="1">
              <a:lnSpc>
                <a:spcPct val="80000"/>
              </a:lnSpc>
            </a:pPr>
            <a:r>
              <a:rPr lang="tr-TR" sz="2400" smtClean="0"/>
              <a:t>Franchise alan anlaşma bitmeden benzer işi kurabilir</a:t>
            </a:r>
          </a:p>
          <a:p>
            <a:pPr eaLnBrk="1" hangingPunct="1">
              <a:lnSpc>
                <a:spcPct val="80000"/>
              </a:lnSpc>
            </a:pPr>
            <a:r>
              <a:rPr lang="tr-TR" sz="2400" smtClean="0"/>
              <a:t>Franchise alan anlaşmayı bozarak işi kendi adına sürdürür</a:t>
            </a:r>
          </a:p>
          <a:p>
            <a:pPr eaLnBrk="1" hangingPunct="1">
              <a:lnSpc>
                <a:spcPct val="80000"/>
              </a:lnSpc>
            </a:pPr>
            <a:r>
              <a:rPr lang="tr-TR" sz="2400" smtClean="0"/>
              <a:t>Franchise alan rakip franchise zincire geçerler</a:t>
            </a:r>
          </a:p>
          <a:p>
            <a:pPr eaLnBrk="1" hangingPunct="1">
              <a:lnSpc>
                <a:spcPct val="80000"/>
              </a:lnSpc>
            </a:pPr>
            <a:r>
              <a:rPr lang="tr-TR" sz="2400" smtClean="0"/>
              <a:t>Eğitilmiş çalışanlar ayrılarak kendileri benzer iş yapabilirler</a:t>
            </a:r>
          </a:p>
          <a:p>
            <a:pPr eaLnBrk="1" hangingPunct="1">
              <a:lnSpc>
                <a:spcPct val="80000"/>
              </a:lnSpc>
            </a:pPr>
            <a:r>
              <a:rPr lang="tr-TR" sz="2400" smtClean="0"/>
              <a:t>Eğitilmiş çalışanlar rakip firmaya geçebilir</a:t>
            </a:r>
          </a:p>
          <a:p>
            <a:pPr eaLnBrk="1" hangingPunct="1">
              <a:lnSpc>
                <a:spcPct val="80000"/>
              </a:lnSpc>
            </a:pPr>
            <a:r>
              <a:rPr lang="tr-TR" sz="2400" smtClean="0"/>
              <a:t>İşin kanuni açıdan zayıf yanları varsa, sorun yaşandığında ihbarlar olur </a:t>
            </a:r>
          </a:p>
          <a:p>
            <a:pPr eaLnBrk="1" hangingPunct="1">
              <a:lnSpc>
                <a:spcPct val="80000"/>
              </a:lnSpc>
            </a:pPr>
            <a:r>
              <a:rPr lang="tr-TR" sz="2400" smtClean="0"/>
              <a:t>Yukarıdaki örnekler, işini öğretmenin getirdiği risklerden birkaçıdır ve hemen hepsi ülkemizde yaşanmıştır.</a:t>
            </a:r>
          </a:p>
          <a:p>
            <a:pPr eaLnBrk="1" hangingPunct="1">
              <a:lnSpc>
                <a:spcPct val="80000"/>
              </a:lnSpc>
            </a:pPr>
            <a:r>
              <a:rPr lang="tr-TR" sz="2400" smtClean="0"/>
              <a:t>İşletme kapatmada itibar kaybı</a:t>
            </a:r>
          </a:p>
          <a:p>
            <a:pPr eaLnBrk="1" hangingPunct="1">
              <a:lnSpc>
                <a:spcPct val="80000"/>
              </a:lnSpc>
            </a:pPr>
            <a:r>
              <a:rPr lang="tr-TR" sz="2400" smtClean="0"/>
              <a:t>Fırsat kaybı (kardan zarar)</a:t>
            </a:r>
          </a:p>
          <a:p>
            <a:pPr eaLnBrk="1" hangingPunct="1">
              <a:lnSpc>
                <a:spcPct val="80000"/>
              </a:lnSpc>
            </a:pPr>
            <a:r>
              <a:rPr lang="tr-TR" sz="2400" smtClean="0"/>
              <a:t>Bölge tahsisi</a:t>
            </a:r>
          </a:p>
          <a:p>
            <a:pPr eaLnBrk="1" hangingPunct="1">
              <a:lnSpc>
                <a:spcPct val="80000"/>
              </a:lnSpc>
            </a:pPr>
            <a:r>
              <a:rPr lang="tr-TR" sz="2400" smtClean="0"/>
              <a:t>Artan genel giderler</a:t>
            </a:r>
          </a:p>
          <a:p>
            <a:pPr eaLnBrk="1" hangingPunct="1">
              <a:lnSpc>
                <a:spcPct val="80000"/>
              </a:lnSpc>
            </a:pPr>
            <a:r>
              <a:rPr lang="tr-TR" sz="2400" smtClean="0"/>
              <a:t>Tahsilat riski</a:t>
            </a:r>
          </a:p>
          <a:p>
            <a:pPr eaLnBrk="1" hangingPunct="1">
              <a:lnSpc>
                <a:spcPct val="80000"/>
              </a:lnSpc>
            </a:pPr>
            <a:r>
              <a:rPr lang="tr-TR" sz="2400" smtClean="0"/>
              <a:t>Marka riski</a:t>
            </a:r>
          </a:p>
          <a:p>
            <a:pPr eaLnBrk="1" hangingPunct="1">
              <a:lnSpc>
                <a:spcPct val="80000"/>
              </a:lnSpc>
            </a:pPr>
            <a:endParaRPr lang="tr-TR" sz="240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850" y="-100013"/>
            <a:ext cx="8229600" cy="1143001"/>
          </a:xfrm>
        </p:spPr>
        <p:txBody>
          <a:bodyPr/>
          <a:lstStyle/>
          <a:p>
            <a:pPr eaLnBrk="1" hangingPunct="1"/>
            <a:r>
              <a:rPr lang="tr-TR" sz="4000" smtClean="0"/>
              <a:t>Franchise Alan İçin Dezavantajları</a:t>
            </a:r>
          </a:p>
        </p:txBody>
      </p:sp>
      <p:sp>
        <p:nvSpPr>
          <p:cNvPr id="62467" name="Rectangle 3"/>
          <p:cNvSpPr>
            <a:spLocks noGrp="1" noChangeArrowheads="1"/>
          </p:cNvSpPr>
          <p:nvPr>
            <p:ph idx="1"/>
          </p:nvPr>
        </p:nvSpPr>
        <p:spPr>
          <a:xfrm>
            <a:off x="457200" y="1600200"/>
            <a:ext cx="8291513" cy="5068888"/>
          </a:xfrm>
        </p:spPr>
        <p:txBody>
          <a:bodyPr/>
          <a:lstStyle/>
          <a:p>
            <a:pPr eaLnBrk="1" hangingPunct="1"/>
            <a:r>
              <a:rPr lang="tr-TR" sz="2800" smtClean="0"/>
              <a:t>Yüksek Yatırım</a:t>
            </a:r>
          </a:p>
          <a:p>
            <a:pPr eaLnBrk="1" hangingPunct="1"/>
            <a:r>
              <a:rPr lang="tr-TR" sz="2800" smtClean="0"/>
              <a:t>Yüksek İşletme Gideri</a:t>
            </a:r>
          </a:p>
          <a:p>
            <a:pPr eaLnBrk="1" hangingPunct="1"/>
            <a:r>
              <a:rPr lang="tr-TR" sz="2800" smtClean="0"/>
              <a:t>Güdümlü Çalışma</a:t>
            </a:r>
          </a:p>
          <a:p>
            <a:pPr eaLnBrk="1" hangingPunct="1"/>
            <a:r>
              <a:rPr lang="tr-TR" sz="2800" smtClean="0"/>
              <a:t>Sert ve Katı Kurallar</a:t>
            </a:r>
          </a:p>
          <a:p>
            <a:pPr eaLnBrk="1" hangingPunct="1"/>
            <a:r>
              <a:rPr lang="tr-TR" sz="2800" smtClean="0"/>
              <a:t>Devir ve Terk Kısıtlaması</a:t>
            </a:r>
          </a:p>
          <a:p>
            <a:pPr eaLnBrk="1" hangingPunct="1"/>
            <a:r>
              <a:rPr lang="tr-TR" sz="2800" smtClean="0"/>
              <a:t>Yaratıcılığın Yok Olması</a:t>
            </a:r>
          </a:p>
          <a:p>
            <a:pPr eaLnBrk="1" hangingPunct="1"/>
            <a:r>
              <a:rPr lang="tr-TR" sz="2800" smtClean="0"/>
              <a:t>Satın Alma Özgürlüğünü kaybetme</a:t>
            </a:r>
          </a:p>
          <a:p>
            <a:pPr eaLnBrk="1" hangingPunct="1"/>
            <a:r>
              <a:rPr lang="tr-TR" sz="2800" smtClean="0"/>
              <a:t>Bölge korumasının olmaması (dikkat edilmeli!)</a:t>
            </a:r>
          </a:p>
          <a:p>
            <a:pPr eaLnBrk="1" hangingPunct="1"/>
            <a:r>
              <a:rPr lang="tr-TR" sz="2800" smtClean="0"/>
              <a:t>Anlaşma şartlarının kötüye kullanılabilmesi</a:t>
            </a:r>
          </a:p>
          <a:p>
            <a:pPr eaLnBrk="1" hangingPunct="1"/>
            <a:endParaRPr lang="tr-TR" sz="280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tr-TR" smtClean="0"/>
              <a:t>Yönetim Sözleşmeleri</a:t>
            </a:r>
          </a:p>
        </p:txBody>
      </p:sp>
      <p:sp>
        <p:nvSpPr>
          <p:cNvPr id="63491" name="Rectangle 3"/>
          <p:cNvSpPr>
            <a:spLocks noGrp="1" noChangeArrowheads="1"/>
          </p:cNvSpPr>
          <p:nvPr>
            <p:ph idx="1"/>
          </p:nvPr>
        </p:nvSpPr>
        <p:spPr/>
        <p:txBody>
          <a:bodyPr/>
          <a:lstStyle/>
          <a:p>
            <a:pPr eaLnBrk="1" hangingPunct="1">
              <a:lnSpc>
                <a:spcPct val="90000"/>
              </a:lnSpc>
            </a:pPr>
            <a:r>
              <a:rPr lang="tr-TR" sz="2400" smtClean="0"/>
              <a:t>Bir firmanın, bir diğer firmayla sözleşme doğrultusunda mevcut işletmesinin yönetimini, belirli bir süre üstlenmesine yönelik anlaşmalardır. Böyle bir girişimci, tek başına yeterli olmadığı yönetim ve işletmecilik uygulamaları ile ilgili olarak bu konularda uzmanlaşmış ve tanınmış bir firmanın desteğini almaktadır. </a:t>
            </a:r>
          </a:p>
          <a:p>
            <a:pPr eaLnBrk="1" hangingPunct="1">
              <a:lnSpc>
                <a:spcPct val="90000"/>
              </a:lnSpc>
              <a:buFontTx/>
              <a:buNone/>
            </a:pPr>
            <a:endParaRPr lang="tr-TR" sz="2400" smtClean="0"/>
          </a:p>
          <a:p>
            <a:pPr eaLnBrk="1" hangingPunct="1">
              <a:lnSpc>
                <a:spcPct val="90000"/>
              </a:lnSpc>
            </a:pPr>
            <a:r>
              <a:rPr lang="tr-TR" sz="2400" smtClean="0"/>
              <a:t>	Bu sözleşme doğrultusunda bir işletmenin tümden yönetimini geçici bir süre üstlenen kuruluş, bunun karşılığı olarak belirli bir bedel almaktadır. Bu tür sözleşmelere genelde hizmet işletmeleri arasında daha fazla rastlanmaktadır. </a:t>
            </a:r>
          </a:p>
          <a:p>
            <a:pPr eaLnBrk="1" hangingPunct="1">
              <a:lnSpc>
                <a:spcPct val="90000"/>
              </a:lnSpc>
            </a:pPr>
            <a:endParaRPr lang="tr-TR" sz="240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a:t>Üretim Sözleşmeleri </a:t>
            </a:r>
            <a:br>
              <a:rPr lang="tr-TR" sz="4000"/>
            </a:br>
            <a:r>
              <a:rPr lang="tr-TR" sz="4000"/>
              <a:t> ( Contracts Manufacturing)</a:t>
            </a:r>
          </a:p>
        </p:txBody>
      </p:sp>
      <p:sp>
        <p:nvSpPr>
          <p:cNvPr id="64515" name="Rectangle 3"/>
          <p:cNvSpPr>
            <a:spLocks noGrp="1" noChangeArrowheads="1"/>
          </p:cNvSpPr>
          <p:nvPr>
            <p:ph idx="1"/>
          </p:nvPr>
        </p:nvSpPr>
        <p:spPr/>
        <p:txBody>
          <a:bodyPr/>
          <a:lstStyle/>
          <a:p>
            <a:pPr eaLnBrk="1" hangingPunct="1"/>
            <a:r>
              <a:rPr lang="tr-TR" smtClean="0"/>
              <a:t>İşletmeleri markalı ve özellikli ürünlerinin genelde yabancı ülke bağımsız firmalarıyla, belirli bir süre üretimini gerçekleştirebilmesi için yaptıkları anlaşmalardır. </a:t>
            </a:r>
          </a:p>
          <a:p>
            <a:pPr eaLnBrk="1" hangingPunct="1"/>
            <a:endParaRPr lang="tr-TR"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tr-TR" smtClean="0"/>
              <a:t>Ortak Girişim (Joint-Venture)</a:t>
            </a:r>
          </a:p>
        </p:txBody>
      </p:sp>
      <p:sp>
        <p:nvSpPr>
          <p:cNvPr id="65539" name="Rectangle 3"/>
          <p:cNvSpPr>
            <a:spLocks noGrp="1" noChangeArrowheads="1"/>
          </p:cNvSpPr>
          <p:nvPr>
            <p:ph idx="1"/>
          </p:nvPr>
        </p:nvSpPr>
        <p:spPr/>
        <p:txBody>
          <a:bodyPr/>
          <a:lstStyle/>
          <a:p>
            <a:pPr eaLnBrk="1" hangingPunct="1"/>
            <a:r>
              <a:rPr lang="tr-TR" smtClean="0"/>
              <a:t>Yasal ve ekonomik açıdan bağımsız birden fazla işletmenin, kendi faaliyetlerini sürdürürlerken belli bir işi görmek üzere bir ticari ortaklık kurarak, sözleşme çerçevesinde bir araya gelmeleri ve o faaliyetin rizikolarını müteselsilen üstlenmeleri, kurdukları işletmeye teknik, mali, ticari destek sağlamalarıdır.</a:t>
            </a:r>
          </a:p>
          <a:p>
            <a:pPr eaLnBrk="1" hangingPunct="1"/>
            <a:endParaRPr lang="tr-TR"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tr-TR" smtClean="0"/>
              <a:t>Ortak Girişim</a:t>
            </a:r>
          </a:p>
        </p:txBody>
      </p:sp>
      <p:sp>
        <p:nvSpPr>
          <p:cNvPr id="66563" name="Rectangle 3"/>
          <p:cNvSpPr>
            <a:spLocks noGrp="1" noChangeArrowheads="1"/>
          </p:cNvSpPr>
          <p:nvPr>
            <p:ph idx="1"/>
          </p:nvPr>
        </p:nvSpPr>
        <p:spPr/>
        <p:txBody>
          <a:bodyPr/>
          <a:lstStyle/>
          <a:p>
            <a:pPr eaLnBrk="1" hangingPunct="1"/>
            <a:r>
              <a:rPr lang="tr-TR" smtClean="0"/>
              <a:t>İki ya da daha fazla sayıda işletmenin stratejik ve ticari amaçlarını gerçekleştirmek için kaynaklarını biraraya getirerek kurdukları, ayrı bir hukuki kişiliği olan yeni bir işletmedir.Ortakların sermaye payları %90 dan fazla, %10 dan az olamaz.</a:t>
            </a:r>
          </a:p>
          <a:p>
            <a:pPr eaLnBrk="1" hangingPunct="1"/>
            <a:endParaRPr lang="tr-TR"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tr-TR" sz="4000" smtClean="0"/>
              <a:t>Ortaklığa getirilebilecek kaynaklar</a:t>
            </a:r>
          </a:p>
        </p:txBody>
      </p:sp>
      <p:sp>
        <p:nvSpPr>
          <p:cNvPr id="67587" name="Rectangle 3"/>
          <p:cNvSpPr>
            <a:spLocks noGrp="1" noChangeArrowheads="1"/>
          </p:cNvSpPr>
          <p:nvPr>
            <p:ph idx="1"/>
          </p:nvPr>
        </p:nvSpPr>
        <p:spPr/>
        <p:txBody>
          <a:bodyPr/>
          <a:lstStyle/>
          <a:p>
            <a:pPr eaLnBrk="1" hangingPunct="1">
              <a:lnSpc>
                <a:spcPct val="90000"/>
              </a:lnSpc>
            </a:pPr>
            <a:r>
              <a:rPr lang="tr-TR" smtClean="0"/>
              <a:t>Teknoloji, patent</a:t>
            </a:r>
          </a:p>
          <a:p>
            <a:pPr eaLnBrk="1" hangingPunct="1">
              <a:lnSpc>
                <a:spcPct val="90000"/>
              </a:lnSpc>
            </a:pPr>
            <a:r>
              <a:rPr lang="tr-TR" smtClean="0"/>
              <a:t>Modern yönetim bilgisi</a:t>
            </a:r>
          </a:p>
          <a:p>
            <a:pPr eaLnBrk="1" hangingPunct="1">
              <a:lnSpc>
                <a:spcPct val="90000"/>
              </a:lnSpc>
            </a:pPr>
            <a:r>
              <a:rPr lang="tr-TR" smtClean="0"/>
              <a:t>Fiziksel varlıklar(makine, teçhizat)</a:t>
            </a:r>
          </a:p>
          <a:p>
            <a:pPr eaLnBrk="1" hangingPunct="1">
              <a:lnSpc>
                <a:spcPct val="90000"/>
              </a:lnSpc>
            </a:pPr>
            <a:r>
              <a:rPr lang="tr-TR" smtClean="0"/>
              <a:t>Dağıtım kanalları</a:t>
            </a:r>
          </a:p>
          <a:p>
            <a:pPr eaLnBrk="1" hangingPunct="1">
              <a:lnSpc>
                <a:spcPct val="90000"/>
              </a:lnSpc>
            </a:pPr>
            <a:r>
              <a:rPr lang="tr-TR" smtClean="0"/>
              <a:t>Hammadde, Malzeme</a:t>
            </a:r>
          </a:p>
          <a:p>
            <a:pPr eaLnBrk="1" hangingPunct="1">
              <a:lnSpc>
                <a:spcPct val="90000"/>
              </a:lnSpc>
            </a:pPr>
            <a:r>
              <a:rPr lang="tr-TR" smtClean="0"/>
              <a:t>İşgücü</a:t>
            </a:r>
          </a:p>
          <a:p>
            <a:pPr eaLnBrk="1" hangingPunct="1">
              <a:lnSpc>
                <a:spcPct val="90000"/>
              </a:lnSpc>
            </a:pPr>
            <a:r>
              <a:rPr lang="tr-TR" smtClean="0"/>
              <a:t>Finans</a:t>
            </a:r>
          </a:p>
          <a:p>
            <a:pPr eaLnBrk="1" hangingPunct="1">
              <a:lnSpc>
                <a:spcPct val="90000"/>
              </a:lnSpc>
            </a:pPr>
            <a:r>
              <a:rPr lang="tr-TR" smtClean="0"/>
              <a:t>Pazar</a:t>
            </a:r>
          </a:p>
          <a:p>
            <a:pPr eaLnBrk="1" hangingPunct="1">
              <a:lnSpc>
                <a:spcPct val="90000"/>
              </a:lnSpc>
              <a:buFontTx/>
              <a:buNone/>
            </a:pPr>
            <a:endParaRPr lang="tr-TR"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smtClean="0">
                <a:solidFill>
                  <a:srgbClr val="FF0000"/>
                </a:solidFill>
              </a:rPr>
              <a:t>Büyüklük Ölçüleri</a:t>
            </a:r>
            <a:endParaRPr lang="en-US" smtClean="0">
              <a:solidFill>
                <a:srgbClr val="FF0000"/>
              </a:solidFill>
            </a:endParaRPr>
          </a:p>
        </p:txBody>
      </p:sp>
      <p:sp>
        <p:nvSpPr>
          <p:cNvPr id="10243" name="Rectangle 3"/>
          <p:cNvSpPr>
            <a:spLocks noGrp="1" noChangeArrowheads="1"/>
          </p:cNvSpPr>
          <p:nvPr>
            <p:ph type="body" idx="1"/>
          </p:nvPr>
        </p:nvSpPr>
        <p:spPr/>
        <p:txBody>
          <a:bodyPr/>
          <a:lstStyle/>
          <a:p>
            <a:r>
              <a:rPr lang="tr-TR" smtClean="0"/>
              <a:t>Kalitatif ( Niteliksel ) Büyüklük Ölçüleri</a:t>
            </a:r>
          </a:p>
          <a:p>
            <a:pPr lvl="1"/>
            <a:r>
              <a:rPr lang="tr-TR" smtClean="0"/>
              <a:t>Sermayedarların sayısı</a:t>
            </a:r>
          </a:p>
          <a:p>
            <a:pPr lvl="1"/>
            <a:r>
              <a:rPr lang="tr-TR" smtClean="0"/>
              <a:t>Yönetim biçimi, örgütsel karmaşıklık derecesi</a:t>
            </a:r>
          </a:p>
          <a:p>
            <a:pPr lvl="1"/>
            <a:r>
              <a:rPr lang="tr-TR" smtClean="0"/>
              <a:t>Faaliyet alanına uygunluk</a:t>
            </a:r>
          </a:p>
          <a:p>
            <a:pPr lvl="1"/>
            <a:r>
              <a:rPr lang="tr-TR" smtClean="0"/>
              <a:t>Sektördeki durumu</a:t>
            </a:r>
          </a:p>
          <a:p>
            <a:pPr lvl="1"/>
            <a:r>
              <a:rPr lang="tr-TR" smtClean="0"/>
              <a:t>Hukuki yapısı</a:t>
            </a:r>
          </a:p>
          <a:p>
            <a:pPr lvl="1">
              <a:buFontTx/>
              <a:buNone/>
            </a:pPr>
            <a:endParaRPr lang="tr-TR" smtClean="0"/>
          </a:p>
          <a:p>
            <a:pPr lvl="1"/>
            <a:endParaRPr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tr-TR" sz="4000" smtClean="0"/>
              <a:t>Ortak Girişim Oluşturma Nedenleri</a:t>
            </a:r>
          </a:p>
        </p:txBody>
      </p:sp>
      <p:sp>
        <p:nvSpPr>
          <p:cNvPr id="68611" name="Rectangle 3"/>
          <p:cNvSpPr>
            <a:spLocks noGrp="1" noChangeArrowheads="1"/>
          </p:cNvSpPr>
          <p:nvPr>
            <p:ph idx="1"/>
          </p:nvPr>
        </p:nvSpPr>
        <p:spPr/>
        <p:txBody>
          <a:bodyPr/>
          <a:lstStyle/>
          <a:p>
            <a:pPr eaLnBrk="1" hangingPunct="1"/>
            <a:r>
              <a:rPr lang="tr-TR" smtClean="0"/>
              <a:t>Kaynak elde etmek</a:t>
            </a:r>
          </a:p>
          <a:p>
            <a:pPr eaLnBrk="1" hangingPunct="1"/>
            <a:r>
              <a:rPr lang="tr-TR" smtClean="0"/>
              <a:t>Pazar amaçlı (rekabet gücü, ihracat artışı, ürün dağıtımını genişletme, ölçek ekonomileri, pazara giriş engelini aşmak, yeni pazarlara girmek)</a:t>
            </a:r>
          </a:p>
          <a:p>
            <a:pPr eaLnBrk="1" hangingPunct="1"/>
            <a:r>
              <a:rPr lang="tr-TR" smtClean="0"/>
              <a:t>Riski yaymak</a:t>
            </a:r>
          </a:p>
          <a:p>
            <a:pPr eaLnBrk="1" hangingPunct="1"/>
            <a:r>
              <a:rPr lang="tr-TR" smtClean="0"/>
              <a:t>Vergi avantajı sağlamak</a:t>
            </a:r>
          </a:p>
          <a:p>
            <a:pPr eaLnBrk="1" hangingPunct="1"/>
            <a:endParaRPr lang="tr-TR"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3588" y="307975"/>
            <a:ext cx="7770812" cy="608013"/>
          </a:xfrm>
        </p:spPr>
        <p:txBody>
          <a:bodyPr lIns="92075" tIns="46038" rIns="92075" bIns="46038"/>
          <a:lstStyle/>
          <a:p>
            <a:pPr defTabSz="762000" eaLnBrk="1" hangingPunct="1"/>
            <a:r>
              <a:rPr lang="tr-TR" sz="3600" b="1" smtClean="0">
                <a:solidFill>
                  <a:srgbClr val="002060"/>
                </a:solidFill>
              </a:rPr>
              <a:t>Porter’ın Jenerik Stratejileri</a:t>
            </a:r>
          </a:p>
        </p:txBody>
      </p:sp>
      <p:sp>
        <p:nvSpPr>
          <p:cNvPr id="73731" name="Rectangle 3"/>
          <p:cNvSpPr>
            <a:spLocks noGrp="1" noChangeArrowheads="1"/>
          </p:cNvSpPr>
          <p:nvPr>
            <p:ph type="body" idx="1"/>
          </p:nvPr>
        </p:nvSpPr>
        <p:spPr>
          <a:xfrm>
            <a:off x="533400" y="1428750"/>
            <a:ext cx="8215313" cy="4521200"/>
          </a:xfrm>
        </p:spPr>
        <p:txBody>
          <a:bodyPr lIns="92075" tIns="46038" rIns="92075" bIns="46038"/>
          <a:lstStyle/>
          <a:p>
            <a:pPr marL="0" indent="0" defTabSz="762000" eaLnBrk="1" hangingPunct="1">
              <a:spcBef>
                <a:spcPct val="96000"/>
              </a:spcBef>
              <a:buFont typeface="Wingdings" pitchFamily="2" charset="2"/>
              <a:buNone/>
            </a:pPr>
            <a:r>
              <a:rPr lang="tr-TR" sz="2400" smtClean="0"/>
              <a:t>Michael Porter  SİB düzeyinde işletmelerin izleyebileceği stratejilere jenerik stratejiler adını vermiştir. Bunları bir matris geliştirerek dört grup altında incelenmiştir. 	</a:t>
            </a:r>
          </a:p>
          <a:p>
            <a:pPr marL="0" indent="0" defTabSz="762000" eaLnBrk="1" hangingPunct="1">
              <a:spcBef>
                <a:spcPct val="96000"/>
              </a:spcBef>
              <a:buFont typeface="Wingdings" pitchFamily="2" charset="2"/>
              <a:buNone/>
            </a:pPr>
            <a:r>
              <a:rPr lang="tr-TR" sz="2400" smtClean="0"/>
              <a:t>Porter'ın matrisinin de iki boyutu vardır. Bunlar, rekabetçi avantaj ve rekabetçi amaçlar adını taşımaktadır.</a:t>
            </a:r>
          </a:p>
          <a:p>
            <a:pPr marL="0" indent="0" defTabSz="762000" eaLnBrk="1" hangingPunct="1">
              <a:spcBef>
                <a:spcPct val="96000"/>
              </a:spcBef>
              <a:buFont typeface="Wingdings" pitchFamily="2" charset="2"/>
              <a:buNone/>
            </a:pPr>
            <a:r>
              <a:rPr lang="tr-TR" sz="2400" smtClean="0"/>
              <a:t>Rekabetçi avantaj boyutu kendi içinde düşük maliyet ve farklılaşma kısımlarına ayrılmakta, rekabetçi amaç ve hedefler de kendi içinde geniş hedef ve dar hedef olmak üzere iki grupta toplanmaktadır.</a:t>
            </a:r>
            <a:endParaRPr lang="tr-TR" sz="2400" smtClean="0">
              <a:latin typeface="Arial Tur"/>
            </a:endParaRPr>
          </a:p>
        </p:txBody>
      </p:sp>
      <p:sp>
        <p:nvSpPr>
          <p:cNvPr id="4" name="Slide Number Placeholder 3"/>
          <p:cNvSpPr>
            <a:spLocks noGrp="1"/>
          </p:cNvSpPr>
          <p:nvPr>
            <p:ph type="sldNum" sz="quarter" idx="12"/>
          </p:nvPr>
        </p:nvSpPr>
        <p:spPr/>
        <p:txBody>
          <a:bodyPr/>
          <a:lstStyle/>
          <a:p>
            <a:pPr>
              <a:defRPr/>
            </a:pPr>
            <a:fld id="{8E9EADAF-3ADC-4820-AD3F-6E53D0FC7BA7}" type="slidenum">
              <a:rPr lang="tr-TR" smtClean="0"/>
              <a:pPr>
                <a:defRPr/>
              </a:pPr>
              <a:t>81</a:t>
            </a:fld>
            <a:endParaRPr lang="tr-T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611188" y="6226175"/>
            <a:ext cx="7705725" cy="366713"/>
          </a:xfrm>
          <a:prstGeom prst="rect">
            <a:avLst/>
          </a:prstGeom>
          <a:noFill/>
          <a:ln w="9525">
            <a:noFill/>
            <a:miter lim="800000"/>
            <a:headEnd/>
            <a:tailEnd/>
          </a:ln>
        </p:spPr>
        <p:txBody>
          <a:bodyPr>
            <a:spAutoFit/>
          </a:bodyPr>
          <a:lstStyle/>
          <a:p>
            <a:pPr>
              <a:spcBef>
                <a:spcPct val="50000"/>
              </a:spcBef>
            </a:pPr>
            <a:endParaRPr lang="tr-TR"/>
          </a:p>
        </p:txBody>
      </p:sp>
      <p:graphicFrame>
        <p:nvGraphicFramePr>
          <p:cNvPr id="106" name="Table 105"/>
          <p:cNvGraphicFramePr>
            <a:graphicFrameLocks noGrp="1"/>
          </p:cNvGraphicFramePr>
          <p:nvPr/>
        </p:nvGraphicFramePr>
        <p:xfrm>
          <a:off x="857250" y="2071688"/>
          <a:ext cx="7429553" cy="3286149"/>
        </p:xfrm>
        <a:graphic>
          <a:graphicData uri="http://schemas.openxmlformats.org/drawingml/2006/table">
            <a:tbl>
              <a:tblPr/>
              <a:tblGrid>
                <a:gridCol w="1663674"/>
                <a:gridCol w="1959943"/>
                <a:gridCol w="1959943"/>
                <a:gridCol w="1845993"/>
              </a:tblGrid>
              <a:tr h="556526">
                <a:tc>
                  <a:txBody>
                    <a:bodyPr/>
                    <a:lstStyle/>
                    <a:p>
                      <a:pPr algn="l" fontAlgn="b"/>
                      <a:endParaRPr lang="tr-TR" sz="20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ctr"/>
                      <a:endParaRPr lang="tr-TR" sz="2000" b="1" i="0" u="none" strike="noStrike">
                        <a:solidFill>
                          <a:srgbClr val="000000"/>
                        </a:solidFill>
                        <a:latin typeface="Arial"/>
                      </a:endParaRPr>
                    </a:p>
                  </a:txBody>
                  <a:tcPr marL="9525" marR="9525" marT="9525" marB="0" anchor="ctr">
                    <a:lnL>
                      <a:noFill/>
                    </a:lnL>
                    <a:lnR>
                      <a:noFill/>
                    </a:lnR>
                    <a:lnT>
                      <a:noFill/>
                    </a:lnT>
                    <a:lnB>
                      <a:noFill/>
                    </a:lnB>
                  </a:tcPr>
                </a:tc>
                <a:tc gridSpan="2">
                  <a:txBody>
                    <a:bodyPr/>
                    <a:lstStyle/>
                    <a:p>
                      <a:pPr algn="ctr" fontAlgn="ctr"/>
                      <a:r>
                        <a:rPr lang="tr-TR" sz="2000" b="1" i="0" u="none" strike="noStrike" dirty="0">
                          <a:solidFill>
                            <a:srgbClr val="000000"/>
                          </a:solidFill>
                          <a:latin typeface="Arial"/>
                          <a:cs typeface="Times New Roman"/>
                        </a:rPr>
                        <a:t>Rekabetçi Avantaj</a:t>
                      </a:r>
                      <a:endParaRPr lang="tr-TR" sz="2000" b="1" i="0" u="none" strike="noStrike" dirty="0">
                        <a:solidFill>
                          <a:srgbClr val="000000"/>
                        </a:solidFill>
                        <a:latin typeface="Arial"/>
                      </a:endParaRPr>
                    </a:p>
                  </a:txBody>
                  <a:tcPr marL="9525" marR="9525" marT="9525" marB="0" anchor="ctr">
                    <a:lnL>
                      <a:noFill/>
                    </a:lnL>
                    <a:lnR>
                      <a:noFill/>
                    </a:lnR>
                    <a:lnT>
                      <a:noFill/>
                    </a:lnT>
                    <a:lnB>
                      <a:noFill/>
                    </a:lnB>
                  </a:tcPr>
                </a:tc>
                <a:tc hMerge="1">
                  <a:txBody>
                    <a:bodyPr/>
                    <a:lstStyle/>
                    <a:p>
                      <a:endParaRPr lang="tr-TR"/>
                    </a:p>
                  </a:txBody>
                  <a:tcPr/>
                </a:tc>
              </a:tr>
              <a:tr h="556526">
                <a:tc>
                  <a:txBody>
                    <a:bodyPr/>
                    <a:lstStyle/>
                    <a:p>
                      <a:pPr algn="l" fontAlgn="ctr"/>
                      <a:endParaRPr lang="tr-TR" sz="20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l" fontAlgn="ctr"/>
                      <a:endParaRPr lang="tr-TR" sz="2000" b="0"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ctr" fontAlgn="ctr"/>
                      <a:r>
                        <a:rPr lang="tr-TR" sz="2000" b="0" i="0" u="none" strike="noStrike" dirty="0">
                          <a:solidFill>
                            <a:srgbClr val="000000"/>
                          </a:solidFill>
                          <a:latin typeface="Arial"/>
                          <a:cs typeface="Times New Roman"/>
                        </a:rPr>
                        <a:t>Düşük Maliyet</a:t>
                      </a:r>
                      <a:endParaRPr lang="tr-TR" sz="2000" b="0" i="0" u="none" strike="noStrike" dirty="0">
                        <a:solidFill>
                          <a:srgbClr val="000000"/>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Arial"/>
                          <a:cs typeface="Times New Roman"/>
                        </a:rPr>
                        <a:t>Farklılaşma</a:t>
                      </a:r>
                      <a:endParaRPr lang="tr-TR" sz="2000" b="0" i="0" u="none" strike="noStrike">
                        <a:solidFill>
                          <a:srgbClr val="000000"/>
                        </a:solidFill>
                        <a:latin typeface="Aria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113050">
                <a:tc rowSpan="2">
                  <a:txBody>
                    <a:bodyPr/>
                    <a:lstStyle/>
                    <a:p>
                      <a:pPr algn="ctr" fontAlgn="ctr"/>
                      <a:r>
                        <a:rPr lang="tr-TR" sz="2000" b="1" i="0" u="none" strike="noStrike">
                          <a:solidFill>
                            <a:srgbClr val="000000"/>
                          </a:solidFill>
                          <a:latin typeface="Arial"/>
                          <a:cs typeface="Times New Roman"/>
                        </a:rPr>
                        <a:t>Rekabetçi</a:t>
                      </a:r>
                      <a:br>
                        <a:rPr lang="tr-TR" sz="2000" b="1" i="0" u="none" strike="noStrike">
                          <a:solidFill>
                            <a:srgbClr val="000000"/>
                          </a:solidFill>
                          <a:latin typeface="Arial"/>
                          <a:cs typeface="Times New Roman"/>
                        </a:rPr>
                      </a:br>
                      <a:r>
                        <a:rPr lang="tr-TR" sz="2000" b="1" i="0" u="none" strike="noStrike">
                          <a:solidFill>
                            <a:srgbClr val="000000"/>
                          </a:solidFill>
                          <a:latin typeface="Arial"/>
                          <a:cs typeface="Times New Roman"/>
                        </a:rPr>
                        <a:t>Amaçlar</a:t>
                      </a:r>
                      <a:endParaRPr lang="tr-TR" sz="2000" b="1" i="0" u="none" strike="noStrike">
                        <a:solidFill>
                          <a:srgbClr val="000000"/>
                        </a:solidFill>
                        <a:latin typeface="Arial"/>
                      </a:endParaRPr>
                    </a:p>
                  </a:txBody>
                  <a:tcPr marL="9525" marR="9525" marT="9525" marB="0" anchor="ctr">
                    <a:lnL>
                      <a:noFill/>
                    </a:lnL>
                    <a:lnR>
                      <a:noFill/>
                    </a:lnR>
                    <a:lnT>
                      <a:noFill/>
                    </a:lnT>
                    <a:lnB>
                      <a:noFill/>
                    </a:lnB>
                  </a:tcPr>
                </a:tc>
                <a:tc>
                  <a:txBody>
                    <a:bodyPr/>
                    <a:lstStyle/>
                    <a:p>
                      <a:pPr algn="l" fontAlgn="ctr"/>
                      <a:r>
                        <a:rPr lang="tr-TR" sz="2000" b="0" i="0" u="none" strike="noStrike" dirty="0">
                          <a:solidFill>
                            <a:srgbClr val="000000"/>
                          </a:solidFill>
                          <a:latin typeface="Arial"/>
                          <a:cs typeface="Times New Roman"/>
                        </a:rPr>
                        <a:t>Geniş Hedef</a:t>
                      </a:r>
                      <a:endParaRPr lang="tr-TR" sz="2000" b="0" i="0" u="none" strike="noStrike" dirty="0">
                        <a:solidFill>
                          <a:srgbClr val="000000"/>
                        </a:solidFill>
                        <a:latin typeface="Arial"/>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2000" b="0" i="0" u="none" strike="noStrike" dirty="0">
                          <a:solidFill>
                            <a:srgbClr val="000000"/>
                          </a:solidFill>
                          <a:latin typeface="Arial"/>
                          <a:cs typeface="Times New Roman"/>
                        </a:rPr>
                        <a:t>Maliyet Liderliği</a:t>
                      </a:r>
                      <a:endParaRPr lang="tr-TR" sz="20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a:solidFill>
                            <a:srgbClr val="000000"/>
                          </a:solidFill>
                          <a:latin typeface="Arial"/>
                          <a:cs typeface="Times New Roman"/>
                        </a:rPr>
                        <a:t>Farklılaşma</a:t>
                      </a:r>
                      <a:endParaRPr lang="tr-TR" sz="20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0047">
                <a:tc vMerge="1">
                  <a:txBody>
                    <a:bodyPr/>
                    <a:lstStyle/>
                    <a:p>
                      <a:endParaRPr lang="tr-TR"/>
                    </a:p>
                  </a:txBody>
                  <a:tcPr/>
                </a:tc>
                <a:tc>
                  <a:txBody>
                    <a:bodyPr/>
                    <a:lstStyle/>
                    <a:p>
                      <a:pPr algn="l" fontAlgn="ctr"/>
                      <a:r>
                        <a:rPr lang="tr-TR" sz="2000" b="0" i="0" u="none" strike="noStrike">
                          <a:solidFill>
                            <a:srgbClr val="000000"/>
                          </a:solidFill>
                          <a:latin typeface="Arial"/>
                          <a:cs typeface="Times New Roman"/>
                        </a:rPr>
                        <a:t>Dar Hedef</a:t>
                      </a:r>
                      <a:endParaRPr lang="tr-TR" sz="2000" b="0" i="0" u="none" strike="noStrike">
                        <a:solidFill>
                          <a:srgbClr val="000000"/>
                        </a:solidFill>
                        <a:latin typeface="Arial"/>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2000" b="0" i="0" u="none" strike="noStrike" dirty="0">
                          <a:solidFill>
                            <a:srgbClr val="000000"/>
                          </a:solidFill>
                          <a:latin typeface="Arial"/>
                          <a:cs typeface="Times New Roman"/>
                        </a:rPr>
                        <a:t>Maliyette Odaklanma</a:t>
                      </a:r>
                      <a:endParaRPr lang="tr-TR" sz="20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2000" b="0" i="0" u="none" strike="noStrike" dirty="0">
                          <a:solidFill>
                            <a:srgbClr val="000000"/>
                          </a:solidFill>
                          <a:latin typeface="Arial"/>
                          <a:cs typeface="Times New Roman"/>
                        </a:rPr>
                        <a:t>Farklılaşmada Odaklanma</a:t>
                      </a:r>
                      <a:endParaRPr lang="tr-TR" sz="20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109" name="Straight Connector 108"/>
          <p:cNvCxnSpPr/>
          <p:nvPr/>
        </p:nvCxnSpPr>
        <p:spPr>
          <a:xfrm>
            <a:off x="214313" y="2786063"/>
            <a:ext cx="87153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86D6CB80-8743-4988-B3BC-7EDE91B3911B}" type="slidenum">
              <a:rPr lang="tr-TR" smtClean="0"/>
              <a:pPr>
                <a:defRPr/>
              </a:pPr>
              <a:t>82</a:t>
            </a:fld>
            <a:endParaRPr lang="tr-T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460375"/>
            <a:ext cx="7772400" cy="455613"/>
          </a:xfrm>
        </p:spPr>
        <p:txBody>
          <a:bodyPr lIns="92075" tIns="46038" rIns="92075" bIns="46038"/>
          <a:lstStyle/>
          <a:p>
            <a:pPr defTabSz="762000" eaLnBrk="1" hangingPunct="1"/>
            <a:r>
              <a:rPr lang="tr-TR" sz="3200" b="1" smtClean="0">
                <a:solidFill>
                  <a:srgbClr val="002060"/>
                </a:solidFill>
              </a:rPr>
              <a:t>1. Maliyet Liderliği Stratejisi</a:t>
            </a:r>
            <a:endParaRPr lang="tr-TR" sz="3200" b="1" smtClean="0">
              <a:solidFill>
                <a:srgbClr val="002060"/>
              </a:solidFill>
              <a:latin typeface="Arial Tur"/>
            </a:endParaRPr>
          </a:p>
        </p:txBody>
      </p:sp>
      <p:sp>
        <p:nvSpPr>
          <p:cNvPr id="14339" name="Rectangle 3"/>
          <p:cNvSpPr>
            <a:spLocks noGrp="1" noChangeArrowheads="1"/>
          </p:cNvSpPr>
          <p:nvPr>
            <p:ph type="body" idx="1"/>
          </p:nvPr>
        </p:nvSpPr>
        <p:spPr>
          <a:xfrm>
            <a:off x="179388" y="1125538"/>
            <a:ext cx="8801100" cy="5472112"/>
          </a:xfrm>
        </p:spPr>
        <p:txBody>
          <a:bodyPr lIns="92075" tIns="46038" rIns="92075" bIns="46038"/>
          <a:lstStyle/>
          <a:p>
            <a:pPr marL="0" indent="0" defTabSz="762000" eaLnBrk="1" hangingPunct="1">
              <a:lnSpc>
                <a:spcPct val="110000"/>
              </a:lnSpc>
              <a:defRPr/>
            </a:pPr>
            <a:r>
              <a:rPr lang="tr-TR" sz="2000" dirty="0" smtClean="0"/>
              <a:t> Aynı ürün ve pazarda kalarak maliyetleri düşürüp pazar payını artırmaya ve pazarın değişik kısımlarından ziyade müşterilerin geneline hitap etmeye çalışmak. </a:t>
            </a:r>
          </a:p>
          <a:p>
            <a:pPr marL="0" indent="0" defTabSz="762000" eaLnBrk="1" hangingPunct="1">
              <a:lnSpc>
                <a:spcPct val="110000"/>
              </a:lnSpc>
              <a:defRPr/>
            </a:pPr>
            <a:r>
              <a:rPr lang="tr-TR" sz="2000" dirty="0" smtClean="0"/>
              <a:t> Maliyet liderliğinde işletme maliyetlerini düşürücü tedbirler almak suretiyle geniş bir müşteri kitlesini hedeflemektedir. </a:t>
            </a:r>
          </a:p>
          <a:p>
            <a:pPr marL="0" indent="0" defTabSz="762000" eaLnBrk="1" hangingPunct="1">
              <a:lnSpc>
                <a:spcPct val="110000"/>
              </a:lnSpc>
              <a:defRPr/>
            </a:pPr>
            <a:r>
              <a:rPr lang="tr-TR" sz="2000" dirty="0" smtClean="0"/>
              <a:t> Böylece rakiplerinden daha düşük fiyat belirleyerek pazar payını artıracak ya da aynı fiyatla daha çok kar edecektir</a:t>
            </a:r>
            <a:r>
              <a:rPr lang="tr-TR" sz="2000" dirty="0" smtClean="0">
                <a:solidFill>
                  <a:srgbClr val="333399"/>
                </a:solidFill>
              </a:rPr>
              <a:t>.</a:t>
            </a:r>
          </a:p>
          <a:p>
            <a:pPr marL="0" indent="0" defTabSz="762000" eaLnBrk="1" hangingPunct="1">
              <a:buFont typeface="Wingdings" pitchFamily="2" charset="2"/>
              <a:buNone/>
              <a:defRPr/>
            </a:pPr>
            <a:endParaRPr lang="tr-TR" sz="2000" dirty="0" smtClean="0">
              <a:solidFill>
                <a:srgbClr val="333399"/>
              </a:solidFill>
            </a:endParaRPr>
          </a:p>
          <a:p>
            <a:pPr marL="0" indent="0" defTabSz="762000" eaLnBrk="1" hangingPunct="1">
              <a:buFont typeface="Wingdings" pitchFamily="2" charset="2"/>
              <a:buNone/>
              <a:defRPr/>
            </a:pPr>
            <a:r>
              <a:rPr lang="tr-TR" sz="2400" b="1" dirty="0" smtClean="0">
                <a:solidFill>
                  <a:srgbClr val="002060"/>
                </a:solidFill>
              </a:rPr>
              <a:t>Maliyet Liderliği Stratejisinin Önşartları:</a:t>
            </a:r>
          </a:p>
          <a:p>
            <a:pPr marL="366713" defTabSz="762000" eaLnBrk="1" hangingPunct="1">
              <a:defRPr/>
            </a:pPr>
            <a:r>
              <a:rPr lang="tr-TR" sz="2400" dirty="0" smtClean="0"/>
              <a:t>Sadece maliyete bağlı rekabet</a:t>
            </a:r>
            <a:endParaRPr lang="tr-TR" sz="2400" b="1" dirty="0" smtClean="0"/>
          </a:p>
          <a:p>
            <a:pPr marL="366713" defTabSz="762000" eaLnBrk="1" hangingPunct="1">
              <a:defRPr/>
            </a:pPr>
            <a:r>
              <a:rPr lang="tr-TR" sz="2400" dirty="0" smtClean="0"/>
              <a:t>Talebin fiyata duyarlılığı</a:t>
            </a:r>
            <a:endParaRPr lang="tr-TR" sz="2400" b="1" dirty="0" smtClean="0"/>
          </a:p>
          <a:p>
            <a:pPr marL="366713" defTabSz="762000" eaLnBrk="1" hangingPunct="1">
              <a:defRPr/>
            </a:pPr>
            <a:r>
              <a:rPr lang="tr-TR" sz="2400" dirty="0" smtClean="0"/>
              <a:t>Müşterilerin ürün farklılaştırmaya duyarsızlığı</a:t>
            </a:r>
            <a:endParaRPr lang="tr-TR" sz="2400" dirty="0">
              <a:latin typeface="Arial Tur" charset="-94"/>
            </a:endParaRPr>
          </a:p>
        </p:txBody>
      </p:sp>
      <p:sp>
        <p:nvSpPr>
          <p:cNvPr id="4" name="Slide Number Placeholder 3"/>
          <p:cNvSpPr>
            <a:spLocks noGrp="1"/>
          </p:cNvSpPr>
          <p:nvPr>
            <p:ph type="sldNum" sz="quarter" idx="12"/>
          </p:nvPr>
        </p:nvSpPr>
        <p:spPr/>
        <p:txBody>
          <a:bodyPr/>
          <a:lstStyle/>
          <a:p>
            <a:pPr>
              <a:defRPr/>
            </a:pPr>
            <a:fld id="{63D507F6-3D4A-40EC-A868-85BB5ACEC80C}" type="slidenum">
              <a:rPr lang="tr-TR" smtClean="0"/>
              <a:pPr>
                <a:defRPr/>
              </a:pPr>
              <a:t>83</a:t>
            </a:fld>
            <a:endParaRPr lang="tr-T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536575"/>
            <a:ext cx="7772400" cy="457200"/>
          </a:xfrm>
        </p:spPr>
        <p:txBody>
          <a:bodyPr lIns="92075" tIns="46038" rIns="92075" bIns="46038"/>
          <a:lstStyle/>
          <a:p>
            <a:pPr defTabSz="762000" eaLnBrk="1" hangingPunct="1"/>
            <a:r>
              <a:rPr lang="tr-TR" sz="3600" b="1" smtClean="0">
                <a:solidFill>
                  <a:srgbClr val="002060"/>
                </a:solidFill>
              </a:rPr>
              <a:t>Maliyet  Lideri Olma Yolları</a:t>
            </a:r>
            <a:endParaRPr lang="tr-TR" sz="3600" b="1" smtClean="0">
              <a:solidFill>
                <a:srgbClr val="002060"/>
              </a:solidFill>
              <a:latin typeface="Arial Tur"/>
            </a:endParaRPr>
          </a:p>
        </p:txBody>
      </p:sp>
      <p:sp>
        <p:nvSpPr>
          <p:cNvPr id="76803" name="Rectangle 3"/>
          <p:cNvSpPr>
            <a:spLocks noGrp="1" noChangeArrowheads="1"/>
          </p:cNvSpPr>
          <p:nvPr>
            <p:ph type="body" idx="1"/>
          </p:nvPr>
        </p:nvSpPr>
        <p:spPr>
          <a:xfrm>
            <a:off x="381000" y="1143000"/>
            <a:ext cx="8229600" cy="5257800"/>
          </a:xfrm>
        </p:spPr>
        <p:txBody>
          <a:bodyPr lIns="92075" tIns="46038" rIns="92075" bIns="46038"/>
          <a:lstStyle/>
          <a:p>
            <a:pPr marL="582613" lvl="1" indent="-292100" defTabSz="762000" eaLnBrk="1" hangingPunct="1"/>
            <a:r>
              <a:rPr lang="tr-TR" sz="2200" smtClean="0"/>
              <a:t>Ölçek ekonomisi imkanlarından yararlanma,</a:t>
            </a:r>
          </a:p>
          <a:p>
            <a:pPr marL="582613" lvl="1" indent="-292100" defTabSz="762000" eaLnBrk="1" hangingPunct="1"/>
            <a:r>
              <a:rPr lang="tr-TR" sz="2200" smtClean="0"/>
              <a:t>Verimliliği artıran teknolojiler kullanma, </a:t>
            </a:r>
          </a:p>
          <a:p>
            <a:pPr marL="582613" lvl="1" indent="-292100" defTabSz="762000" eaLnBrk="1" hangingPunct="1"/>
            <a:r>
              <a:rPr lang="tr-TR" sz="2200" smtClean="0"/>
              <a:t>Ucuz ham madde temin imkanları bulma, </a:t>
            </a:r>
          </a:p>
          <a:p>
            <a:pPr marL="582613" lvl="1" indent="-292100" defTabSz="762000" eaLnBrk="1" hangingPunct="1"/>
            <a:r>
              <a:rPr lang="tr-TR" sz="2200" smtClean="0"/>
              <a:t>İşletme proseslerini azaltma,</a:t>
            </a:r>
          </a:p>
          <a:p>
            <a:pPr marL="582613" lvl="1" indent="-292100" defTabSz="762000" eaLnBrk="1" hangingPunct="1"/>
            <a:r>
              <a:rPr lang="tr-TR" sz="2200" smtClean="0"/>
              <a:t>Basık ve yalın örgüt kurarak yönetsel masrafları kısma, </a:t>
            </a:r>
          </a:p>
          <a:p>
            <a:pPr marL="582613" lvl="1" indent="-292100" defTabSz="762000" eaLnBrk="1" hangingPunct="1"/>
            <a:r>
              <a:rPr lang="tr-TR" sz="2200" smtClean="0"/>
              <a:t>Üretim personelini eğitme, </a:t>
            </a:r>
          </a:p>
          <a:p>
            <a:pPr marL="582613" lvl="1" indent="-292100" defTabSz="762000" eaLnBrk="1" hangingPunct="1"/>
            <a:r>
              <a:rPr lang="tr-TR" sz="2200" smtClean="0"/>
              <a:t>Savurganlık ve fireleri azaltma, </a:t>
            </a:r>
          </a:p>
          <a:p>
            <a:pPr marL="582613" lvl="1" indent="-292100" defTabSz="762000" eaLnBrk="1" hangingPunct="1"/>
            <a:r>
              <a:rPr lang="tr-TR" sz="2200" smtClean="0"/>
              <a:t>Rutin işlemleri bilgisayara verip orta kademe personel sayısını azaltma, </a:t>
            </a:r>
          </a:p>
          <a:p>
            <a:pPr marL="582613" lvl="1" indent="-292100" defTabSz="762000" eaLnBrk="1" hangingPunct="1"/>
            <a:r>
              <a:rPr lang="tr-TR" sz="2200" smtClean="0"/>
              <a:t>Büyük reklam kampanyaları ile tüm tüketicilere ulaşma, </a:t>
            </a:r>
          </a:p>
          <a:p>
            <a:pPr marL="582613" lvl="1" indent="-292100" defTabSz="762000" eaLnBrk="1" hangingPunct="1"/>
            <a:r>
              <a:rPr lang="tr-TR" sz="2200" smtClean="0"/>
              <a:t>Uzman personel ile bakım-tamir servislerini iyi çalıştırma, </a:t>
            </a:r>
          </a:p>
          <a:p>
            <a:pPr marL="582613" lvl="1" indent="-292100" defTabSz="762000" eaLnBrk="1" hangingPunct="1"/>
            <a:r>
              <a:rPr lang="tr-TR" sz="2200" smtClean="0"/>
              <a:t>Müşteri memnuniyet ve sadakatinin yüksek olması.</a:t>
            </a:r>
            <a:endParaRPr lang="tr-TR" sz="2200" smtClean="0">
              <a:latin typeface="Arial Tur"/>
            </a:endParaRPr>
          </a:p>
        </p:txBody>
      </p:sp>
      <p:sp>
        <p:nvSpPr>
          <p:cNvPr id="4" name="Slide Number Placeholder 3"/>
          <p:cNvSpPr>
            <a:spLocks noGrp="1"/>
          </p:cNvSpPr>
          <p:nvPr>
            <p:ph type="sldNum" sz="quarter" idx="12"/>
          </p:nvPr>
        </p:nvSpPr>
        <p:spPr/>
        <p:txBody>
          <a:bodyPr/>
          <a:lstStyle/>
          <a:p>
            <a:pPr>
              <a:defRPr/>
            </a:pPr>
            <a:fld id="{F3B71D38-A248-4989-BC25-962D5D5725C5}" type="slidenum">
              <a:rPr lang="tr-TR" smtClean="0"/>
              <a:pPr>
                <a:defRPr/>
              </a:pPr>
              <a:t>84</a:t>
            </a:fld>
            <a:endParaRPr lang="tr-T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536575"/>
            <a:ext cx="7772400" cy="681038"/>
          </a:xfrm>
        </p:spPr>
        <p:txBody>
          <a:bodyPr lIns="92075" tIns="46038" rIns="92075" bIns="46038"/>
          <a:lstStyle/>
          <a:p>
            <a:pPr defTabSz="762000" eaLnBrk="1" hangingPunct="1"/>
            <a:r>
              <a:rPr lang="tr-TR" sz="3200" b="1" smtClean="0">
                <a:solidFill>
                  <a:srgbClr val="002060"/>
                </a:solidFill>
              </a:rPr>
              <a:t>Maliyet Liderliği Stratejisinin Faydaları</a:t>
            </a:r>
            <a:endParaRPr lang="tr-TR" sz="3500" b="1" smtClean="0">
              <a:solidFill>
                <a:srgbClr val="002060"/>
              </a:solidFill>
              <a:latin typeface="Arial Tur"/>
            </a:endParaRPr>
          </a:p>
        </p:txBody>
      </p:sp>
      <p:sp>
        <p:nvSpPr>
          <p:cNvPr id="77827" name="Rectangle 3"/>
          <p:cNvSpPr>
            <a:spLocks noGrp="1" noChangeArrowheads="1"/>
          </p:cNvSpPr>
          <p:nvPr>
            <p:ph type="body" idx="1"/>
          </p:nvPr>
        </p:nvSpPr>
        <p:spPr>
          <a:xfrm>
            <a:off x="323850" y="1371600"/>
            <a:ext cx="8569325" cy="4114800"/>
          </a:xfrm>
        </p:spPr>
        <p:txBody>
          <a:bodyPr lIns="92075" tIns="46038" rIns="92075" bIns="46038"/>
          <a:lstStyle/>
          <a:p>
            <a:pPr defTabSz="762000" eaLnBrk="1" hangingPunct="1">
              <a:lnSpc>
                <a:spcPct val="110000"/>
              </a:lnSpc>
            </a:pPr>
            <a:r>
              <a:rPr lang="tr-TR" sz="2400" smtClean="0"/>
              <a:t>Tedarikçilere Karşı Pazarlık Gücü</a:t>
            </a:r>
          </a:p>
          <a:p>
            <a:pPr defTabSz="762000" eaLnBrk="1" hangingPunct="1">
              <a:lnSpc>
                <a:spcPct val="110000"/>
              </a:lnSpc>
            </a:pPr>
            <a:r>
              <a:rPr lang="tr-TR" sz="2400" smtClean="0"/>
              <a:t>Alıcılara Karşı Pazarlık Gücü</a:t>
            </a:r>
          </a:p>
          <a:p>
            <a:pPr defTabSz="762000" eaLnBrk="1" hangingPunct="1">
              <a:lnSpc>
                <a:spcPct val="110000"/>
              </a:lnSpc>
            </a:pPr>
            <a:r>
              <a:rPr lang="tr-TR" sz="2400" smtClean="0"/>
              <a:t>Mevcut Ve İkame Rakiplere Karşı Maliyet Avantajı</a:t>
            </a:r>
          </a:p>
          <a:p>
            <a:pPr defTabSz="762000" eaLnBrk="1" hangingPunct="1">
              <a:lnSpc>
                <a:spcPct val="110000"/>
              </a:lnSpc>
            </a:pPr>
            <a:r>
              <a:rPr lang="tr-TR" sz="2400" smtClean="0"/>
              <a:t>Potansiyel Rakiplere Karşı Düşük Maliyete Bağlı Giriş Engel</a:t>
            </a:r>
          </a:p>
          <a:p>
            <a:pPr defTabSz="762000" eaLnBrk="1" hangingPunct="1">
              <a:lnSpc>
                <a:spcPct val="110000"/>
              </a:lnSpc>
              <a:buFont typeface="Wingdings" pitchFamily="2" charset="2"/>
              <a:buNone/>
            </a:pPr>
            <a:endParaRPr lang="tr-TR" sz="2400" smtClean="0"/>
          </a:p>
          <a:p>
            <a:pPr algn="ctr" defTabSz="762000" eaLnBrk="1" hangingPunct="1">
              <a:lnSpc>
                <a:spcPct val="110000"/>
              </a:lnSpc>
              <a:buFont typeface="Wingdings" pitchFamily="2" charset="2"/>
              <a:buNone/>
            </a:pPr>
            <a:r>
              <a:rPr lang="tr-TR" b="1" smtClean="0">
                <a:solidFill>
                  <a:srgbClr val="002060"/>
                </a:solidFill>
              </a:rPr>
              <a:t>Maliyet Liderliği Stratejisinin Sakıncaları</a:t>
            </a:r>
          </a:p>
          <a:p>
            <a:pPr defTabSz="762000" eaLnBrk="1" hangingPunct="1">
              <a:lnSpc>
                <a:spcPct val="110000"/>
              </a:lnSpc>
            </a:pPr>
            <a:r>
              <a:rPr lang="tr-TR" sz="2400" smtClean="0"/>
              <a:t>Rakiplerin Maliyet Düşürmeyi Başarmaları</a:t>
            </a:r>
          </a:p>
          <a:p>
            <a:pPr defTabSz="762000" eaLnBrk="1" hangingPunct="1">
              <a:lnSpc>
                <a:spcPct val="110000"/>
              </a:lnSpc>
            </a:pPr>
            <a:r>
              <a:rPr lang="tr-TR" sz="2400" smtClean="0"/>
              <a:t>Talebin Farklılaşmaya Duyarlı Hale Gelmesi</a:t>
            </a:r>
          </a:p>
          <a:p>
            <a:pPr defTabSz="762000" eaLnBrk="1" hangingPunct="1">
              <a:lnSpc>
                <a:spcPct val="110000"/>
              </a:lnSpc>
            </a:pPr>
            <a:r>
              <a:rPr lang="tr-TR" sz="2400" smtClean="0"/>
              <a:t>Girdi Fiyatlarındaki Ani Artışlar</a:t>
            </a:r>
            <a:endParaRPr lang="tr-TR" sz="2400" smtClean="0">
              <a:latin typeface="Arial Tur"/>
            </a:endParaRPr>
          </a:p>
        </p:txBody>
      </p:sp>
      <p:sp>
        <p:nvSpPr>
          <p:cNvPr id="4" name="Slide Number Placeholder 3"/>
          <p:cNvSpPr>
            <a:spLocks noGrp="1"/>
          </p:cNvSpPr>
          <p:nvPr>
            <p:ph type="sldNum" sz="quarter" idx="12"/>
          </p:nvPr>
        </p:nvSpPr>
        <p:spPr/>
        <p:txBody>
          <a:bodyPr/>
          <a:lstStyle/>
          <a:p>
            <a:pPr>
              <a:defRPr/>
            </a:pPr>
            <a:fld id="{6829F978-6325-48B0-A8C7-47F6F20A1AC8}" type="slidenum">
              <a:rPr lang="tr-TR" smtClean="0"/>
              <a:pPr>
                <a:defRPr/>
              </a:pPr>
              <a:t>85</a:t>
            </a:fld>
            <a:endParaRPr lang="tr-T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384175"/>
            <a:ext cx="7772400" cy="531813"/>
          </a:xfrm>
        </p:spPr>
        <p:txBody>
          <a:bodyPr lIns="92075" tIns="46038" rIns="92075" bIns="46038"/>
          <a:lstStyle/>
          <a:p>
            <a:pPr defTabSz="762000" eaLnBrk="1" hangingPunct="1"/>
            <a:r>
              <a:rPr lang="tr-TR" sz="3200" b="1" smtClean="0">
                <a:solidFill>
                  <a:srgbClr val="002060"/>
                </a:solidFill>
              </a:rPr>
              <a:t>2. Farklılaştırma Stratejisi</a:t>
            </a:r>
            <a:endParaRPr lang="tr-TR" sz="3200" b="1" smtClean="0">
              <a:solidFill>
                <a:srgbClr val="002060"/>
              </a:solidFill>
              <a:latin typeface="Arial Tur"/>
            </a:endParaRPr>
          </a:p>
        </p:txBody>
      </p:sp>
      <p:sp>
        <p:nvSpPr>
          <p:cNvPr id="78851" name="Rectangle 3"/>
          <p:cNvSpPr>
            <a:spLocks noGrp="1" noChangeArrowheads="1"/>
          </p:cNvSpPr>
          <p:nvPr>
            <p:ph type="body" idx="1"/>
          </p:nvPr>
        </p:nvSpPr>
        <p:spPr>
          <a:xfrm>
            <a:off x="250825" y="1066800"/>
            <a:ext cx="8512175" cy="5530850"/>
          </a:xfrm>
        </p:spPr>
        <p:txBody>
          <a:bodyPr lIns="92075" tIns="46038" rIns="92075" bIns="46038"/>
          <a:lstStyle/>
          <a:p>
            <a:pPr marL="476250" lvl="1" algn="just" defTabSz="762000" eaLnBrk="1" hangingPunct="1">
              <a:lnSpc>
                <a:spcPct val="110000"/>
              </a:lnSpc>
            </a:pPr>
            <a:r>
              <a:rPr lang="tr-TR" sz="2000" smtClean="0"/>
              <a:t>Sektörde müşteriler için ayrıcalık ve özellik taşıyan ürünler üreten tek firma olmaya çalışmak. </a:t>
            </a:r>
          </a:p>
          <a:p>
            <a:pPr marL="476250" lvl="1" algn="just" defTabSz="762000" eaLnBrk="1" hangingPunct="1">
              <a:lnSpc>
                <a:spcPct val="110000"/>
              </a:lnSpc>
            </a:pPr>
            <a:r>
              <a:rPr lang="tr-TR" sz="2000" smtClean="0"/>
              <a:t>Alıcılar için önemli olan bazı özellikleri  seçerek bunları gerçekleştirmeye ve müşteri gözünde önemlerini artırmaya çalışmak.</a:t>
            </a:r>
          </a:p>
          <a:p>
            <a:pPr marL="476250" lvl="1" algn="just" defTabSz="762000" eaLnBrk="1" hangingPunct="1">
              <a:lnSpc>
                <a:spcPct val="110000"/>
              </a:lnSpc>
            </a:pPr>
            <a:r>
              <a:rPr lang="tr-TR" sz="2000" smtClean="0"/>
              <a:t>Bu firmalar müşterileri için ayrıcalıklı ürünler ürettikleri için müşterilerinin oluşan farkı ödemelerini beklerler ve bu fiyat maliyet liderinin fiyatından daha yüksektir.</a:t>
            </a:r>
            <a:r>
              <a:rPr lang="tr-TR" smtClean="0"/>
              <a:t> </a:t>
            </a:r>
          </a:p>
          <a:p>
            <a:pPr marL="0" indent="0" algn="ctr" defTabSz="762000" eaLnBrk="1" hangingPunct="1">
              <a:buFont typeface="Wingdings" pitchFamily="2" charset="2"/>
              <a:buNone/>
            </a:pPr>
            <a:r>
              <a:rPr lang="tr-TR" sz="2400" b="1" smtClean="0">
                <a:solidFill>
                  <a:srgbClr val="002060"/>
                </a:solidFill>
              </a:rPr>
              <a:t>Farklılaştırma Alanları</a:t>
            </a:r>
          </a:p>
          <a:p>
            <a:pPr marL="476250" lvl="1" defTabSz="762000" eaLnBrk="1" hangingPunct="1">
              <a:buFont typeface="Wingdings" pitchFamily="2" charset="2"/>
              <a:buChar char="t"/>
            </a:pPr>
            <a:r>
              <a:rPr lang="tr-TR" sz="2000" smtClean="0"/>
              <a:t>Ürünün Teknik Özellikleri </a:t>
            </a:r>
            <a:endParaRPr lang="tr-TR" sz="2000" b="1" smtClean="0"/>
          </a:p>
          <a:p>
            <a:pPr marL="476250" lvl="1" defTabSz="762000" eaLnBrk="1" hangingPunct="1">
              <a:buFont typeface="Wingdings" pitchFamily="2" charset="2"/>
              <a:buChar char="t"/>
            </a:pPr>
            <a:r>
              <a:rPr lang="tr-TR" sz="2000" smtClean="0"/>
              <a:t>Ürün İmajı</a:t>
            </a:r>
          </a:p>
          <a:p>
            <a:pPr marL="476250" lvl="1" defTabSz="762000" eaLnBrk="1" hangingPunct="1">
              <a:buFont typeface="Wingdings" pitchFamily="2" charset="2"/>
              <a:buChar char="t"/>
            </a:pPr>
            <a:r>
              <a:rPr lang="tr-TR" sz="2000" smtClean="0"/>
              <a:t>Tasarım Farklılığı</a:t>
            </a:r>
          </a:p>
          <a:p>
            <a:pPr marL="476250" lvl="1" defTabSz="762000" eaLnBrk="1" hangingPunct="1">
              <a:buFont typeface="Wingdings" pitchFamily="2" charset="2"/>
              <a:buChar char="t"/>
            </a:pPr>
            <a:r>
              <a:rPr lang="tr-TR" sz="2000" smtClean="0"/>
              <a:t>Güvenilirlik, Kalite Ve Dayanıklılık</a:t>
            </a:r>
          </a:p>
          <a:p>
            <a:pPr marL="476250" lvl="1" defTabSz="762000" eaLnBrk="1" hangingPunct="1">
              <a:buFont typeface="Wingdings" pitchFamily="2" charset="2"/>
              <a:buChar char="t"/>
            </a:pPr>
            <a:r>
              <a:rPr lang="tr-TR" sz="2000" smtClean="0"/>
              <a:t>Ekstra Müşteri Hizmetleri</a:t>
            </a:r>
            <a:endParaRPr lang="tr-TR" sz="2000" smtClean="0">
              <a:latin typeface="Arial Tur"/>
            </a:endParaRPr>
          </a:p>
        </p:txBody>
      </p:sp>
      <p:sp>
        <p:nvSpPr>
          <p:cNvPr id="4" name="Slide Number Placeholder 3"/>
          <p:cNvSpPr>
            <a:spLocks noGrp="1"/>
          </p:cNvSpPr>
          <p:nvPr>
            <p:ph type="sldNum" sz="quarter" idx="12"/>
          </p:nvPr>
        </p:nvSpPr>
        <p:spPr/>
        <p:txBody>
          <a:bodyPr/>
          <a:lstStyle/>
          <a:p>
            <a:pPr>
              <a:defRPr/>
            </a:pPr>
            <a:fld id="{1DB49C64-7015-46C2-BD50-8B83827A4C20}" type="slidenum">
              <a:rPr lang="tr-TR" smtClean="0"/>
              <a:pPr>
                <a:defRPr/>
              </a:pPr>
              <a:t>86</a:t>
            </a:fld>
            <a:endParaRPr lang="tr-T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3588" y="384175"/>
            <a:ext cx="7770812" cy="531813"/>
          </a:xfrm>
        </p:spPr>
        <p:txBody>
          <a:bodyPr lIns="92075" tIns="46038" rIns="92075" bIns="46038"/>
          <a:lstStyle/>
          <a:p>
            <a:pPr defTabSz="762000" eaLnBrk="1" hangingPunct="1"/>
            <a:r>
              <a:rPr lang="tr-TR" sz="3200" b="1" smtClean="0">
                <a:solidFill>
                  <a:srgbClr val="002060"/>
                </a:solidFill>
              </a:rPr>
              <a:t>Farklılaştırma Stratejisinin Önşartları</a:t>
            </a:r>
            <a:endParaRPr lang="tr-TR" sz="3200" b="1" smtClean="0">
              <a:solidFill>
                <a:srgbClr val="002060"/>
              </a:solidFill>
              <a:latin typeface="Arial Tur"/>
            </a:endParaRPr>
          </a:p>
        </p:txBody>
      </p:sp>
      <p:sp>
        <p:nvSpPr>
          <p:cNvPr id="79875" name="Rectangle 3"/>
          <p:cNvSpPr>
            <a:spLocks noGrp="1" noChangeArrowheads="1"/>
          </p:cNvSpPr>
          <p:nvPr>
            <p:ph type="body" idx="1"/>
          </p:nvPr>
        </p:nvSpPr>
        <p:spPr>
          <a:xfrm>
            <a:off x="685800" y="1295400"/>
            <a:ext cx="7772400" cy="4572000"/>
          </a:xfrm>
        </p:spPr>
        <p:txBody>
          <a:bodyPr lIns="92075" tIns="46038" rIns="92075" bIns="46038"/>
          <a:lstStyle/>
          <a:p>
            <a:pPr marL="582613" lvl="1" indent="-292100" defTabSz="762000" eaLnBrk="1" hangingPunct="1"/>
            <a:r>
              <a:rPr lang="tr-TR" sz="2000" smtClean="0"/>
              <a:t>Talebin Fiyata Çok Duyarlı Ol</a:t>
            </a:r>
            <a:r>
              <a:rPr lang="tr-TR" sz="2000" u="sng" smtClean="0"/>
              <a:t>ma</a:t>
            </a:r>
            <a:r>
              <a:rPr lang="tr-TR" sz="2000" smtClean="0"/>
              <a:t>ması</a:t>
            </a:r>
            <a:endParaRPr lang="tr-TR" sz="2000" b="1" smtClean="0"/>
          </a:p>
          <a:p>
            <a:pPr marL="582613" lvl="1" indent="-292100" defTabSz="762000" eaLnBrk="1" hangingPunct="1"/>
            <a:r>
              <a:rPr lang="tr-TR" sz="2000" smtClean="0"/>
              <a:t>Maliyetin Sadece Rekabete Bağlı Ol</a:t>
            </a:r>
            <a:r>
              <a:rPr lang="tr-TR" sz="2000" u="sng" smtClean="0"/>
              <a:t>ma</a:t>
            </a:r>
            <a:r>
              <a:rPr lang="tr-TR" sz="2000" smtClean="0"/>
              <a:t>ması</a:t>
            </a:r>
            <a:endParaRPr lang="tr-TR" sz="2000" b="1" smtClean="0"/>
          </a:p>
          <a:p>
            <a:pPr marL="582613" lvl="1" indent="-292100" defTabSz="762000" eaLnBrk="1" hangingPunct="1"/>
            <a:r>
              <a:rPr lang="tr-TR" sz="2000" smtClean="0"/>
              <a:t>Müşterilerin Ürün Farklılaştırmaya Duyarlılığı</a:t>
            </a:r>
          </a:p>
          <a:p>
            <a:pPr marL="582613" lvl="1" indent="-292100" defTabSz="762000" eaLnBrk="1" hangingPunct="1">
              <a:buFontTx/>
              <a:buNone/>
            </a:pPr>
            <a:endParaRPr lang="tr-TR" sz="1000" b="1" smtClean="0"/>
          </a:p>
          <a:p>
            <a:pPr marL="582613" lvl="1" indent="-292100" defTabSz="762000" eaLnBrk="1" hangingPunct="1">
              <a:buFontTx/>
              <a:buNone/>
            </a:pPr>
            <a:endParaRPr lang="tr-TR" sz="1000" b="1" smtClean="0"/>
          </a:p>
          <a:p>
            <a:pPr marL="0" indent="0" defTabSz="762000" eaLnBrk="1" hangingPunct="1">
              <a:buFont typeface="Wingdings" pitchFamily="2" charset="2"/>
              <a:buNone/>
            </a:pPr>
            <a:r>
              <a:rPr lang="tr-TR" sz="2400" b="1" smtClean="0">
                <a:solidFill>
                  <a:srgbClr val="002060"/>
                </a:solidFill>
              </a:rPr>
              <a:t>Farklılaştırma Stratejisinin Yolları</a:t>
            </a:r>
          </a:p>
          <a:p>
            <a:pPr marL="582613" lvl="1" indent="-292100" defTabSz="762000" eaLnBrk="1" hangingPunct="1"/>
            <a:endParaRPr lang="tr-TR" sz="2000" smtClean="0"/>
          </a:p>
          <a:p>
            <a:pPr marL="582613" lvl="1" indent="-292100" defTabSz="762000" eaLnBrk="1" hangingPunct="1"/>
            <a:r>
              <a:rPr lang="tr-TR" sz="2000" smtClean="0"/>
              <a:t>Ürünlerinde Rakiplerine Nazaran Daha Üstün Bir Teknoloji </a:t>
            </a:r>
          </a:p>
          <a:p>
            <a:pPr marL="582613" lvl="1" indent="-292100" defTabSz="762000" eaLnBrk="1" hangingPunct="1"/>
            <a:r>
              <a:rPr lang="tr-TR" sz="2000" smtClean="0"/>
              <a:t>Kalite İyileştirme Çabalarını Güçlendirme</a:t>
            </a:r>
          </a:p>
          <a:p>
            <a:pPr marL="582613" lvl="1" indent="-292100" defTabSz="762000" eaLnBrk="1" hangingPunct="1"/>
            <a:r>
              <a:rPr lang="tr-TR" sz="2000" smtClean="0"/>
              <a:t>Müşterilere Sağlanan Satış Sonrası Servis Ve Destek Hizmetleri Süratli, Etkili Ve Kaliteli Yapma</a:t>
            </a:r>
          </a:p>
          <a:p>
            <a:pPr marL="582613" lvl="1" indent="-292100" defTabSz="762000" eaLnBrk="1" hangingPunct="1"/>
            <a:r>
              <a:rPr lang="tr-TR" sz="2000" smtClean="0"/>
              <a:t>Rakipleri İle Aynı Kalite Ve Nitelikteki Ürünleri Düşük Fiyata Satma</a:t>
            </a:r>
            <a:endParaRPr lang="tr-TR" sz="2000" smtClean="0">
              <a:latin typeface="Arial Tur"/>
            </a:endParaRPr>
          </a:p>
        </p:txBody>
      </p:sp>
      <p:sp>
        <p:nvSpPr>
          <p:cNvPr id="4" name="Slide Number Placeholder 3"/>
          <p:cNvSpPr>
            <a:spLocks noGrp="1"/>
          </p:cNvSpPr>
          <p:nvPr>
            <p:ph type="sldNum" sz="quarter" idx="12"/>
          </p:nvPr>
        </p:nvSpPr>
        <p:spPr/>
        <p:txBody>
          <a:bodyPr/>
          <a:lstStyle/>
          <a:p>
            <a:pPr>
              <a:defRPr/>
            </a:pPr>
            <a:fld id="{D005BD38-F693-4C69-87C5-1654B9369715}" type="slidenum">
              <a:rPr lang="tr-TR" smtClean="0"/>
              <a:pPr>
                <a:defRPr/>
              </a:pPr>
              <a:t>87</a:t>
            </a:fld>
            <a:endParaRPr lang="tr-T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50825" y="460375"/>
            <a:ext cx="8642350" cy="533400"/>
          </a:xfrm>
        </p:spPr>
        <p:txBody>
          <a:bodyPr lIns="92075" tIns="46038" rIns="92075" bIns="46038"/>
          <a:lstStyle/>
          <a:p>
            <a:pPr defTabSz="762000" eaLnBrk="1" hangingPunct="1"/>
            <a:r>
              <a:rPr lang="tr-TR" sz="3600" b="1" smtClean="0">
                <a:solidFill>
                  <a:srgbClr val="002060"/>
                </a:solidFill>
              </a:rPr>
              <a:t>Farklılaştırma Stratejisinin Faydaları</a:t>
            </a:r>
            <a:endParaRPr lang="tr-TR" sz="3600" b="1" smtClean="0">
              <a:solidFill>
                <a:srgbClr val="002060"/>
              </a:solidFill>
              <a:latin typeface="Arial Tur"/>
            </a:endParaRPr>
          </a:p>
        </p:txBody>
      </p:sp>
      <p:sp>
        <p:nvSpPr>
          <p:cNvPr id="24579" name="Rectangle 3"/>
          <p:cNvSpPr>
            <a:spLocks noGrp="1" noChangeArrowheads="1"/>
          </p:cNvSpPr>
          <p:nvPr>
            <p:ph type="body" idx="1"/>
          </p:nvPr>
        </p:nvSpPr>
        <p:spPr>
          <a:xfrm>
            <a:off x="0" y="1066800"/>
            <a:ext cx="9144000" cy="5029200"/>
          </a:xfrm>
        </p:spPr>
        <p:txBody>
          <a:bodyPr lIns="92075" tIns="46038" rIns="92075" bIns="46038"/>
          <a:lstStyle/>
          <a:p>
            <a:pPr defTabSz="762000" eaLnBrk="1" hangingPunct="1">
              <a:lnSpc>
                <a:spcPct val="110000"/>
              </a:lnSpc>
              <a:defRPr/>
            </a:pPr>
            <a:endParaRPr lang="tr-TR" sz="2000" dirty="0" smtClean="0"/>
          </a:p>
          <a:p>
            <a:pPr defTabSz="762000" eaLnBrk="1" hangingPunct="1">
              <a:lnSpc>
                <a:spcPct val="110000"/>
              </a:lnSpc>
              <a:defRPr/>
            </a:pPr>
            <a:r>
              <a:rPr lang="tr-TR" sz="2000" dirty="0" smtClean="0"/>
              <a:t>Müşterinin, marka ve firmanın prestij ve cazibesine  bağımlılığı</a:t>
            </a:r>
          </a:p>
          <a:p>
            <a:pPr defTabSz="762000" eaLnBrk="1" hangingPunct="1">
              <a:lnSpc>
                <a:spcPct val="110000"/>
              </a:lnSpc>
              <a:defRPr/>
            </a:pPr>
            <a:r>
              <a:rPr lang="tr-TR" sz="2000" dirty="0" smtClean="0"/>
              <a:t>Müşterilerin, fiyattaki fark ve değişikliklere pek fazla itibar etmemesi</a:t>
            </a:r>
          </a:p>
          <a:p>
            <a:pPr defTabSz="762000" eaLnBrk="1" hangingPunct="1">
              <a:lnSpc>
                <a:spcPct val="110000"/>
              </a:lnSpc>
              <a:defRPr/>
            </a:pPr>
            <a:r>
              <a:rPr lang="tr-TR" sz="2000" dirty="0" smtClean="0"/>
              <a:t>Mevcut ve ikame rakiplere karşı ayrıcalıklı üstünlüğe dayalı rekabet avantajı</a:t>
            </a:r>
          </a:p>
          <a:p>
            <a:pPr defTabSz="762000" eaLnBrk="1" hangingPunct="1">
              <a:lnSpc>
                <a:spcPct val="110000"/>
              </a:lnSpc>
              <a:defRPr/>
            </a:pPr>
            <a:r>
              <a:rPr lang="tr-TR" sz="2000" dirty="0" smtClean="0"/>
              <a:t>Potansiyel rakiplere karşı ayrıcalıklı üstünlüğe dayalı giriş engeli</a:t>
            </a:r>
          </a:p>
          <a:p>
            <a:pPr algn="ctr" defTabSz="762000" eaLnBrk="1" hangingPunct="1">
              <a:lnSpc>
                <a:spcPct val="110000"/>
              </a:lnSpc>
              <a:buFont typeface="Monotype Sorts" charset="2"/>
              <a:buChar char="4"/>
              <a:defRPr/>
            </a:pPr>
            <a:endParaRPr lang="tr-TR" sz="3600" b="1" dirty="0" smtClean="0">
              <a:solidFill>
                <a:srgbClr val="002060"/>
              </a:solidFill>
              <a:ea typeface="+mj-ea"/>
              <a:cs typeface="+mj-cs"/>
            </a:endParaRPr>
          </a:p>
          <a:p>
            <a:pPr algn="ctr" defTabSz="762000" eaLnBrk="1" hangingPunct="1">
              <a:lnSpc>
                <a:spcPct val="110000"/>
              </a:lnSpc>
              <a:buFont typeface="Wingdings" pitchFamily="2" charset="2"/>
              <a:buNone/>
              <a:defRPr/>
            </a:pPr>
            <a:r>
              <a:rPr lang="tr-TR" sz="3600" b="1" dirty="0" smtClean="0">
                <a:solidFill>
                  <a:srgbClr val="002060"/>
                </a:solidFill>
                <a:ea typeface="+mj-ea"/>
                <a:cs typeface="+mj-cs"/>
              </a:rPr>
              <a:t>Farklılaştırma Stratejisinin Sakıncaları</a:t>
            </a:r>
          </a:p>
          <a:p>
            <a:pPr defTabSz="762000" eaLnBrk="1" hangingPunct="1">
              <a:lnSpc>
                <a:spcPct val="110000"/>
              </a:lnSpc>
              <a:defRPr/>
            </a:pPr>
            <a:endParaRPr lang="tr-TR" sz="2000" dirty="0" smtClean="0"/>
          </a:p>
          <a:p>
            <a:pPr defTabSz="762000" eaLnBrk="1" hangingPunct="1">
              <a:lnSpc>
                <a:spcPct val="110000"/>
              </a:lnSpc>
              <a:defRPr/>
            </a:pPr>
            <a:r>
              <a:rPr lang="tr-TR" sz="2000" dirty="0" smtClean="0"/>
              <a:t>Üründeki farklılıkların rakiplerce taklit edilebilmesi</a:t>
            </a:r>
          </a:p>
          <a:p>
            <a:pPr defTabSz="762000" eaLnBrk="1" hangingPunct="1">
              <a:lnSpc>
                <a:spcPct val="110000"/>
              </a:lnSpc>
              <a:defRPr/>
            </a:pPr>
            <a:r>
              <a:rPr lang="tr-TR" sz="2000" dirty="0" smtClean="0"/>
              <a:t>Müşterinin üründen beklediği farklılıkların hızla değişmesi</a:t>
            </a:r>
            <a:endParaRPr lang="tr-TR" sz="2000" dirty="0"/>
          </a:p>
        </p:txBody>
      </p:sp>
      <p:sp>
        <p:nvSpPr>
          <p:cNvPr id="4" name="Slide Number Placeholder 3"/>
          <p:cNvSpPr>
            <a:spLocks noGrp="1"/>
          </p:cNvSpPr>
          <p:nvPr>
            <p:ph type="sldNum" sz="quarter" idx="12"/>
          </p:nvPr>
        </p:nvSpPr>
        <p:spPr/>
        <p:txBody>
          <a:bodyPr/>
          <a:lstStyle/>
          <a:p>
            <a:pPr>
              <a:defRPr/>
            </a:pPr>
            <a:fld id="{7B054713-A3F6-4AA2-B8B9-C841A23A38DA}" type="slidenum">
              <a:rPr lang="tr-TR" smtClean="0"/>
              <a:pPr>
                <a:defRPr/>
              </a:pPr>
              <a:t>88</a:t>
            </a:fld>
            <a:endParaRPr lang="tr-T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0825" y="188913"/>
            <a:ext cx="8642350" cy="604837"/>
          </a:xfrm>
        </p:spPr>
        <p:txBody>
          <a:bodyPr lIns="92075" tIns="46038" rIns="92075" bIns="46038"/>
          <a:lstStyle/>
          <a:p>
            <a:pPr defTabSz="762000" eaLnBrk="1" hangingPunct="1"/>
            <a:r>
              <a:rPr lang="tr-TR" sz="3200" b="1" smtClean="0">
                <a:solidFill>
                  <a:srgbClr val="002060"/>
                </a:solidFill>
              </a:rPr>
              <a:t>3. Hızlı Cevap Verme Stratejisi</a:t>
            </a:r>
            <a:endParaRPr lang="tr-TR" sz="3200" b="1" smtClean="0">
              <a:solidFill>
                <a:srgbClr val="002060"/>
              </a:solidFill>
              <a:latin typeface="Arial Tur"/>
            </a:endParaRPr>
          </a:p>
        </p:txBody>
      </p:sp>
      <p:sp>
        <p:nvSpPr>
          <p:cNvPr id="81923" name="Rectangle 3"/>
          <p:cNvSpPr>
            <a:spLocks noGrp="1" noChangeArrowheads="1"/>
          </p:cNvSpPr>
          <p:nvPr>
            <p:ph type="body" idx="1"/>
          </p:nvPr>
        </p:nvSpPr>
        <p:spPr>
          <a:xfrm>
            <a:off x="250825" y="908050"/>
            <a:ext cx="8713788" cy="5616575"/>
          </a:xfrm>
        </p:spPr>
        <p:txBody>
          <a:bodyPr lIns="92075" tIns="46038" rIns="92075" bIns="46038"/>
          <a:lstStyle/>
          <a:p>
            <a:pPr marL="0" indent="0" defTabSz="762000" eaLnBrk="1" hangingPunct="1">
              <a:lnSpc>
                <a:spcPct val="115000"/>
              </a:lnSpc>
              <a:buFont typeface="Wingdings" pitchFamily="2" charset="2"/>
              <a:buNone/>
            </a:pPr>
            <a:r>
              <a:rPr lang="tr-TR" sz="2400" smtClean="0"/>
              <a:t>Yeni bir ürün üretme, bir ürünü iyileştirme ve ya bir süratli karar alma konularında rakiplere kıyasla zamanı daha iyi kullanmak </a:t>
            </a:r>
          </a:p>
          <a:p>
            <a:pPr marL="0" indent="0" defTabSz="762000" eaLnBrk="1" hangingPunct="1">
              <a:lnSpc>
                <a:spcPct val="115000"/>
              </a:lnSpc>
              <a:buFont typeface="Wingdings" pitchFamily="2" charset="2"/>
              <a:buNone/>
            </a:pPr>
            <a:endParaRPr lang="tr-TR" sz="2400" smtClean="0"/>
          </a:p>
          <a:p>
            <a:pPr marL="661988" lvl="1" indent="-292100" defTabSz="762000" eaLnBrk="1" hangingPunct="1">
              <a:lnSpc>
                <a:spcPct val="115000"/>
              </a:lnSpc>
              <a:buSzPct val="110000"/>
            </a:pPr>
            <a:r>
              <a:rPr lang="tr-TR" sz="2000" smtClean="0"/>
              <a:t>Yeni Ürünler Geliştirme</a:t>
            </a:r>
          </a:p>
          <a:p>
            <a:pPr marL="661988" lvl="1" indent="-292100" defTabSz="762000" eaLnBrk="1" hangingPunct="1">
              <a:lnSpc>
                <a:spcPct val="115000"/>
              </a:lnSpc>
              <a:buSzPct val="110000"/>
            </a:pPr>
            <a:r>
              <a:rPr lang="tr-TR" sz="2000" smtClean="0"/>
              <a:t>Ismarlamaya Dayalı Üretim</a:t>
            </a:r>
          </a:p>
          <a:p>
            <a:pPr marL="661988" lvl="1" indent="-292100" defTabSz="762000" eaLnBrk="1" hangingPunct="1">
              <a:lnSpc>
                <a:spcPct val="115000"/>
              </a:lnSpc>
              <a:buSzPct val="110000"/>
            </a:pPr>
            <a:r>
              <a:rPr lang="tr-TR" sz="2000" smtClean="0"/>
              <a:t>Mevcut Ürünleri İyileştirme</a:t>
            </a:r>
          </a:p>
          <a:p>
            <a:pPr marL="661988" lvl="1" indent="-292100" defTabSz="762000" eaLnBrk="1" hangingPunct="1">
              <a:lnSpc>
                <a:spcPct val="115000"/>
              </a:lnSpc>
              <a:buSzPct val="110000"/>
            </a:pPr>
            <a:r>
              <a:rPr lang="tr-TR" sz="2000" smtClean="0"/>
              <a:t>Sipariş Alma Süresini Kısaltma</a:t>
            </a:r>
          </a:p>
          <a:p>
            <a:pPr marL="661988" lvl="1" indent="-292100" defTabSz="762000" eaLnBrk="1" hangingPunct="1">
              <a:lnSpc>
                <a:spcPct val="115000"/>
              </a:lnSpc>
              <a:buSzPct val="110000"/>
            </a:pPr>
            <a:r>
              <a:rPr lang="tr-TR" sz="2000" smtClean="0"/>
              <a:t>Pazarlama Çabalarını Güncelleştirme</a:t>
            </a:r>
          </a:p>
          <a:p>
            <a:pPr marL="661988" lvl="1" indent="-292100" defTabSz="762000" eaLnBrk="1" hangingPunct="1">
              <a:lnSpc>
                <a:spcPct val="115000"/>
              </a:lnSpc>
              <a:buSzPct val="110000"/>
            </a:pPr>
            <a:r>
              <a:rPr lang="tr-TR" sz="2000" smtClean="0"/>
              <a:t>Müşteri İsteklerine Cevap Verme</a:t>
            </a:r>
          </a:p>
          <a:p>
            <a:pPr marL="661988" lvl="1" indent="-292100" defTabSz="762000" eaLnBrk="1" hangingPunct="1">
              <a:lnSpc>
                <a:spcPct val="115000"/>
              </a:lnSpc>
              <a:buSzPct val="110000"/>
            </a:pPr>
            <a:r>
              <a:rPr lang="tr-TR" sz="2000" smtClean="0"/>
              <a:t>Yavaş Rakipleri Pazardan Çıkartma</a:t>
            </a:r>
          </a:p>
          <a:p>
            <a:pPr marL="661988" lvl="1" indent="-292100" defTabSz="762000" eaLnBrk="1" hangingPunct="1">
              <a:lnSpc>
                <a:spcPct val="115000"/>
              </a:lnSpc>
              <a:buSzPct val="110000"/>
            </a:pPr>
            <a:r>
              <a:rPr lang="tr-TR" sz="2000" smtClean="0"/>
              <a:t>Müşteri Gözünde Değerli Olma</a:t>
            </a:r>
          </a:p>
          <a:p>
            <a:pPr marL="661988" lvl="1" indent="-292100" defTabSz="762000" eaLnBrk="1" hangingPunct="1">
              <a:lnSpc>
                <a:spcPct val="115000"/>
              </a:lnSpc>
              <a:buSzPct val="110000"/>
            </a:pPr>
            <a:r>
              <a:rPr lang="tr-TR" sz="2000" smtClean="0"/>
              <a:t>Tedarikçilerin De Hızlı Olması</a:t>
            </a:r>
          </a:p>
          <a:p>
            <a:pPr marL="661988" lvl="1" indent="-292100" defTabSz="762000" eaLnBrk="1" hangingPunct="1">
              <a:lnSpc>
                <a:spcPct val="115000"/>
              </a:lnSpc>
              <a:buSzPct val="110000"/>
            </a:pPr>
            <a:r>
              <a:rPr lang="tr-TR" sz="2000" smtClean="0"/>
              <a:t>Yenilikçilikte Lider Olma</a:t>
            </a:r>
            <a:endParaRPr lang="tr-TR" sz="2000" smtClean="0">
              <a:latin typeface="Arial Tur"/>
            </a:endParaRPr>
          </a:p>
        </p:txBody>
      </p:sp>
      <p:sp>
        <p:nvSpPr>
          <p:cNvPr id="4" name="Slide Number Placeholder 3"/>
          <p:cNvSpPr>
            <a:spLocks noGrp="1"/>
          </p:cNvSpPr>
          <p:nvPr>
            <p:ph type="sldNum" sz="quarter" idx="12"/>
          </p:nvPr>
        </p:nvSpPr>
        <p:spPr/>
        <p:txBody>
          <a:bodyPr/>
          <a:lstStyle/>
          <a:p>
            <a:pPr>
              <a:defRPr/>
            </a:pPr>
            <a:fld id="{AB09597E-16A1-4D91-A024-017120D9CE86}" type="slidenum">
              <a:rPr lang="tr-TR" smtClean="0"/>
              <a:pPr>
                <a:defRPr/>
              </a:pPr>
              <a:t>89</a:t>
            </a:fld>
            <a:endParaRPr lang="tr-T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pPr eaLnBrk="1" hangingPunct="1"/>
            <a:r>
              <a:rPr lang="en-US" smtClean="0"/>
              <a:t>Figure 18.3: Growth Strategies for Entrepreneurs</a:t>
            </a:r>
          </a:p>
        </p:txBody>
      </p:sp>
      <p:pic>
        <p:nvPicPr>
          <p:cNvPr id="69635" name="Picture 7"/>
          <p:cNvPicPr>
            <a:picLocks noGrp="1" noChangeAspect="1" noChangeArrowheads="1"/>
          </p:cNvPicPr>
          <p:nvPr>
            <p:ph idx="1"/>
          </p:nvPr>
        </p:nvPicPr>
        <p:blipFill>
          <a:blip r:embed="rId2"/>
          <a:srcRect/>
          <a:stretch>
            <a:fillRect/>
          </a:stretch>
        </p:blipFill>
        <p:spPr>
          <a:xfrm>
            <a:off x="428625" y="2071688"/>
            <a:ext cx="8229600" cy="4229100"/>
          </a:xfrm>
          <a:noFill/>
          <a:ln w="12700" cap="flat" algn="ctr">
            <a:solidFill>
              <a:schemeClr val="tx1"/>
            </a:solidFill>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63588" y="460375"/>
            <a:ext cx="7770812" cy="379413"/>
          </a:xfrm>
        </p:spPr>
        <p:txBody>
          <a:bodyPr lIns="92075" tIns="46038" rIns="92075" bIns="46038"/>
          <a:lstStyle/>
          <a:p>
            <a:pPr defTabSz="762000" eaLnBrk="1" hangingPunct="1"/>
            <a:r>
              <a:rPr lang="tr-TR" sz="3600" b="1" smtClean="0">
                <a:solidFill>
                  <a:srgbClr val="002060"/>
                </a:solidFill>
              </a:rPr>
              <a:t>4. Odaklaşma Stratejileri</a:t>
            </a:r>
            <a:endParaRPr lang="tr-TR" sz="3600" b="1" smtClean="0">
              <a:solidFill>
                <a:srgbClr val="002060"/>
              </a:solidFill>
              <a:latin typeface="Arial Tur"/>
            </a:endParaRPr>
          </a:p>
        </p:txBody>
      </p:sp>
      <p:sp>
        <p:nvSpPr>
          <p:cNvPr id="82947" name="Rectangle 3"/>
          <p:cNvSpPr>
            <a:spLocks noGrp="1" noChangeArrowheads="1"/>
          </p:cNvSpPr>
          <p:nvPr>
            <p:ph type="body" idx="1"/>
          </p:nvPr>
        </p:nvSpPr>
        <p:spPr>
          <a:xfrm>
            <a:off x="250825" y="1143000"/>
            <a:ext cx="8642350" cy="5334000"/>
          </a:xfrm>
        </p:spPr>
        <p:txBody>
          <a:bodyPr lIns="92075" tIns="46038" rIns="92075" bIns="46038"/>
          <a:lstStyle/>
          <a:p>
            <a:pPr marL="0" indent="0" defTabSz="762000" eaLnBrk="1" hangingPunct="1">
              <a:lnSpc>
                <a:spcPct val="110000"/>
              </a:lnSpc>
              <a:spcBef>
                <a:spcPct val="10000"/>
              </a:spcBef>
            </a:pPr>
            <a:r>
              <a:rPr lang="tr-TR" sz="2400" smtClean="0"/>
              <a:t> Düşük maliyet ya da farklılaştırma stratejilerinin pazarın tamamına değil, sınırlı bir kesimine yönelik olarak izlenmesi</a:t>
            </a:r>
          </a:p>
          <a:p>
            <a:pPr marL="0" indent="0" defTabSz="762000" eaLnBrk="1" hangingPunct="1">
              <a:lnSpc>
                <a:spcPct val="110000"/>
              </a:lnSpc>
              <a:spcBef>
                <a:spcPct val="10000"/>
              </a:spcBef>
            </a:pPr>
            <a:r>
              <a:rPr lang="tr-TR" sz="2400" b="1" smtClean="0"/>
              <a:t> Odak</a:t>
            </a:r>
            <a:r>
              <a:rPr lang="tr-TR" sz="2400" smtClean="0"/>
              <a:t> belli bir coğrafi bölgedeki, gelir düzeyindeki ya da  herhangi bir gruptaki müşteri kesimidir.</a:t>
            </a:r>
          </a:p>
          <a:p>
            <a:pPr marL="0" indent="0" defTabSz="762000" eaLnBrk="1" hangingPunct="1">
              <a:lnSpc>
                <a:spcPct val="110000"/>
              </a:lnSpc>
              <a:spcBef>
                <a:spcPct val="10000"/>
              </a:spcBef>
            </a:pPr>
            <a:r>
              <a:rPr lang="tr-TR" sz="2400" smtClean="0"/>
              <a:t> İşletme hedef seçeceği müşteri grubu için maliyetlerini düşürme yolunu seçerek maliyette odaklaşabileceği gibi, yine hedef seçeceği müşteri grubu için üstün ve ayrıcalıklı ürünler üreterek farklılaşmada odaklaşma stratejisini uygulayacaktır.</a:t>
            </a:r>
          </a:p>
          <a:p>
            <a:pPr marL="0" indent="0" defTabSz="762000" eaLnBrk="1" hangingPunct="1">
              <a:lnSpc>
                <a:spcPct val="110000"/>
              </a:lnSpc>
              <a:spcBef>
                <a:spcPct val="10000"/>
              </a:spcBef>
              <a:buFont typeface="Wingdings" pitchFamily="2" charset="2"/>
              <a:buNone/>
            </a:pPr>
            <a:endParaRPr lang="tr-TR" sz="2400" b="1" smtClean="0"/>
          </a:p>
          <a:p>
            <a:pPr marL="0" indent="0" defTabSz="762000" eaLnBrk="1" hangingPunct="1">
              <a:lnSpc>
                <a:spcPct val="110000"/>
              </a:lnSpc>
              <a:spcBef>
                <a:spcPct val="10000"/>
              </a:spcBef>
              <a:buFont typeface="Wingdings" pitchFamily="2" charset="2"/>
              <a:buNone/>
            </a:pPr>
            <a:r>
              <a:rPr lang="tr-TR" sz="2400" b="1" smtClean="0"/>
              <a:t>Maliyette odaklaşma:</a:t>
            </a:r>
          </a:p>
          <a:p>
            <a:pPr marL="0" indent="0" defTabSz="762000" eaLnBrk="1" hangingPunct="1">
              <a:lnSpc>
                <a:spcPct val="110000"/>
              </a:lnSpc>
              <a:spcBef>
                <a:spcPct val="10000"/>
              </a:spcBef>
              <a:buFont typeface="Wingdings" pitchFamily="2" charset="2"/>
              <a:buNone/>
            </a:pPr>
            <a:r>
              <a:rPr lang="tr-TR" sz="2400" smtClean="0"/>
              <a:t>Pazarın tamamında değil sadece sınırlı bir coğrafi bölgesinde düşük maliyet stratejisi uygulamak</a:t>
            </a:r>
            <a:endParaRPr lang="tr-TR" sz="2400" smtClean="0">
              <a:latin typeface="Arial Tur"/>
            </a:endParaRPr>
          </a:p>
        </p:txBody>
      </p:sp>
      <p:sp>
        <p:nvSpPr>
          <p:cNvPr id="4" name="Slide Number Placeholder 3"/>
          <p:cNvSpPr>
            <a:spLocks noGrp="1"/>
          </p:cNvSpPr>
          <p:nvPr>
            <p:ph type="sldNum" sz="quarter" idx="12"/>
          </p:nvPr>
        </p:nvSpPr>
        <p:spPr/>
        <p:txBody>
          <a:bodyPr/>
          <a:lstStyle/>
          <a:p>
            <a:pPr>
              <a:defRPr/>
            </a:pPr>
            <a:fld id="{DF1E8F0D-668C-48AA-9F14-8460AC89AA73}" type="slidenum">
              <a:rPr lang="tr-TR" smtClean="0"/>
              <a:pPr>
                <a:defRPr/>
              </a:pPr>
              <a:t>90</a:t>
            </a:fld>
            <a:endParaRPr lang="tr-T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50825" y="304800"/>
            <a:ext cx="8569325" cy="5716588"/>
          </a:xfrm>
        </p:spPr>
        <p:txBody>
          <a:bodyPr lIns="92075" tIns="46038" rIns="92075" bIns="46038"/>
          <a:lstStyle/>
          <a:p>
            <a:pPr marL="106363" indent="-106363" defTabSz="762000" eaLnBrk="1" hangingPunct="1">
              <a:buFont typeface="Wingdings" pitchFamily="2" charset="2"/>
              <a:buNone/>
              <a:defRPr/>
            </a:pPr>
            <a:r>
              <a:rPr lang="tr-TR" sz="2400" b="1" dirty="0" smtClean="0"/>
              <a:t>Maliyette Odaklaşan Firmalar :</a:t>
            </a:r>
          </a:p>
          <a:p>
            <a:pPr marL="766763" lvl="1" indent="-309563" defTabSz="762000" eaLnBrk="1" hangingPunct="1">
              <a:buFont typeface="Wingdings" pitchFamily="2" charset="2"/>
              <a:buChar char="§"/>
              <a:defRPr/>
            </a:pPr>
            <a:r>
              <a:rPr lang="tr-TR" dirty="0" smtClean="0"/>
              <a:t>Yöresel olarak müşteri odaklıdırlar</a:t>
            </a:r>
            <a:endParaRPr lang="tr-TR" b="1" dirty="0" smtClean="0"/>
          </a:p>
          <a:p>
            <a:pPr marL="766763" lvl="1" indent="-309563" defTabSz="762000" eaLnBrk="1" hangingPunct="1">
              <a:buFont typeface="Wingdings" pitchFamily="2" charset="2"/>
              <a:buChar char="§"/>
              <a:defRPr/>
            </a:pPr>
            <a:r>
              <a:rPr lang="tr-TR" dirty="0" smtClean="0"/>
              <a:t>Üretim ve hizmet kapasiteleri kısıtlıdır</a:t>
            </a:r>
            <a:endParaRPr lang="tr-TR" b="1" dirty="0" smtClean="0"/>
          </a:p>
          <a:p>
            <a:pPr marL="766763" lvl="1" indent="-309563" defTabSz="762000" eaLnBrk="1" hangingPunct="1">
              <a:buFont typeface="Wingdings" pitchFamily="2" charset="2"/>
              <a:buChar char="§"/>
              <a:defRPr/>
            </a:pPr>
            <a:r>
              <a:rPr lang="tr-TR" dirty="0" smtClean="0"/>
              <a:t>Riskleri düşüktür</a:t>
            </a:r>
            <a:endParaRPr lang="tr-TR" b="1" dirty="0" smtClean="0"/>
          </a:p>
          <a:p>
            <a:pPr marL="106363" indent="-106363" defTabSz="762000" eaLnBrk="1" hangingPunct="1">
              <a:buFont typeface="Wingdings" pitchFamily="2" charset="2"/>
              <a:buNone/>
              <a:defRPr/>
            </a:pPr>
            <a:endParaRPr lang="tr-TR" sz="2400" b="1" dirty="0" smtClean="0"/>
          </a:p>
          <a:p>
            <a:pPr marL="106363" indent="-106363" defTabSz="762000" eaLnBrk="1" hangingPunct="1">
              <a:buFont typeface="Wingdings" pitchFamily="2" charset="2"/>
              <a:buNone/>
              <a:defRPr/>
            </a:pPr>
            <a:r>
              <a:rPr lang="tr-TR" sz="2400" b="1" dirty="0" smtClean="0"/>
              <a:t>Farklılaştırmada Odaklaşma:</a:t>
            </a:r>
          </a:p>
          <a:p>
            <a:pPr marL="506413" lvl="1" indent="-106363" defTabSz="762000" eaLnBrk="1" hangingPunct="1">
              <a:defRPr/>
            </a:pPr>
            <a:r>
              <a:rPr lang="tr-TR" dirty="0" smtClean="0"/>
              <a:t> Pazardaki bazı müşteri grupları içinfarklılaştırma stratejisi uygulamak</a:t>
            </a:r>
          </a:p>
          <a:p>
            <a:pPr marL="106363" indent="-106363" defTabSz="762000" eaLnBrk="1" hangingPunct="1">
              <a:buFont typeface="Wingdings" pitchFamily="2" charset="2"/>
              <a:buNone/>
              <a:defRPr/>
            </a:pPr>
            <a:endParaRPr lang="tr-TR" sz="2400" b="1" dirty="0" smtClean="0"/>
          </a:p>
          <a:p>
            <a:pPr marL="106363" indent="-106363" defTabSz="762000" eaLnBrk="1" hangingPunct="1">
              <a:buFont typeface="Wingdings" pitchFamily="2" charset="2"/>
              <a:buNone/>
              <a:defRPr/>
            </a:pPr>
            <a:r>
              <a:rPr lang="tr-TR" sz="2400" b="1" dirty="0" smtClean="0"/>
              <a:t>Farklılaştırmada Odaklaşan Firmalar</a:t>
            </a:r>
            <a:r>
              <a:rPr lang="tr-TR" sz="2400" dirty="0" smtClean="0"/>
              <a:t> </a:t>
            </a:r>
          </a:p>
          <a:p>
            <a:pPr marL="766763" lvl="1" indent="-309563" defTabSz="762000" eaLnBrk="1" hangingPunct="1">
              <a:buFont typeface="Wingdings" pitchFamily="2" charset="2"/>
              <a:buChar char="§"/>
              <a:defRPr/>
            </a:pPr>
            <a:r>
              <a:rPr lang="tr-TR" dirty="0" smtClean="0"/>
              <a:t>Yöresel veya grupsal olarak müşteri odaklıdırlar</a:t>
            </a:r>
            <a:endParaRPr lang="tr-TR" b="1" dirty="0" smtClean="0"/>
          </a:p>
          <a:p>
            <a:pPr marL="766763" lvl="1" indent="-309563" defTabSz="762000" eaLnBrk="1" hangingPunct="1">
              <a:buFont typeface="Wingdings" pitchFamily="2" charset="2"/>
              <a:buChar char="§"/>
              <a:defRPr/>
            </a:pPr>
            <a:r>
              <a:rPr lang="tr-TR" dirty="0" smtClean="0"/>
              <a:t>Üretim ve hizmet kapasiteleri esnektir</a:t>
            </a:r>
            <a:endParaRPr lang="tr-TR" dirty="0">
              <a:latin typeface="Arial Tur" charset="-94"/>
            </a:endParaRPr>
          </a:p>
        </p:txBody>
      </p:sp>
      <p:sp>
        <p:nvSpPr>
          <p:cNvPr id="3" name="Slide Number Placeholder 2"/>
          <p:cNvSpPr>
            <a:spLocks noGrp="1"/>
          </p:cNvSpPr>
          <p:nvPr>
            <p:ph type="sldNum" sz="quarter" idx="12"/>
          </p:nvPr>
        </p:nvSpPr>
        <p:spPr/>
        <p:txBody>
          <a:bodyPr/>
          <a:lstStyle/>
          <a:p>
            <a:pPr>
              <a:defRPr/>
            </a:pPr>
            <a:fld id="{C71C1222-6378-4A0A-BA50-9AA795FC96D9}" type="slidenum">
              <a:rPr lang="tr-TR" smtClean="0"/>
              <a:pPr>
                <a:defRPr/>
              </a:pPr>
              <a:t>91</a:t>
            </a:fld>
            <a:endParaRPr lang="tr-T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tr-TR" sz="3600" b="1" smtClean="0">
                <a:solidFill>
                  <a:srgbClr val="002060"/>
                </a:solidFill>
              </a:rPr>
              <a:t>Odaklaşma Stratejilerinin Önşartları</a:t>
            </a:r>
          </a:p>
        </p:txBody>
      </p:sp>
      <p:sp>
        <p:nvSpPr>
          <p:cNvPr id="84995" name="Rectangle 3"/>
          <p:cNvSpPr>
            <a:spLocks noGrp="1" noChangeArrowheads="1"/>
          </p:cNvSpPr>
          <p:nvPr>
            <p:ph type="body" idx="1"/>
          </p:nvPr>
        </p:nvSpPr>
        <p:spPr/>
        <p:txBody>
          <a:bodyPr/>
          <a:lstStyle/>
          <a:p>
            <a:pPr eaLnBrk="1" hangingPunct="1">
              <a:lnSpc>
                <a:spcPct val="90000"/>
              </a:lnSpc>
            </a:pPr>
            <a:r>
              <a:rPr lang="tr-TR" sz="2800" smtClean="0"/>
              <a:t>Aynı sektör içerisinde ihtiyaçları farklı olan müşteri kesimlerinin olması</a:t>
            </a:r>
            <a:endParaRPr lang="tr-TR" sz="2800" b="1" smtClean="0"/>
          </a:p>
          <a:p>
            <a:pPr eaLnBrk="1" hangingPunct="1">
              <a:lnSpc>
                <a:spcPct val="90000"/>
              </a:lnSpc>
            </a:pPr>
            <a:r>
              <a:rPr lang="tr-TR" sz="2800" smtClean="0"/>
              <a:t>Rakiplerin bu farklı kesimlerden bazılarına odaklanıp pazarın geneline hitap etmemeye çalışmaları</a:t>
            </a:r>
            <a:endParaRPr lang="tr-TR" sz="2800" b="1" smtClean="0"/>
          </a:p>
          <a:p>
            <a:pPr eaLnBrk="1" hangingPunct="1">
              <a:lnSpc>
                <a:spcPct val="90000"/>
              </a:lnSpc>
            </a:pPr>
            <a:r>
              <a:rPr lang="tr-TR" sz="2800" smtClean="0"/>
              <a:t>Firma kaynaklarının ancak sınırlı bir müşteri kesimine hitap edecek kadar kıt olması</a:t>
            </a:r>
          </a:p>
          <a:p>
            <a:pPr eaLnBrk="1" hangingPunct="1">
              <a:lnSpc>
                <a:spcPct val="90000"/>
              </a:lnSpc>
              <a:buFont typeface="Wingdings" pitchFamily="2" charset="2"/>
              <a:buNone/>
            </a:pPr>
            <a:endParaRPr lang="tr-TR" sz="2800" smtClean="0"/>
          </a:p>
        </p:txBody>
      </p:sp>
      <p:sp>
        <p:nvSpPr>
          <p:cNvPr id="4" name="Slide Number Placeholder 3"/>
          <p:cNvSpPr>
            <a:spLocks noGrp="1"/>
          </p:cNvSpPr>
          <p:nvPr>
            <p:ph type="sldNum" sz="quarter" idx="12"/>
          </p:nvPr>
        </p:nvSpPr>
        <p:spPr/>
        <p:txBody>
          <a:bodyPr/>
          <a:lstStyle/>
          <a:p>
            <a:pPr>
              <a:defRPr/>
            </a:pPr>
            <a:fld id="{AC278489-DFC8-4A28-B3CA-E139982B7D43}" type="slidenum">
              <a:rPr lang="tr-TR" smtClean="0"/>
              <a:pPr>
                <a:defRPr/>
              </a:pPr>
              <a:t>92</a:t>
            </a:fld>
            <a:endParaRPr lang="tr-T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33400" y="2071688"/>
            <a:ext cx="8153400" cy="4100512"/>
          </a:xfrm>
        </p:spPr>
        <p:txBody>
          <a:bodyPr lIns="92075" tIns="46038" rIns="92075" bIns="46038"/>
          <a:lstStyle/>
          <a:p>
            <a:pPr defTabSz="762000" eaLnBrk="1" hangingPunct="1">
              <a:defRPr/>
            </a:pPr>
            <a:r>
              <a:rPr lang="tr-TR" sz="2800" smtClean="0"/>
              <a:t>Belli bir müşteri kesimine yakınlık ve onların ihtiyaçlarını mevcut ve ikame rakiplerden daha iyi karşılayabilmenin verdiği ayrıcalıklı üstünlük</a:t>
            </a:r>
          </a:p>
          <a:p>
            <a:pPr defTabSz="762000" eaLnBrk="1" hangingPunct="1">
              <a:defRPr/>
            </a:pPr>
            <a:endParaRPr lang="tr-TR" sz="2800" b="1" i="1" smtClean="0"/>
          </a:p>
          <a:p>
            <a:pPr defTabSz="762000" eaLnBrk="1" hangingPunct="1">
              <a:defRPr/>
            </a:pPr>
            <a:r>
              <a:rPr lang="tr-TR" sz="2800" smtClean="0"/>
              <a:t>Potansiyel rakiplerin gerekli yakınlığı kuramamalarından dolayı pazara girememeleri</a:t>
            </a:r>
            <a:r>
              <a:rPr lang="tr-TR" sz="2400" smtClean="0"/>
              <a:t> </a:t>
            </a:r>
          </a:p>
          <a:p>
            <a:pPr defTabSz="762000" eaLnBrk="1" hangingPunct="1">
              <a:buFont typeface="Wingdings" pitchFamily="2" charset="2"/>
              <a:buNone/>
              <a:defRPr/>
            </a:pPr>
            <a:r>
              <a:rPr lang="tr-TR" sz="2800" b="1" i="1" smtClean="0"/>
              <a:t>	</a:t>
            </a:r>
            <a:endParaRPr lang="tr-TR" sz="2400" smtClean="0">
              <a:solidFill>
                <a:srgbClr val="330099"/>
              </a:solidFill>
              <a:effectLst>
                <a:outerShdw blurRad="38100" dist="38100" dir="2700000" algn="tl">
                  <a:srgbClr val="000000"/>
                </a:outerShdw>
              </a:effectLst>
              <a:latin typeface="Arial Tur"/>
            </a:endParaRPr>
          </a:p>
        </p:txBody>
      </p:sp>
      <p:sp>
        <p:nvSpPr>
          <p:cNvPr id="86019" name="Rectangle 2"/>
          <p:cNvSpPr>
            <a:spLocks noGrp="1" noChangeArrowheads="1"/>
          </p:cNvSpPr>
          <p:nvPr>
            <p:ph type="title"/>
          </p:nvPr>
        </p:nvSpPr>
        <p:spPr/>
        <p:txBody>
          <a:bodyPr/>
          <a:lstStyle/>
          <a:p>
            <a:pPr eaLnBrk="1" hangingPunct="1"/>
            <a:r>
              <a:rPr lang="tr-TR" sz="3600" b="1" smtClean="0">
                <a:solidFill>
                  <a:srgbClr val="002060"/>
                </a:solidFill>
              </a:rPr>
              <a:t>Odaklaşma Stratejilerinin Faydaları </a:t>
            </a:r>
          </a:p>
        </p:txBody>
      </p:sp>
      <p:sp>
        <p:nvSpPr>
          <p:cNvPr id="4" name="Slide Number Placeholder 3"/>
          <p:cNvSpPr>
            <a:spLocks noGrp="1"/>
          </p:cNvSpPr>
          <p:nvPr>
            <p:ph type="sldNum" sz="quarter" idx="12"/>
          </p:nvPr>
        </p:nvSpPr>
        <p:spPr/>
        <p:txBody>
          <a:bodyPr/>
          <a:lstStyle/>
          <a:p>
            <a:pPr>
              <a:defRPr/>
            </a:pPr>
            <a:fld id="{6CA1DBE1-05CD-4F44-9AE1-B3883452A266}" type="slidenum">
              <a:rPr lang="tr-TR" smtClean="0"/>
              <a:pPr>
                <a:defRPr/>
              </a:pPr>
              <a:t>93</a:t>
            </a:fld>
            <a:endParaRPr lang="tr-T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tr-TR" sz="3600" b="1" smtClean="0">
                <a:solidFill>
                  <a:srgbClr val="002060"/>
                </a:solidFill>
              </a:rPr>
              <a:t>Odaklaşma Stratejilerinin Sakıncaları</a:t>
            </a:r>
          </a:p>
        </p:txBody>
      </p:sp>
      <p:sp>
        <p:nvSpPr>
          <p:cNvPr id="87043" name="Rectangle 3"/>
          <p:cNvSpPr>
            <a:spLocks noGrp="1" noChangeArrowheads="1"/>
          </p:cNvSpPr>
          <p:nvPr>
            <p:ph type="body" idx="1"/>
          </p:nvPr>
        </p:nvSpPr>
        <p:spPr/>
        <p:txBody>
          <a:bodyPr/>
          <a:lstStyle/>
          <a:p>
            <a:pPr eaLnBrk="1" hangingPunct="1"/>
            <a:r>
              <a:rPr lang="tr-TR" sz="2800" smtClean="0"/>
              <a:t>Hammadde alımlarında az miktarda alım yapıldığı için pazarlık gücünde zayıflık</a:t>
            </a:r>
          </a:p>
          <a:p>
            <a:pPr eaLnBrk="1" hangingPunct="1"/>
            <a:r>
              <a:rPr lang="tr-TR" sz="2800" smtClean="0"/>
              <a:t>Az miktarda üretim yapıldığı için ölçek ekonomisinden yararlanamama</a:t>
            </a:r>
          </a:p>
          <a:p>
            <a:pPr eaLnBrk="1" hangingPunct="1"/>
            <a:r>
              <a:rPr lang="tr-TR" sz="2800" smtClean="0"/>
              <a:t>Rakiplerin her pazar kısmı için farklı ürünler geliştirmeleri</a:t>
            </a:r>
          </a:p>
          <a:p>
            <a:pPr eaLnBrk="1" hangingPunct="1"/>
            <a:r>
              <a:rPr lang="tr-TR" sz="2800" smtClean="0"/>
              <a:t>İkame endüstrilerin, yeni teknolojilerin ve tüketici ihtiyacındaki değişimlerin dar pazar kısımlarını birleştirmesi</a:t>
            </a:r>
            <a:endParaRPr lang="tr-TR" sz="2800" smtClean="0">
              <a:latin typeface="Arial Tur"/>
            </a:endParaRPr>
          </a:p>
          <a:p>
            <a:pPr eaLnBrk="1" hangingPunct="1"/>
            <a:endParaRPr lang="tr-TR" sz="2800" smtClean="0"/>
          </a:p>
        </p:txBody>
      </p:sp>
      <p:sp>
        <p:nvSpPr>
          <p:cNvPr id="4" name="Slide Number Placeholder 3"/>
          <p:cNvSpPr>
            <a:spLocks noGrp="1"/>
          </p:cNvSpPr>
          <p:nvPr>
            <p:ph type="sldNum" sz="quarter" idx="12"/>
          </p:nvPr>
        </p:nvSpPr>
        <p:spPr/>
        <p:txBody>
          <a:bodyPr/>
          <a:lstStyle/>
          <a:p>
            <a:pPr>
              <a:defRPr/>
            </a:pPr>
            <a:fld id="{C9F0B7C8-A283-436A-8E1B-14FF2D815496}" type="slidenum">
              <a:rPr lang="tr-TR" smtClean="0"/>
              <a:pPr>
                <a:defRPr/>
              </a:pPr>
              <a:t>94</a:t>
            </a:fld>
            <a:endParaRPr lang="tr-T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309</TotalTime>
  <Words>4551</Words>
  <Application>Microsoft Office PowerPoint</Application>
  <PresentationFormat>Ekran Gösterisi (4:3)</PresentationFormat>
  <Paragraphs>658</Paragraphs>
  <Slides>94</Slides>
  <Notes>24</Notes>
  <HiddenSlides>0</HiddenSlides>
  <MMClips>0</MMClips>
  <ScaleCrop>false</ScaleCrop>
  <HeadingPairs>
    <vt:vector size="4" baseType="variant">
      <vt:variant>
        <vt:lpstr>Tema</vt:lpstr>
      </vt:variant>
      <vt:variant>
        <vt:i4>1</vt:i4>
      </vt:variant>
      <vt:variant>
        <vt:lpstr>Slayt Başlıkları</vt:lpstr>
      </vt:variant>
      <vt:variant>
        <vt:i4>94</vt:i4>
      </vt:variant>
    </vt:vector>
  </HeadingPairs>
  <TitlesOfParts>
    <vt:vector size="95" baseType="lpstr">
      <vt:lpstr>Akış</vt:lpstr>
      <vt:lpstr>İşletmelerin Büyümesi</vt:lpstr>
      <vt:lpstr>Büyüme</vt:lpstr>
      <vt:lpstr>Slayt 3</vt:lpstr>
      <vt:lpstr>Figure 18.1: Characteristics of the  500 Rapidly Growing Private Companies</vt:lpstr>
      <vt:lpstr>          ?</vt:lpstr>
      <vt:lpstr>Büyüme</vt:lpstr>
      <vt:lpstr>Büyüklük Ölçüleri</vt:lpstr>
      <vt:lpstr>Büyüklük Ölçüleri</vt:lpstr>
      <vt:lpstr>Figure 18.3: Growth Strategies for Entrepreneurs</vt:lpstr>
      <vt:lpstr>What factors influence small business growth?</vt:lpstr>
      <vt:lpstr>Influences on Growth</vt:lpstr>
      <vt:lpstr>Influences on Growth</vt:lpstr>
      <vt:lpstr>Slayt 13</vt:lpstr>
      <vt:lpstr>Slayt 14</vt:lpstr>
      <vt:lpstr>.</vt:lpstr>
      <vt:lpstr>SÜREKLİ BÜYÜYEN ŞİRKETLERİN 4 TEMEL KARAKTERİSTİK ÖZELLİĞİ</vt:lpstr>
      <vt:lpstr>Ansoff’un Strateji Elemanları</vt:lpstr>
      <vt:lpstr>Slayt 18</vt:lpstr>
      <vt:lpstr>.</vt:lpstr>
      <vt:lpstr>Slayt 20</vt:lpstr>
      <vt:lpstr>Başarı Örnekleri:</vt:lpstr>
      <vt:lpstr>Başarısızlık Örnekleri</vt:lpstr>
      <vt:lpstr>Başarısızlık Örnekleri</vt:lpstr>
      <vt:lpstr>Ekonomik büyüme ve kalkınma</vt:lpstr>
      <vt:lpstr>Büyümenin İşletme Fonksiyonları  Açısından Etkileri ;</vt:lpstr>
      <vt:lpstr>Büyümenin İşletme Fonksiyonları  Açısından Etkileri ;</vt:lpstr>
      <vt:lpstr>Büyümenin İşletme Fonksiyonları  Açısından Etkileri ;</vt:lpstr>
      <vt:lpstr>Büyümenin İşletme Fonksiyonları  Açısından Etkileri ;</vt:lpstr>
      <vt:lpstr>Büyük İşletme Üstünlükleri</vt:lpstr>
      <vt:lpstr>Küçük İşletme Üstünlükleri</vt:lpstr>
      <vt:lpstr>OPTİMUM (EN UYGUN) İŞLETME BÜYÜKLÜĞÜ</vt:lpstr>
      <vt:lpstr>KAPASİTE KAVRAMLARI</vt:lpstr>
      <vt:lpstr>KAPASİTE KAVRAMLARI</vt:lpstr>
      <vt:lpstr>KAPASİTE KAVRAMLARI</vt:lpstr>
      <vt:lpstr>KAPASİTE KAVRAMLARI</vt:lpstr>
      <vt:lpstr>Kapasite Kullanım Oranı (Çalışma Derecesi)</vt:lpstr>
      <vt:lpstr>Bir otelde  </vt:lpstr>
      <vt:lpstr>KAPASİTE KAVRAMLARI</vt:lpstr>
      <vt:lpstr>Figure 18.2: Stages of Growth</vt:lpstr>
      <vt:lpstr>Büyüme</vt:lpstr>
      <vt:lpstr>Büyüme</vt:lpstr>
      <vt:lpstr>c)Büyümenin zararları  </vt:lpstr>
      <vt:lpstr>Büyümeye engel olabilecek unsurlar</vt:lpstr>
      <vt:lpstr>İç Büyüme </vt:lpstr>
      <vt:lpstr>Slayt 45</vt:lpstr>
      <vt:lpstr>Dış Büyüme </vt:lpstr>
      <vt:lpstr>Slayt 47</vt:lpstr>
      <vt:lpstr>Slayt 48</vt:lpstr>
      <vt:lpstr>Slayt 49</vt:lpstr>
      <vt:lpstr>Dışsal Büyüme: İşletmelerarası anlaşmalar sonucu ortaya çıkan başlıca bütünleşme veya birleşme türleri </vt:lpstr>
      <vt:lpstr>CENTİLMENLİK ANLAŞMALARI </vt:lpstr>
      <vt:lpstr>HUKUKİ VE EKONOMİK AÇIDAN BİRLEŞME TÜRLERİ</vt:lpstr>
      <vt:lpstr>HUKUKİ BAĞIMSIZLIĞI ETKİLEMEYEN BİRLEŞME, İŞBİRLİĞİ TÜRLERİ </vt:lpstr>
      <vt:lpstr>HUKUKİ BAĞIMSIZLIĞI ETKİLEYEN BİRLEŞME, İŞBİRLİĞİ TÜRLERİ</vt:lpstr>
      <vt:lpstr>Konsorsiyum</vt:lpstr>
      <vt:lpstr>Konsorsiyum kurulmasının temel nedenleri:</vt:lpstr>
      <vt:lpstr>Karteller</vt:lpstr>
      <vt:lpstr>Slayt 58</vt:lpstr>
      <vt:lpstr>Karteller çeşitli konularda kurulurlar </vt:lpstr>
      <vt:lpstr>Slayt 60</vt:lpstr>
      <vt:lpstr>Holdingler </vt:lpstr>
      <vt:lpstr>Tröstler </vt:lpstr>
      <vt:lpstr>Şirket Birleşmeleri</vt:lpstr>
      <vt:lpstr>Satınalma yoluyla büyümenin yararları</vt:lpstr>
      <vt:lpstr>İşletmeler arası ortak hareket etme stratejik işbirlikleri</vt:lpstr>
      <vt:lpstr>İşletmeler arası ortak hareket etme stratejik işbirlikleri</vt:lpstr>
      <vt:lpstr>Stratejik İşbirlikleri (Strategic Alliances)</vt:lpstr>
      <vt:lpstr>Lisans Anlaşmaları</vt:lpstr>
      <vt:lpstr>Lisans anlaşmalarında;</vt:lpstr>
      <vt:lpstr>Franchising Anlaşmaları</vt:lpstr>
      <vt:lpstr>Franchise Veren için Avantajları</vt:lpstr>
      <vt:lpstr>Franchise Alan İçin Avantajları</vt:lpstr>
      <vt:lpstr>Franchise Veren için Dezavantajları</vt:lpstr>
      <vt:lpstr>Franchise Alan İçin Dezavantajları</vt:lpstr>
      <vt:lpstr>Yönetim Sözleşmeleri</vt:lpstr>
      <vt:lpstr>Üretim Sözleşmeleri   ( Contracts Manufacturing)</vt:lpstr>
      <vt:lpstr>Ortak Girişim (Joint-Venture)</vt:lpstr>
      <vt:lpstr>Ortak Girişim</vt:lpstr>
      <vt:lpstr>Ortaklığa getirilebilecek kaynaklar</vt:lpstr>
      <vt:lpstr>Ortak Girişim Oluşturma Nedenleri</vt:lpstr>
      <vt:lpstr>Porter’ın Jenerik Stratejileri</vt:lpstr>
      <vt:lpstr>Slayt 82</vt:lpstr>
      <vt:lpstr>1. Maliyet Liderliği Stratejisi</vt:lpstr>
      <vt:lpstr>Maliyet  Lideri Olma Yolları</vt:lpstr>
      <vt:lpstr>Maliyet Liderliği Stratejisinin Faydaları</vt:lpstr>
      <vt:lpstr>2. Farklılaştırma Stratejisi</vt:lpstr>
      <vt:lpstr>Farklılaştırma Stratejisinin Önşartları</vt:lpstr>
      <vt:lpstr>Farklılaştırma Stratejisinin Faydaları</vt:lpstr>
      <vt:lpstr>3. Hızlı Cevap Verme Stratejisi</vt:lpstr>
      <vt:lpstr>4. Odaklaşma Stratejileri</vt:lpstr>
      <vt:lpstr>Slayt 91</vt:lpstr>
      <vt:lpstr>Odaklaşma Stratejilerinin Önşartları</vt:lpstr>
      <vt:lpstr>Odaklaşma Stratejilerinin Faydaları </vt:lpstr>
      <vt:lpstr>Odaklaşma Stratejilerinin Sakıncaları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 EKONOMİSİ</dc:title>
  <dc:creator>Dilber ULAS</dc:creator>
  <cp:lastModifiedBy>ulas</cp:lastModifiedBy>
  <cp:revision>66</cp:revision>
  <dcterms:created xsi:type="dcterms:W3CDTF">2010-10-04T08:39:30Z</dcterms:created>
  <dcterms:modified xsi:type="dcterms:W3CDTF">2018-02-25T14:29:36Z</dcterms:modified>
</cp:coreProperties>
</file>