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5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73" autoAdjust="0"/>
  </p:normalViewPr>
  <p:slideViewPr>
    <p:cSldViewPr>
      <p:cViewPr>
        <p:scale>
          <a:sx n="94" d="100"/>
          <a:sy n="94" d="100"/>
        </p:scale>
        <p:origin x="-88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8062912" cy="1470025"/>
          </a:xfrm>
        </p:spPr>
        <p:txBody>
          <a:bodyPr>
            <a:normAutofit fontScale="90000"/>
          </a:bodyPr>
          <a:lstStyle/>
          <a:p>
            <a:pPr algn="l"/>
            <a:r>
              <a:rPr lang="tr-TR" sz="3600" b="1" dirty="0" smtClean="0">
                <a:solidFill>
                  <a:srgbClr val="FFFF00"/>
                </a:solidFill>
              </a:rPr>
              <a:t>Modern Avrupa’da Din: </a:t>
            </a:r>
            <a:r>
              <a:rPr lang="tr-TR" sz="3600" b="1" dirty="0" err="1" smtClean="0">
                <a:solidFill>
                  <a:srgbClr val="FFFF00"/>
                </a:solidFill>
              </a:rPr>
              <a:t>Grace</a:t>
            </a:r>
            <a:r>
              <a:rPr lang="tr-TR" sz="3600" b="1" dirty="0" smtClean="0">
                <a:solidFill>
                  <a:srgbClr val="FFFF00"/>
                </a:solidFill>
              </a:rPr>
              <a:t> </a:t>
            </a:r>
            <a:r>
              <a:rPr lang="tr-TR" sz="3600" b="1" dirty="0" err="1" smtClean="0">
                <a:solidFill>
                  <a:srgbClr val="FFFF00"/>
                </a:solidFill>
              </a:rPr>
              <a:t>Davie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40544" y="1196752"/>
            <a:ext cx="8062912" cy="5184576"/>
          </a:xfrm>
        </p:spPr>
        <p:txBody>
          <a:bodyPr/>
          <a:lstStyle/>
          <a:p>
            <a:pPr algn="l"/>
            <a:r>
              <a:rPr lang="tr-TR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Modern Avrupa’da Din kitabı sonuç hariç 9 bölümden oluşmaktadır.</a:t>
            </a:r>
          </a:p>
          <a:p>
            <a:pPr algn="l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1. Bölüm: Modern Avrupa’da Din Profili</a:t>
            </a:r>
          </a:p>
          <a:p>
            <a:pPr algn="l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2. Bölüm: Teorik Perspektifler</a:t>
            </a:r>
          </a:p>
          <a:p>
            <a:pPr algn="l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3. Bölüm: Kiliseler</a:t>
            </a:r>
          </a:p>
          <a:p>
            <a:pPr algn="l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4. Bölüm: Kilise Müdavimleri</a:t>
            </a:r>
          </a:p>
          <a:p>
            <a:pPr algn="l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5. Bölüm: Avrupa Eğitim Sistemlerinde Din</a:t>
            </a:r>
          </a:p>
          <a:p>
            <a:pPr algn="l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6. Bölüm: Din ve Avrupa Medyası</a:t>
            </a:r>
          </a:p>
          <a:p>
            <a:pPr algn="l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7. Bölüm: Çoğulculuk ve Hukuk</a:t>
            </a:r>
          </a:p>
          <a:p>
            <a:pPr algn="l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8. Bölüm: Dini Yenilikler</a:t>
            </a:r>
          </a:p>
          <a:p>
            <a:pPr algn="l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9. Bölüm: Kültürel Hafıza</a:t>
            </a:r>
          </a:p>
          <a:p>
            <a:endParaRPr lang="tr-T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 fontScale="92500" lnSpcReduction="20000"/>
          </a:bodyPr>
          <a:lstStyle/>
          <a:p>
            <a:r>
              <a:rPr lang="tr-TR" b="1" u="sng" dirty="0" smtClean="0">
                <a:solidFill>
                  <a:srgbClr val="FFFF00"/>
                </a:solidFill>
              </a:rPr>
              <a:t>7. Bölüm: Çoğulculuk ve Hukuk</a:t>
            </a:r>
          </a:p>
          <a:p>
            <a:pPr algn="just"/>
            <a:r>
              <a:rPr lang="tr-TR" b="1" dirty="0" smtClean="0"/>
              <a:t>Avrupa’da dini farklılık fikrinin arttığı önceki bölümlerde dile getirilmişti. Daha çok savaş sonrası 1950’ler ile 1960’larda büyüyen ekonomilerin ve değişen toplum yapılarının etkisinde bahsedilmektedir.</a:t>
            </a:r>
          </a:p>
          <a:p>
            <a:pPr algn="just"/>
            <a:r>
              <a:rPr lang="tr-TR" b="1" dirty="0" smtClean="0"/>
              <a:t>Bu bölümde modern Avrupa’daki Müslüman gruplardan bahsedilmektedir.</a:t>
            </a:r>
          </a:p>
          <a:p>
            <a:pPr algn="just"/>
            <a:r>
              <a:rPr lang="tr-TR" b="1" dirty="0" smtClean="0"/>
              <a:t>Yine bu bölümde Avrupa’daki yeni dini hareketlerden ve hukuk konusundan bahsedilmiştir.</a:t>
            </a:r>
          </a:p>
          <a:p>
            <a:pPr algn="just"/>
            <a:r>
              <a:rPr lang="tr-TR" b="1" dirty="0" smtClean="0"/>
              <a:t>Çoğulculuk ve hukuk bölümünde Avrupa mahkemelerinin din özgürlüğü ile ilgili ilgili kararlarını nadiren de olsa değiştirmesinden ancak ulus devlete karşı saygı tutumunu değiştirmediğinden bahsedilmektedir.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194160"/>
          </a:xfrm>
        </p:spPr>
        <p:txBody>
          <a:bodyPr/>
          <a:lstStyle/>
          <a:p>
            <a:r>
              <a:rPr lang="tr-TR" b="1" u="sng" dirty="0" smtClean="0">
                <a:solidFill>
                  <a:srgbClr val="FFFF00"/>
                </a:solidFill>
              </a:rPr>
              <a:t>8. Bölüm: Dini Yenilikler</a:t>
            </a:r>
            <a:endParaRPr lang="tr-TR" u="sng" dirty="0" smtClean="0">
              <a:solidFill>
                <a:srgbClr val="FFFF00"/>
              </a:solidFill>
            </a:endParaRPr>
          </a:p>
          <a:p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1960’lı yıllarda kiliseye meydan okumalar başlamıştır.</a:t>
            </a:r>
          </a:p>
          <a:p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Opus-</a:t>
            </a:r>
            <a:r>
              <a:rPr lang="tr-TR" b="1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Dei</a:t>
            </a:r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hareketleri Katolik kilisesindeki yeni muhafazakar hareketlerin duayeni olarak tanımlanmaktadır.</a:t>
            </a:r>
          </a:p>
          <a:p>
            <a:r>
              <a:rPr lang="tr-TR" b="1" u="sng" dirty="0" smtClean="0">
                <a:solidFill>
                  <a:srgbClr val="FFFF00"/>
                </a:solidFill>
              </a:rPr>
              <a:t>9. Bölüm: Kültürel Ortam</a:t>
            </a:r>
            <a:endParaRPr lang="tr-TR" u="sng" dirty="0" smtClean="0">
              <a:solidFill>
                <a:srgbClr val="FFFF00"/>
              </a:solidFill>
            </a:endParaRPr>
          </a:p>
          <a:p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Avrupa’da haç mekânlarına ziyaretler artmaktadır.</a:t>
            </a:r>
          </a:p>
          <a:p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Haç mekânlarına ziyaretler ile dindarlık arasındaki ilişkiler bu bölümde ele alınmıştır.</a:t>
            </a:r>
          </a:p>
          <a:p>
            <a:endParaRPr lang="tr-TR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404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sz="3200" b="1" dirty="0" smtClean="0">
                <a:solidFill>
                  <a:schemeClr val="tx2">
                    <a:lumMod val="10000"/>
                  </a:schemeClr>
                </a:solidFill>
              </a:rPr>
              <a:t>Kitabın temel hedefi: 20. yüzyıl yerini 21. yüzyıla bırakırken Avrupa dininin yeniden düşünülmesidir.</a:t>
            </a:r>
          </a:p>
          <a:p>
            <a:pPr algn="just"/>
            <a:r>
              <a:rPr lang="tr-TR" sz="3200" b="1" dirty="0" smtClean="0">
                <a:solidFill>
                  <a:schemeClr val="tx2">
                    <a:lumMod val="10000"/>
                  </a:schemeClr>
                </a:solidFill>
              </a:rPr>
              <a:t>Her şeyden önce bu çalışmanın çabası, ekonomik sosyal ya da politik, tahmin edilemez olduğu kadar güçlü de olan aynı zamanda dini nitelikteki argümanların şaşırtıcı bir çeşitlilikle verdiği bir tepkidir.</a:t>
            </a:r>
          </a:p>
          <a:p>
            <a:pPr algn="just"/>
            <a:r>
              <a:rPr lang="tr-TR" sz="3200" b="1" dirty="0" smtClean="0">
                <a:solidFill>
                  <a:schemeClr val="tx2">
                    <a:lumMod val="10000"/>
                  </a:schemeClr>
                </a:solidFill>
              </a:rPr>
              <a:t>Daha özel olarak bu çaba, </a:t>
            </a:r>
            <a:r>
              <a:rPr lang="tr-TR" sz="3200" b="1" dirty="0" err="1" smtClean="0">
                <a:solidFill>
                  <a:schemeClr val="tx2">
                    <a:lumMod val="10000"/>
                  </a:schemeClr>
                </a:solidFill>
              </a:rPr>
              <a:t>sekülerleşme</a:t>
            </a:r>
            <a:r>
              <a:rPr lang="tr-TR" sz="3200" b="1" dirty="0" smtClean="0">
                <a:solidFill>
                  <a:schemeClr val="tx2">
                    <a:lumMod val="10000"/>
                  </a:schemeClr>
                </a:solidFill>
              </a:rPr>
              <a:t> denilen sürecin en azından bazı yönlerini, </a:t>
            </a:r>
            <a:r>
              <a:rPr lang="tr-TR" sz="3200" b="1" dirty="0" err="1" smtClean="0">
                <a:solidFill>
                  <a:schemeClr val="tx2">
                    <a:lumMod val="10000"/>
                  </a:schemeClr>
                </a:solidFill>
              </a:rPr>
              <a:t>sekülerleşmenin</a:t>
            </a:r>
            <a:r>
              <a:rPr lang="tr-TR" sz="3200" b="1" dirty="0" smtClean="0">
                <a:solidFill>
                  <a:schemeClr val="tx2">
                    <a:lumMod val="10000"/>
                  </a:schemeClr>
                </a:solidFill>
              </a:rPr>
              <a:t>, modernleşmenin gerekli bir parçası olduğu ve dünya modernleştikçe öteki her şeyin de eşit olarak </a:t>
            </a:r>
            <a:r>
              <a:rPr lang="tr-TR" sz="3200" b="1" dirty="0" err="1" smtClean="0">
                <a:solidFill>
                  <a:schemeClr val="tx2">
                    <a:lumMod val="10000"/>
                  </a:schemeClr>
                </a:solidFill>
              </a:rPr>
              <a:t>sekülerleştiği</a:t>
            </a:r>
            <a:r>
              <a:rPr lang="tr-TR" sz="3200" b="1" dirty="0" smtClean="0">
                <a:solidFill>
                  <a:schemeClr val="tx2">
                    <a:lumMod val="10000"/>
                  </a:schemeClr>
                </a:solidFill>
              </a:rPr>
              <a:t> kabulünü yalancı çıkarmıştır.</a:t>
            </a:r>
          </a:p>
          <a:p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8056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tr-TR" sz="2800" b="1" dirty="0" err="1" smtClean="0">
                <a:solidFill>
                  <a:schemeClr val="tx2">
                    <a:lumMod val="10000"/>
                  </a:schemeClr>
                </a:solidFill>
              </a:rPr>
              <a:t>Sekülerleşme</a:t>
            </a:r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 evrensel bir süreç değildir. O, daha ziyade bugün Avrupa’nın dini hayatını tamamlayan şeylerin, başkalarının yarınını da tanımlayacağını varsayan Avrupa tarihinin nispeten kısa ve özel bir dönemine aittir.</a:t>
            </a:r>
          </a:p>
          <a:p>
            <a:pPr algn="just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Bu Kitap: Hıristiyanlığın ortaya çıkması ve gelişmesiyle kuşatılmış bu cesametteki bir toplumun, bütün şaşırtıcı tezahürleriyle görünen din arasındaki gizli ve içkin bağlantılarla inceler.</a:t>
            </a:r>
          </a:p>
          <a:p>
            <a:pPr algn="just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Kitabın ana teması, Fransız din sosyologu </a:t>
            </a:r>
            <a:r>
              <a:rPr lang="tr-TR" sz="2800" b="1" dirty="0" err="1" smtClean="0">
                <a:solidFill>
                  <a:schemeClr val="tx2">
                    <a:lumMod val="10000"/>
                  </a:schemeClr>
                </a:solidFill>
              </a:rPr>
              <a:t>Daniele</a:t>
            </a:r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tr-TR" sz="2800" b="1" dirty="0" err="1" smtClean="0">
                <a:solidFill>
                  <a:schemeClr val="tx2">
                    <a:lumMod val="10000"/>
                  </a:schemeClr>
                </a:solidFill>
              </a:rPr>
              <a:t>Hervieu</a:t>
            </a:r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-</a:t>
            </a:r>
            <a:r>
              <a:rPr lang="tr-TR" sz="2800" b="1" dirty="0" err="1" smtClean="0">
                <a:solidFill>
                  <a:schemeClr val="tx2">
                    <a:lumMod val="10000"/>
                  </a:schemeClr>
                </a:solidFill>
              </a:rPr>
              <a:t>leger’in</a:t>
            </a:r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 çalışmasını yansıtmaktadır.</a:t>
            </a:r>
          </a:p>
          <a:p>
            <a:pPr algn="just"/>
            <a:r>
              <a:rPr lang="tr-TR" sz="2800" b="1" dirty="0" smtClean="0">
                <a:solidFill>
                  <a:schemeClr val="tx2">
                    <a:lumMod val="10000"/>
                  </a:schemeClr>
                </a:solidFill>
              </a:rPr>
              <a:t>Bu kitapta “ Hafıza Olarak Din” disiplindeki en zor konulardan biri olan dinin nasıl tanımlanacağı temasını ele almıştır.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2152"/>
          </a:xfrm>
        </p:spPr>
        <p:txBody>
          <a:bodyPr>
            <a:normAutofit/>
          </a:bodyPr>
          <a:lstStyle/>
          <a:p>
            <a:r>
              <a:rPr lang="tr-TR" u="sng" dirty="0" smtClean="0">
                <a:solidFill>
                  <a:srgbClr val="FFFF00"/>
                </a:solidFill>
              </a:rPr>
              <a:t>Kitabın Cevabını Aradığı Sorular:</a:t>
            </a:r>
          </a:p>
          <a:p>
            <a:pPr algn="just"/>
            <a:r>
              <a:rPr lang="tr-TR" sz="2500" b="1" dirty="0" smtClean="0">
                <a:solidFill>
                  <a:srgbClr val="002060"/>
                </a:solidFill>
              </a:rPr>
              <a:t>1. Günümüz Avrupa’sında otoriter hafızanın yapısı nedir ve nasıl sürdürülmektedir.</a:t>
            </a:r>
          </a:p>
          <a:p>
            <a:pPr algn="just"/>
            <a:r>
              <a:rPr lang="tr-TR" sz="2500" b="1" dirty="0" smtClean="0">
                <a:solidFill>
                  <a:srgbClr val="002060"/>
                </a:solidFill>
              </a:rPr>
              <a:t>2.Önceki nesillerde paylaşılan hafızadan bu yana ne kadar değişmiştir.</a:t>
            </a:r>
          </a:p>
          <a:p>
            <a:pPr algn="just"/>
            <a:r>
              <a:rPr lang="tr-TR" sz="2500" b="1" dirty="0" smtClean="0">
                <a:solidFill>
                  <a:srgbClr val="002060"/>
                </a:solidFill>
              </a:rPr>
              <a:t>3. Bu hafıza tamamen kesilirse ne olur.</a:t>
            </a:r>
          </a:p>
          <a:p>
            <a:pPr algn="just"/>
            <a:r>
              <a:rPr lang="tr-TR" sz="2500" b="1" dirty="0" smtClean="0">
                <a:solidFill>
                  <a:srgbClr val="002060"/>
                </a:solidFill>
              </a:rPr>
              <a:t>4. Sosyolojik bakış açısına göre bu hafıza ikame edilebilir mi, edilirse ne olur.</a:t>
            </a:r>
          </a:p>
          <a:p>
            <a:pPr algn="just"/>
            <a:r>
              <a:rPr lang="tr-TR" sz="2500" b="1" dirty="0" smtClean="0">
                <a:solidFill>
                  <a:srgbClr val="002060"/>
                </a:solidFill>
              </a:rPr>
              <a:t>5.Tüketimciliğin gittikçe hâkim olduğu bir toplumda, muhtemel başkalaşımlar neler olabilir.</a:t>
            </a:r>
          </a:p>
          <a:p>
            <a:pPr algn="just"/>
            <a:r>
              <a:rPr lang="tr-TR" sz="2500" b="1" dirty="0" smtClean="0">
                <a:solidFill>
                  <a:srgbClr val="002060"/>
                </a:solidFill>
              </a:rPr>
              <a:t>6. Bu başkalaşımlar kadınlara ve erkeklere göre değişir mi.</a:t>
            </a:r>
          </a:p>
          <a:p>
            <a:endParaRPr lang="tr-TR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>
            <a:normAutofit fontScale="70000" lnSpcReduction="20000"/>
          </a:bodyPr>
          <a:lstStyle/>
          <a:p>
            <a:r>
              <a:rPr lang="tr-TR" b="1" u="sng" dirty="0" smtClean="0">
                <a:solidFill>
                  <a:srgbClr val="FFFF00"/>
                </a:solidFill>
              </a:rPr>
              <a:t>1. Bölüm: Modern Avrupa’da Din Profili</a:t>
            </a:r>
          </a:p>
          <a:p>
            <a:pPr algn="just"/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Bu bölüm iki kısımda ele alınıyor:</a:t>
            </a:r>
          </a:p>
          <a:p>
            <a:pPr algn="just"/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1. Kısımda Batı Avrupa’nın dini hayatı inceleniyor.</a:t>
            </a:r>
          </a:p>
          <a:p>
            <a:pPr algn="just"/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2. Kısımda ise Avrupa milletlerinin var olan ortak modellerin ne tür kırılmalar yaşadığı inceleniyor.</a:t>
            </a:r>
          </a:p>
          <a:p>
            <a:pPr algn="just"/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Bu bölümün birinci kısmında cevabı aranan temel soru; din bakımından Avrupa ülkelerinin ortak yönleri nelerdir?</a:t>
            </a:r>
          </a:p>
          <a:p>
            <a:pPr algn="just"/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Avrupa Değerler Çalışmasında </a:t>
            </a:r>
            <a:r>
              <a:rPr lang="tr-TR" b="1" dirty="0" err="1" smtClean="0">
                <a:solidFill>
                  <a:schemeClr val="tx2">
                    <a:lumMod val="10000"/>
                  </a:schemeClr>
                </a:solidFill>
              </a:rPr>
              <a:t>O’Connell</a:t>
            </a:r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; Batı Avrupa’nın paylaştığı ortak dini mirasın, Avrupa’nın kültürel silsilesinin öneminden ve etkisinden bahsetmektedir.</a:t>
            </a:r>
          </a:p>
          <a:p>
            <a:pPr algn="just"/>
            <a:r>
              <a:rPr lang="tr-TR" b="1" dirty="0" err="1" smtClean="0">
                <a:solidFill>
                  <a:schemeClr val="tx2">
                    <a:lumMod val="10000"/>
                  </a:schemeClr>
                </a:solidFill>
              </a:rPr>
              <a:t>Grace</a:t>
            </a:r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, Avrupa veya başka bir yerdeki </a:t>
            </a:r>
            <a:r>
              <a:rPr lang="tr-TR" b="1" dirty="0" err="1" smtClean="0">
                <a:solidFill>
                  <a:schemeClr val="tx2">
                    <a:lumMod val="10000"/>
                  </a:schemeClr>
                </a:solidFill>
              </a:rPr>
              <a:t>sekülerleşmeyle</a:t>
            </a:r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 ilgili yargılara ittihatla yaklaşılması gerektiğinin düşünür.</a:t>
            </a:r>
          </a:p>
          <a:p>
            <a:pPr algn="just"/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O,  Batı Avrupalıların </a:t>
            </a:r>
            <a:r>
              <a:rPr lang="tr-TR" b="1" dirty="0" err="1" smtClean="0">
                <a:solidFill>
                  <a:schemeClr val="tx2">
                    <a:lumMod val="10000"/>
                  </a:schemeClr>
                </a:solidFill>
              </a:rPr>
              <a:t>sekülerden</a:t>
            </a:r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 ziyade kiliseleşmemiş toplumlar olarak kalmaya devam ettiğini ileri sürer.</a:t>
            </a:r>
          </a:p>
          <a:p>
            <a:pPr algn="just"/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Ona göre, Batı Avrupa’da yeni nesil dinden uzaklaşıyor.</a:t>
            </a:r>
          </a:p>
          <a:p>
            <a:pPr algn="just"/>
            <a:r>
              <a:rPr lang="tr-TR" b="1" dirty="0" smtClean="0">
                <a:solidFill>
                  <a:schemeClr val="tx2">
                    <a:lumMod val="10000"/>
                  </a:schemeClr>
                </a:solidFill>
              </a:rPr>
              <a:t>Yine ona göre, Avrupa’da Katolikler Protestanlara göre daha dindardır.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/>
          </a:bodyPr>
          <a:lstStyle/>
          <a:p>
            <a:r>
              <a:rPr lang="tr-TR" b="1" u="sng" dirty="0" smtClean="0">
                <a:solidFill>
                  <a:srgbClr val="FFFF00"/>
                </a:solidFill>
              </a:rPr>
              <a:t>2. Bölüm: Teorik Perspektifler</a:t>
            </a:r>
            <a:endParaRPr lang="tr-TR" u="sng" dirty="0" smtClean="0">
              <a:solidFill>
                <a:srgbClr val="FFFF00"/>
              </a:solidFill>
            </a:endParaRPr>
          </a:p>
          <a:p>
            <a:pPr algn="just"/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Avrupa’da dini açıklamaya çalışan üç teori vardır:</a:t>
            </a:r>
          </a:p>
          <a:p>
            <a:pPr algn="just"/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1.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Sekülerleşme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Tezi: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Steve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Bruce</a:t>
            </a:r>
          </a:p>
          <a:p>
            <a:pPr algn="just"/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2. Modern Dünyada Din: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Jose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Casanova</a:t>
            </a:r>
            <a:endParaRPr lang="tr-TR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3.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Kollektif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Hafıza Olarak Din: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Daniele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Hervieu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-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leger</a:t>
            </a:r>
            <a:endParaRPr lang="tr-TR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Bruce, Modernliğin başlangıcı ile dini hayatın geleneksel formlarının terk edilmesi arasındaki bağların neler olduğunu ortaya koymaktadır.</a:t>
            </a:r>
          </a:p>
          <a:p>
            <a:pPr algn="just"/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Casanova’ya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göre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sekülerleşme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ve paradigmasını din ve modernlik arasındaki ilişki ile inceler. Onun üç farklı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sekülerleşme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önermesi ayrı ayrı çözümlendiğinde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sekülerleşme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tezi açıklanmış olur.</a:t>
            </a:r>
          </a:p>
          <a:p>
            <a:pPr algn="just"/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Leger’e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göre Avrupa dini hafızasını kaybettiği için daha az dindardır. Ona göre, </a:t>
            </a:r>
            <a:r>
              <a:rPr lang="tr-TR" b="1" dirty="0" err="1" smtClean="0">
                <a:solidFill>
                  <a:schemeClr val="accent4">
                    <a:lumMod val="50000"/>
                  </a:schemeClr>
                </a:solidFill>
              </a:rPr>
              <a:t>Modernite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 dine duyulan ihtiyacı yok eder. Ancak yine sadece dinin doğurabileceği alanlar dini bir gelecek ihtiyacı doğurur.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b="1" u="sng" dirty="0" smtClean="0">
                <a:solidFill>
                  <a:srgbClr val="FFFF00"/>
                </a:solidFill>
              </a:rPr>
              <a:t>3. Bölüm: Kiliseler</a:t>
            </a:r>
            <a:endParaRPr lang="tr-TR" u="sng" dirty="0" smtClean="0">
              <a:solidFill>
                <a:srgbClr val="FFFF00"/>
              </a:solidFill>
            </a:endParaRPr>
          </a:p>
          <a:p>
            <a:pPr algn="just"/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Avrupa’nın sosyal gerçekliğinin farklı düzeylerinde kilise belirgin bir rol oynamaya devam eder.</a:t>
            </a:r>
          </a:p>
          <a:p>
            <a:pPr algn="just"/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Avrupa’da kiliseler vergiden muaftır. Bu yüzden maddi sıkıntı çekmemektedirler.Kuzey Avrupa ülkelerinde kiliseye katılım düşmeye devam etmesine rağmen kiliseye vergi yoluyla ya da doğrudan yardım edilir.</a:t>
            </a:r>
          </a:p>
          <a:p>
            <a:pPr algn="just"/>
            <a:r>
              <a:rPr lang="tr-TR" b="1" u="sng" dirty="0" smtClean="0">
                <a:solidFill>
                  <a:srgbClr val="FFFF00"/>
                </a:solidFill>
              </a:rPr>
              <a:t>4. Bölüm Kilise Müdavimleri</a:t>
            </a:r>
            <a:endParaRPr lang="tr-TR" u="sng" dirty="0" smtClean="0">
              <a:solidFill>
                <a:srgbClr val="FFFF00"/>
              </a:solidFill>
            </a:endParaRPr>
          </a:p>
          <a:p>
            <a:pPr algn="just"/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Bazı Avrupa ülkelerinde Hıristiyan kiliselerinin değişen rolü git gide halkın çoğunun dikkatini çekmez hale geliyor.</a:t>
            </a:r>
          </a:p>
          <a:p>
            <a:pPr algn="just"/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Bu bölümün birinci kısmında Avrupa’nın Nüfus Yapısı başlığı altında: Ortalama insan ömrünün uzamasının dindarlığı nasıl etkilediğinden bahsetmektedir.</a:t>
            </a:r>
          </a:p>
          <a:p>
            <a:pPr algn="just"/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Yine ilerleyen Avrupa’da bütün kategorilerde kadınların erkeklerden daha dindar olmasının nedenlerinin neler olduğunda bahseder.</a:t>
            </a:r>
          </a:p>
          <a:p>
            <a:endParaRPr lang="tr-TR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50144"/>
          </a:xfrm>
        </p:spPr>
        <p:txBody>
          <a:bodyPr/>
          <a:lstStyle/>
          <a:p>
            <a:pPr algn="just"/>
            <a:r>
              <a:rPr lang="tr-TR" b="1" u="sng" dirty="0" smtClean="0">
                <a:solidFill>
                  <a:srgbClr val="FFFF00"/>
                </a:solidFill>
              </a:rPr>
              <a:t>5. Bölüm: Avrupa Eğitim Sistemlerinde Din</a:t>
            </a:r>
            <a:endParaRPr lang="tr-TR" u="sng" dirty="0" smtClean="0">
              <a:solidFill>
                <a:srgbClr val="FFFF00"/>
              </a:solidFill>
            </a:endParaRPr>
          </a:p>
          <a:p>
            <a:pPr algn="just"/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Bu bölümde ilk olarak Avrupa’da değerler eğitimi konusunda bir kafa karışıklığı olduğundan bahsetmektedir.</a:t>
            </a:r>
          </a:p>
          <a:p>
            <a:pPr algn="just"/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Devamında Endüstriyel ekonominin önerdiği aile yapısı ve din eğitiminden bahsedilmektedir.</a:t>
            </a:r>
          </a:p>
          <a:p>
            <a:pPr algn="just"/>
            <a:r>
              <a:rPr lang="tr-TR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İngiltere ve Galler’de kilisenin okullardan diğer eğitim okullarından daha başarılı olduğu görülmektedir.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</TotalTime>
  <Words>843</Words>
  <Application>Microsoft Office PowerPoint</Application>
  <PresentationFormat>Ekran Gösterisi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Canlı</vt:lpstr>
      <vt:lpstr>Modern Avrupa’da Din: Grace Davie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Modern Avrupa’da Din: Grace Davie </dc:title>
  <dc:creator>Havva Ahnas</dc:creator>
  <cp:lastModifiedBy>user</cp:lastModifiedBy>
  <cp:revision>4</cp:revision>
  <dcterms:created xsi:type="dcterms:W3CDTF">2019-10-09T17:45:52Z</dcterms:created>
  <dcterms:modified xsi:type="dcterms:W3CDTF">2019-10-12T12:02:09Z</dcterms:modified>
</cp:coreProperties>
</file>