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F841B326-C3AD-44C8-9368-08B0D1B5772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8922FA-DDB3-4123-8D92-A9FBC5FBC53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841B326-C3AD-44C8-9368-08B0D1B5772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8922FA-DDB3-4123-8D92-A9FBC5FBC53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841B326-C3AD-44C8-9368-08B0D1B5772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8922FA-DDB3-4123-8D92-A9FBC5FBC53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841B326-C3AD-44C8-9368-08B0D1B5772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8922FA-DDB3-4123-8D92-A9FBC5FBC53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41B326-C3AD-44C8-9368-08B0D1B5772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D8922FA-DDB3-4123-8D92-A9FBC5FBC53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F841B326-C3AD-44C8-9368-08B0D1B5772A}"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D8922FA-DDB3-4123-8D92-A9FBC5FBC53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F841B326-C3AD-44C8-9368-08B0D1B5772A}"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D8922FA-DDB3-4123-8D92-A9FBC5FBC53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F841B326-C3AD-44C8-9368-08B0D1B5772A}"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D8922FA-DDB3-4123-8D92-A9FBC5FBC53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1B326-C3AD-44C8-9368-08B0D1B5772A}"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D8922FA-DDB3-4123-8D92-A9FBC5FBC53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41B326-C3AD-44C8-9368-08B0D1B5772A}"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D8922FA-DDB3-4123-8D92-A9FBC5FBC53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41B326-C3AD-44C8-9368-08B0D1B5772A}"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D8922FA-DDB3-4123-8D92-A9FBC5FBC53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1B326-C3AD-44C8-9368-08B0D1B5772A}"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8922FA-DDB3-4123-8D92-A9FBC5FBC53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MEVZUATI</a:t>
            </a:r>
            <a:endParaRPr lang="tr-TR" dirty="0"/>
          </a:p>
        </p:txBody>
      </p:sp>
      <p:sp>
        <p:nvSpPr>
          <p:cNvPr id="3" name="Subtitle 2"/>
          <p:cNvSpPr>
            <a:spLocks noGrp="1"/>
          </p:cNvSpPr>
          <p:nvPr>
            <p:ph type="subTitle" idx="1"/>
          </p:nvPr>
        </p:nvSpPr>
        <p:spPr/>
        <p:txBody>
          <a:bodyPr/>
          <a:lstStyle/>
          <a:p>
            <a:r>
              <a:rPr lang="tr-TR" dirty="0" smtClean="0"/>
              <a:t>10. HAFTA</a:t>
            </a:r>
          </a:p>
          <a:p>
            <a:r>
              <a:rPr lang="tr-TR" dirty="0"/>
              <a:t>Türkiye'de sosyal yardım kanunu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SOSYAL HİZMETLER KANUNU</a:t>
            </a:r>
            <a:endParaRPr lang="tr-TR" dirty="0"/>
          </a:p>
        </p:txBody>
      </p:sp>
      <p:sp>
        <p:nvSpPr>
          <p:cNvPr id="3" name="Content Placeholder 2"/>
          <p:cNvSpPr>
            <a:spLocks noGrp="1"/>
          </p:cNvSpPr>
          <p:nvPr>
            <p:ph idx="1"/>
          </p:nvPr>
        </p:nvSpPr>
        <p:spPr/>
        <p:txBody>
          <a:bodyPr/>
          <a:lstStyle/>
          <a:p>
            <a:r>
              <a:rPr lang="tr-TR" dirty="0"/>
              <a:t>Koruyucu aileye, korunmaya ihtiyacı olan çocuğun bakımı ve yetiştirilmesine karşılık olarak ikinci fıkra kapsamında ödeme yapılabileceği gibi koruyucu aile bu işi gönüllü olarak da </a:t>
            </a:r>
            <a:r>
              <a:rPr lang="tr-TR" dirty="0" smtClean="0"/>
              <a:t>üstlenebilir.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SOSYAL HİZMETLER KANUNU</a:t>
            </a:r>
            <a:endParaRPr lang="tr-TR" dirty="0"/>
          </a:p>
        </p:txBody>
      </p:sp>
      <p:sp>
        <p:nvSpPr>
          <p:cNvPr id="3" name="Content Placeholder 2"/>
          <p:cNvSpPr>
            <a:spLocks noGrp="1"/>
          </p:cNvSpPr>
          <p:nvPr>
            <p:ph idx="1"/>
          </p:nvPr>
        </p:nvSpPr>
        <p:spPr/>
        <p:txBody>
          <a:bodyPr>
            <a:normAutofit/>
          </a:bodyPr>
          <a:lstStyle/>
          <a:p>
            <a:r>
              <a:rPr lang="tr-TR" dirty="0"/>
              <a:t>Koruyucu aile hizmeti kapsamında aile yanına yerleştirilen çocukların bakım, eğitim, kurs, okul, yemek ve taşıma servisi, harçlık ve benzeri ihtiyaçları esas alınarak koruyucu ailelere, bu giderlerin tamamına karşılık toplu bir ödeme </a:t>
            </a:r>
            <a:r>
              <a:rPr lang="tr-TR" dirty="0" smtClean="0"/>
              <a:t>yapılmasına</a:t>
            </a:r>
          </a:p>
          <a:p>
            <a:r>
              <a:rPr lang="tr-TR" dirty="0" smtClean="0"/>
              <a:t>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SOSYAL HİZMETLER KANUNU</a:t>
            </a:r>
            <a:endParaRPr lang="tr-TR" dirty="0"/>
          </a:p>
        </p:txBody>
      </p:sp>
      <p:sp>
        <p:nvSpPr>
          <p:cNvPr id="3" name="Content Placeholder 2"/>
          <p:cNvSpPr>
            <a:spLocks noGrp="1"/>
          </p:cNvSpPr>
          <p:nvPr>
            <p:ph idx="1"/>
          </p:nvPr>
        </p:nvSpPr>
        <p:spPr/>
        <p:txBody>
          <a:bodyPr>
            <a:normAutofit lnSpcReduction="10000"/>
          </a:bodyPr>
          <a:lstStyle/>
          <a:p>
            <a:r>
              <a:rPr lang="tr-TR" dirty="0" smtClean="0"/>
              <a:t>veya her bir gider türü için ayrı ayrı yapılacak ödemelerin kapsamına, ödeme tutarlarına, yapılacak ödemelerin usul ve esası ile koruyucu ailelerin seçimine, çocukla ilgili sorumluluklarına ve hizmetin işleyişine ilişkin usul ve esaslar, Maliye Bakanlığının uygun görüşü üzerine Aile ve Sosyal Politikalar Bakanlığı tarafından çıkarılan yönetmelikle belirlenir ve bu kapsamda verilecek ödemelerden hiçbir kesinti yapılmaz.</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b="1" dirty="0"/>
              <a:t>SOSYAL YARDIMLAŞMA VE DAYANIŞMAYI</a:t>
            </a:r>
            <a:br>
              <a:rPr lang="tr-TR" sz="3200" b="1" dirty="0"/>
            </a:br>
            <a:r>
              <a:rPr lang="tr-TR" sz="3200" b="1" dirty="0"/>
              <a:t>TEŞVİK KANUNU</a:t>
            </a:r>
            <a:br>
              <a:rPr lang="tr-TR" sz="3200" b="1" dirty="0"/>
            </a:br>
            <a:endParaRPr lang="tr-TR" sz="3200" dirty="0"/>
          </a:p>
        </p:txBody>
      </p:sp>
      <p:sp>
        <p:nvSpPr>
          <p:cNvPr id="3" name="Content Placeholder 2"/>
          <p:cNvSpPr>
            <a:spLocks noGrp="1"/>
          </p:cNvSpPr>
          <p:nvPr>
            <p:ph idx="1"/>
          </p:nvPr>
        </p:nvSpPr>
        <p:spPr/>
        <p:txBody>
          <a:bodyPr>
            <a:normAutofit fontScale="92500" lnSpcReduction="10000"/>
          </a:bodyPr>
          <a:lstStyle/>
          <a:p>
            <a:r>
              <a:rPr lang="tr-TR" dirty="0"/>
              <a:t>  </a:t>
            </a:r>
            <a:r>
              <a:rPr lang="tr-TR" i="1" dirty="0"/>
              <a:t>Amaç:</a:t>
            </a:r>
            <a:endParaRPr lang="tr-TR" dirty="0"/>
          </a:p>
          <a:p>
            <a:r>
              <a:rPr lang="tr-TR" dirty="0"/>
              <a:t>   </a:t>
            </a:r>
            <a:r>
              <a:rPr lang="tr-TR" b="1" dirty="0"/>
              <a:t>Madde 1 – (Değişik: 16/6/1989-3582/1 md.)</a:t>
            </a:r>
            <a:endParaRPr lang="tr-TR" dirty="0"/>
          </a:p>
          <a:p>
            <a:r>
              <a:rPr lang="tr-TR" dirty="0"/>
              <a:t>   Bu Kanunun amacı; fakru zaruret içinde ve muhtaç durumda bulunan vatandaşlar ile gerektiğinde her ne suretle olursa olsun Türkiye'ye kabul edilmiş veya gelmiş olan kişilere yardım etmek, sosyal adaleti pekiştirici tedbirler alarak gelir dağılımının adilane bir şekilde tevzi edilmesini sağlamak, sosyal yardımlaşma ve dayanışmayı teşvik etmektir.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SOSYAL YARDIMLAŞMA VE DAYANIŞMAYI</a:t>
            </a:r>
            <a:br>
              <a:rPr lang="tr-TR" b="1" dirty="0" smtClean="0"/>
            </a:br>
            <a:r>
              <a:rPr lang="tr-TR" b="1" dirty="0" smtClean="0"/>
              <a:t>TEŞVİK KANUNU</a:t>
            </a:r>
            <a:br>
              <a:rPr lang="tr-TR" b="1" dirty="0" smtClean="0"/>
            </a:br>
            <a:endParaRPr lang="tr-TR" dirty="0"/>
          </a:p>
        </p:txBody>
      </p:sp>
      <p:sp>
        <p:nvSpPr>
          <p:cNvPr id="3" name="Content Placeholder 2"/>
          <p:cNvSpPr>
            <a:spLocks noGrp="1"/>
          </p:cNvSpPr>
          <p:nvPr>
            <p:ph idx="1"/>
          </p:nvPr>
        </p:nvSpPr>
        <p:spPr/>
        <p:txBody>
          <a:bodyPr/>
          <a:lstStyle/>
          <a:p>
            <a:r>
              <a:rPr lang="tr-TR" i="1" dirty="0"/>
              <a:t>Fonun gelirleri:</a:t>
            </a:r>
            <a:endParaRPr lang="tr-TR" dirty="0"/>
          </a:p>
          <a:p>
            <a:r>
              <a:rPr lang="tr-TR" dirty="0"/>
              <a:t>   </a:t>
            </a:r>
            <a:r>
              <a:rPr lang="tr-TR" b="1" dirty="0"/>
              <a:t>Madde 4 – </a:t>
            </a:r>
            <a:r>
              <a:rPr lang="tr-TR" dirty="0"/>
              <a:t>Sosyal Yardımlaşma ve Dayanışmayı Teşvik Fonunun gelirleri;</a:t>
            </a:r>
          </a:p>
          <a:p>
            <a:r>
              <a:rPr lang="tr-TR" dirty="0"/>
              <a:t>   a) Kanun ve kararnamelerle kurulu bulunan ve kurulacak olan fonlardan Cumhurbaşkanı kararıyla % 10'a kadar aktarılacak miktardan,</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SOSYAL YARDIMLAŞMA VE DAYANIŞMAYI</a:t>
            </a:r>
            <a:br>
              <a:rPr lang="tr-TR" b="1" dirty="0" smtClean="0"/>
            </a:br>
            <a:r>
              <a:rPr lang="tr-TR" b="1" dirty="0" smtClean="0"/>
              <a:t>TEŞVİK KANUNU</a:t>
            </a:r>
            <a:br>
              <a:rPr lang="tr-TR" b="1" dirty="0" smtClean="0"/>
            </a:br>
            <a:endParaRPr lang="tr-TR" dirty="0"/>
          </a:p>
        </p:txBody>
      </p:sp>
      <p:sp>
        <p:nvSpPr>
          <p:cNvPr id="3" name="Content Placeholder 2"/>
          <p:cNvSpPr>
            <a:spLocks noGrp="1"/>
          </p:cNvSpPr>
          <p:nvPr>
            <p:ph idx="1"/>
          </p:nvPr>
        </p:nvSpPr>
        <p:spPr/>
        <p:txBody>
          <a:bodyPr/>
          <a:lstStyle/>
          <a:p>
            <a:r>
              <a:rPr lang="tr-TR" dirty="0"/>
              <a:t>b) Bütçeye konulacak </a:t>
            </a:r>
            <a:r>
              <a:rPr lang="tr-TR" dirty="0" smtClean="0"/>
              <a:t>ödeneklerden</a:t>
            </a:r>
          </a:p>
          <a:p>
            <a:r>
              <a:rPr lang="tr-TR" dirty="0"/>
              <a:t> d) Trafik para cezası hasılatının yarısından</a:t>
            </a:r>
            <a:r>
              <a:rPr lang="tr-TR" dirty="0" smtClean="0"/>
              <a:t>,</a:t>
            </a:r>
          </a:p>
          <a:p>
            <a:r>
              <a:rPr lang="tr-TR" dirty="0"/>
              <a:t> h) Her nevi bağış ve yardımlardan,</a:t>
            </a:r>
          </a:p>
          <a:p>
            <a:r>
              <a:rPr lang="tr-TR" dirty="0"/>
              <a:t>   i) Diğer gelirlerden,</a:t>
            </a:r>
          </a:p>
          <a:p>
            <a:r>
              <a:rPr lang="tr-TR" dirty="0"/>
              <a:t>   Teşekkül eder.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SOSYAL YARDIMLAŞMA VE DAYANIŞMAYI</a:t>
            </a:r>
            <a:br>
              <a:rPr lang="tr-TR" b="1" dirty="0" smtClean="0"/>
            </a:br>
            <a:r>
              <a:rPr lang="tr-TR" b="1" dirty="0" smtClean="0"/>
              <a:t>TEŞVİK KANUNU</a:t>
            </a:r>
            <a:br>
              <a:rPr lang="tr-TR" b="1" dirty="0" smtClean="0"/>
            </a:br>
            <a:endParaRPr lang="tr-TR" dirty="0"/>
          </a:p>
        </p:txBody>
      </p:sp>
      <p:sp>
        <p:nvSpPr>
          <p:cNvPr id="3" name="Content Placeholder 2"/>
          <p:cNvSpPr>
            <a:spLocks noGrp="1"/>
          </p:cNvSpPr>
          <p:nvPr>
            <p:ph idx="1"/>
          </p:nvPr>
        </p:nvSpPr>
        <p:spPr/>
        <p:txBody>
          <a:bodyPr>
            <a:normAutofit fontScale="92500"/>
          </a:bodyPr>
          <a:lstStyle/>
          <a:p>
            <a:r>
              <a:rPr lang="tr-TR" i="1" dirty="0"/>
              <a:t>Kapsam:</a:t>
            </a:r>
            <a:endParaRPr lang="tr-TR" dirty="0"/>
          </a:p>
          <a:p>
            <a:r>
              <a:rPr lang="tr-TR" dirty="0"/>
              <a:t>   </a:t>
            </a:r>
            <a:r>
              <a:rPr lang="tr-TR" b="1" dirty="0"/>
              <a:t>Madde 2 – </a:t>
            </a:r>
            <a:r>
              <a:rPr lang="tr-TR" dirty="0"/>
              <a:t>Fakrü zaruret içinde ve muhtaç durumda bulunan kanunla kurulu sosyal güvenlik kuruluşlarına tabi olmayan ve bu kuruluşlardan aylık ve gelir almayan </a:t>
            </a:r>
            <a:r>
              <a:rPr lang="tr-TR" dirty="0" smtClean="0"/>
              <a:t>(...)</a:t>
            </a:r>
            <a:r>
              <a:rPr lang="tr-TR" dirty="0"/>
              <a:t> vatandaşlar </a:t>
            </a:r>
            <a:r>
              <a:rPr lang="tr-TR" dirty="0" smtClean="0"/>
              <a:t>ile</a:t>
            </a:r>
          </a:p>
          <a:p>
            <a:r>
              <a:rPr lang="tr-TR" dirty="0" smtClean="0"/>
              <a:t> </a:t>
            </a:r>
            <a:r>
              <a:rPr lang="tr-TR" dirty="0"/>
              <a:t>geçici olarak küçük bir yardım veya eğitim ve öğretim imkanı sağlanması halinde topluma faydalı hale getirilecek, üretken duruma geçirilebilecek kişiler bu Kanun kapsamı içindedir.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SOSYAL HİZMETLER KANUNU</a:t>
            </a:r>
            <a:endParaRPr lang="tr-TR" dirty="0"/>
          </a:p>
        </p:txBody>
      </p:sp>
      <p:sp>
        <p:nvSpPr>
          <p:cNvPr id="3" name="Content Placeholder 2"/>
          <p:cNvSpPr>
            <a:spLocks noGrp="1"/>
          </p:cNvSpPr>
          <p:nvPr>
            <p:ph idx="1"/>
          </p:nvPr>
        </p:nvSpPr>
        <p:spPr/>
        <p:txBody>
          <a:bodyPr/>
          <a:lstStyle/>
          <a:p>
            <a:r>
              <a:rPr lang="tr-TR" i="1" dirty="0"/>
              <a:t>    Amaç: </a:t>
            </a:r>
            <a:r>
              <a:rPr lang="tr-TR" i="1" baseline="30000" dirty="0"/>
              <a:t>(3)(4)</a:t>
            </a:r>
            <a:endParaRPr lang="tr-TR" i="1" dirty="0"/>
          </a:p>
          <a:p>
            <a:r>
              <a:rPr lang="tr-TR" dirty="0"/>
              <a:t>             </a:t>
            </a:r>
            <a:r>
              <a:rPr lang="tr-TR" b="1" dirty="0"/>
              <a:t>Madde 1 – </a:t>
            </a:r>
            <a:r>
              <a:rPr lang="tr-TR" dirty="0"/>
              <a:t>Bu Kanunun amacı; korunmaya, bakıma veya yardıma ihtiyacı olan aile, çocuk, engelli, yaşlı ve diğer kişilere götürülen sosyal hizmetlere ve bu hizmetleri yürütmek üzere kurulan teşkilatın kuruluş, görev, yetki ve sorumluluklar ile faaliyet ve gelirlerine ait esas ve usulleri düzenlemektir.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SOSYAL HİZMETLER KANUNU</a:t>
            </a:r>
            <a:endParaRPr lang="tr-TR" dirty="0"/>
          </a:p>
        </p:txBody>
      </p:sp>
      <p:sp>
        <p:nvSpPr>
          <p:cNvPr id="3" name="Content Placeholder 2"/>
          <p:cNvSpPr>
            <a:spLocks noGrp="1"/>
          </p:cNvSpPr>
          <p:nvPr>
            <p:ph idx="1"/>
          </p:nvPr>
        </p:nvSpPr>
        <p:spPr/>
        <p:txBody>
          <a:bodyPr>
            <a:normAutofit fontScale="85000" lnSpcReduction="10000"/>
          </a:bodyPr>
          <a:lstStyle/>
          <a:p>
            <a:r>
              <a:rPr lang="tr-TR" i="1" dirty="0"/>
              <a:t>Tespit ve inceleme:</a:t>
            </a:r>
          </a:p>
          <a:p>
            <a:r>
              <a:rPr lang="tr-TR" dirty="0"/>
              <a:t>             </a:t>
            </a:r>
            <a:r>
              <a:rPr lang="tr-TR" b="1" dirty="0"/>
              <a:t>Madde 21 – </a:t>
            </a:r>
            <a:r>
              <a:rPr lang="tr-TR" dirty="0"/>
              <a:t>Kurum, korunmaya, bakıma, yardıma ihtiyacı olan aile, çocuk, engelli ve yaşlılar ile sosyal hizmetlere ihtiyacı olan diğer kişileri tespit ve incelemekle görevlidir. </a:t>
            </a:r>
          </a:p>
          <a:p>
            <a:r>
              <a:rPr lang="tr-TR" dirty="0"/>
              <a:t>             Bu kişilerin Kuruma duyurulmasında ve incelemeye ilişkin olarak Kurum ile işbirliğinde bulunulmasında mahalli mülki amirler, sağlık kuruluşları ve köy muhtarları ile genel kolluk kuvvetleri ve belediye zabıta memurları yükümlüdürler.</a:t>
            </a:r>
          </a:p>
          <a:p>
            <a:r>
              <a:rPr lang="tr-TR" i="1" dirty="0"/>
              <a:t>             Korunma kararı:</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SOSYAL HİZMETLER KANUNU</a:t>
            </a:r>
            <a:endParaRPr lang="tr-TR" dirty="0"/>
          </a:p>
        </p:txBody>
      </p:sp>
      <p:sp>
        <p:nvSpPr>
          <p:cNvPr id="3" name="Content Placeholder 2"/>
          <p:cNvSpPr>
            <a:spLocks noGrp="1"/>
          </p:cNvSpPr>
          <p:nvPr>
            <p:ph idx="1"/>
          </p:nvPr>
        </p:nvSpPr>
        <p:spPr/>
        <p:txBody>
          <a:bodyPr/>
          <a:lstStyle/>
          <a:p>
            <a:r>
              <a:rPr lang="tr-TR" b="1" dirty="0"/>
              <a:t> </a:t>
            </a:r>
            <a:r>
              <a:rPr lang="tr-TR" dirty="0" smtClean="0"/>
              <a:t>Korunmaya</a:t>
            </a:r>
            <a:r>
              <a:rPr lang="tr-TR" dirty="0"/>
              <a:t> ihtiyacı olan çocukların reşit oluncaya kadar bu Kanun hükümlerine göre Kurumca kurulan sosyal hizmet kuruluşlarında bakılıp yetiştirilmeleri ve bir meslek sahibi edilmeleri hususundaki gerekli tedbir kararı 3/7/2005 tarihli ve 5395 sayılı Çocuk Koruma Kanununa göre yetkili ve görevli mahkemece alınır. Bu karar için gerekli belgeler Kurumca düzenlenir ve ilgili mahkemeye gönderilir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SOSYAL HİZMETLER KANUNU</a:t>
            </a:r>
            <a:endParaRPr lang="tr-TR" dirty="0"/>
          </a:p>
        </p:txBody>
      </p:sp>
      <p:sp>
        <p:nvSpPr>
          <p:cNvPr id="3" name="Content Placeholder 2"/>
          <p:cNvSpPr>
            <a:spLocks noGrp="1"/>
          </p:cNvSpPr>
          <p:nvPr>
            <p:ph idx="1"/>
          </p:nvPr>
        </p:nvSpPr>
        <p:spPr/>
        <p:txBody>
          <a:bodyPr/>
          <a:lstStyle/>
          <a:p>
            <a:r>
              <a:rPr lang="tr-TR" i="1" dirty="0"/>
              <a:t>Koruyucu aile:</a:t>
            </a:r>
          </a:p>
          <a:p>
            <a:r>
              <a:rPr lang="tr-TR" dirty="0"/>
              <a:t>             </a:t>
            </a:r>
            <a:r>
              <a:rPr lang="tr-TR" b="1" dirty="0"/>
              <a:t>Madde 23 – </a:t>
            </a:r>
            <a:r>
              <a:rPr lang="tr-TR" dirty="0"/>
              <a:t>Mahkemece korunma kararı alınan korunmaya ihtiyacı olan çocuğun bakımı ve yetiştirilmesi bu Kanuna göre kurulmuş kuruluşlarda olduğu kadar Kurumun denetim ve gözetiminde bir "Koruyucu Aile" tarafından da yerine getirilebilir.</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189</Words>
  <Application>Microsoft Office PowerPoint</Application>
  <PresentationFormat>On-screen Show (4:3)</PresentationFormat>
  <Paragraphs>41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SOSYAL HİZMET MEVZUATI</vt:lpstr>
      <vt:lpstr>SOSYAL YARDIMLAŞMA VE DAYANIŞMAYI TEŞVİK KANUNU </vt:lpstr>
      <vt:lpstr>SOSYAL YARDIMLAŞMA VE DAYANIŞMAYI TEŞVİK KANUNU </vt:lpstr>
      <vt:lpstr>SOSYAL YARDIMLAŞMA VE DAYANIŞMAYI TEŞVİK KANUNU </vt:lpstr>
      <vt:lpstr>SOSYAL YARDIMLAŞMA VE DAYANIŞMAYI TEŞVİK KANUNU </vt:lpstr>
      <vt:lpstr>SOSYAL HİZMETLER KANUNU</vt:lpstr>
      <vt:lpstr>SOSYAL HİZMETLER KANUNU</vt:lpstr>
      <vt:lpstr>SOSYAL HİZMETLER KANUNU</vt:lpstr>
      <vt:lpstr>SOSYAL HİZMETLER KANUNU</vt:lpstr>
      <vt:lpstr>SOSYAL HİZMETLER KANUNU</vt:lpstr>
      <vt:lpstr>SOSYAL HİZMETLER KANUNU</vt:lpstr>
      <vt:lpstr>SOSYAL HİZMETLER KANUNU</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MEVZUATI</dc:title>
  <dc:creator>Tuğba&amp;Cihan</dc:creator>
  <cp:lastModifiedBy>Tuğba&amp;Cihan</cp:lastModifiedBy>
  <cp:revision>1</cp:revision>
  <dcterms:created xsi:type="dcterms:W3CDTF">2020-05-08T08:38:23Z</dcterms:created>
  <dcterms:modified xsi:type="dcterms:W3CDTF">2020-05-08T08:46:16Z</dcterms:modified>
</cp:coreProperties>
</file>