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61" r:id="rId5"/>
    <p:sldId id="276" r:id="rId6"/>
    <p:sldId id="264" r:id="rId7"/>
    <p:sldId id="262" r:id="rId8"/>
    <p:sldId id="263" r:id="rId9"/>
    <p:sldId id="265" r:id="rId10"/>
    <p:sldId id="266" r:id="rId11"/>
    <p:sldId id="267" r:id="rId12"/>
    <p:sldId id="268" r:id="rId13"/>
    <p:sldId id="269" r:id="rId14"/>
    <p:sldId id="270" r:id="rId15"/>
    <p:sldId id="273" r:id="rId16"/>
    <p:sldId id="274" r:id="rId17"/>
    <p:sldId id="275" r:id="rId18"/>
    <p:sldId id="277"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8292594-C9E7-491E-845B-4F48C7AD659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8292594-C9E7-491E-845B-4F48C7AD659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8292594-C9E7-491E-845B-4F48C7AD6595}" type="slidenum">
              <a:rPr lang="tr-TR" smtClean="0"/>
              <a:pPr/>
              <a:t>‹#›</a:t>
            </a:fld>
            <a:endParaRPr lang="tr-T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8292594-C9E7-491E-845B-4F48C7AD6595}" type="slidenum">
              <a:rPr lang="tr-TR" smtClean="0"/>
              <a:pPr/>
              <a:t>‹#›</a:t>
            </a:fld>
            <a:endParaRPr lang="tr-TR"/>
          </a:p>
        </p:txBody>
      </p:sp>
      <p:sp>
        <p:nvSpPr>
          <p:cNvPr id="7" name="Title 6"/>
          <p:cNvSpPr>
            <a:spLocks noGrp="1"/>
          </p:cNvSpPr>
          <p:nvPr>
            <p:ph type="title"/>
          </p:nvPr>
        </p:nvSpPr>
        <p:spPr/>
        <p:txBody>
          <a:bodyPr/>
          <a:lstStyle/>
          <a:p>
            <a:r>
              <a:rPr lang="tr-TR" smtClean="0"/>
              <a:t>Asıl başlık stili için tıklatın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8292594-C9E7-491E-845B-4F48C7AD659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8292594-C9E7-491E-845B-4F48C7AD6595}" type="slidenum">
              <a:rPr lang="tr-TR" smtClean="0"/>
              <a:pPr/>
              <a:t>‹#›</a:t>
            </a:fld>
            <a:endParaRPr lang="tr-T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8292594-C9E7-491E-845B-4F48C7AD659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8292594-C9E7-491E-845B-4F48C7AD659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8292594-C9E7-491E-845B-4F48C7AD659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8292594-C9E7-491E-845B-4F48C7AD6595}" type="slidenum">
              <a:rPr lang="tr-TR" smtClean="0"/>
              <a:pPr/>
              <a:t>‹#›</a:t>
            </a:fld>
            <a:endParaRPr lang="tr-T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73BDB4E-6A00-4F43-A558-E68A31601D70}"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8292594-C9E7-491E-845B-4F48C7AD6595}" type="slidenum">
              <a:rPr lang="tr-TR" smtClean="0"/>
              <a:pPr/>
              <a:t>‹#›</a:t>
            </a:fld>
            <a:endParaRPr lang="tr-T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C73BDB4E-6A00-4F43-A558-E68A31601D70}" type="datetimeFigureOut">
              <a:rPr lang="tr-TR" smtClean="0"/>
              <a:pPr/>
              <a:t>30.01.2017</a:t>
            </a:fld>
            <a:endParaRPr lang="tr-T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8292594-C9E7-491E-845B-4F48C7AD6595}" type="slidenum">
              <a:rPr lang="tr-TR" smtClean="0"/>
              <a:pPr/>
              <a:t>‹#›</a:t>
            </a:fld>
            <a:endParaRPr lang="tr-T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NİCEL ARAŞTIRMALAR</a:t>
            </a:r>
            <a:endParaRPr lang="tr-TR" dirty="0"/>
          </a:p>
        </p:txBody>
      </p:sp>
      <p:sp>
        <p:nvSpPr>
          <p:cNvPr id="3" name="Alt Başlık 2"/>
          <p:cNvSpPr>
            <a:spLocks noGrp="1"/>
          </p:cNvSpPr>
          <p:nvPr>
            <p:ph type="subTitle" idx="1"/>
          </p:nvPr>
        </p:nvSpPr>
        <p:spPr/>
        <p:txBody>
          <a:bodyPr>
            <a:normAutofit lnSpcReduction="10000"/>
          </a:bodyPr>
          <a:lstStyle/>
          <a:p>
            <a:endParaRPr lang="tr-TR" dirty="0" smtClean="0"/>
          </a:p>
          <a:p>
            <a:endParaRPr lang="tr-TR" dirty="0"/>
          </a:p>
          <a:p>
            <a:endParaRPr lang="tr-TR" dirty="0" smtClean="0"/>
          </a:p>
          <a:p>
            <a:r>
              <a:rPr lang="tr-TR" smtClean="0"/>
              <a:t>Doç</a:t>
            </a:r>
            <a:r>
              <a:rPr lang="tr-TR" dirty="0" smtClean="0"/>
              <a:t>. Dr. Ender DURUALP</a:t>
            </a:r>
            <a:endParaRPr lang="tr-TR" dirty="0"/>
          </a:p>
        </p:txBody>
      </p:sp>
    </p:spTree>
    <p:extLst>
      <p:ext uri="{BB962C8B-B14F-4D97-AF65-F5344CB8AC3E}">
        <p14:creationId xmlns:p14="http://schemas.microsoft.com/office/powerpoint/2010/main" val="41030641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1412776"/>
            <a:ext cx="7408333" cy="4713387"/>
          </a:xfrm>
        </p:spPr>
        <p:txBody>
          <a:bodyPr/>
          <a:lstStyle/>
          <a:p>
            <a:r>
              <a:rPr lang="tr-TR" dirty="0" smtClean="0"/>
              <a:t>Karşılaştırma yolu ile ilişki belirlemede ise en az iki değişken vardır. Örneğin çocukların zeka düzeyleri ölçüldükten sonra aldıkları puanlara göre düşük-orta-yüksek gruplara ayrılır. Sonra gruplara göre okul başarı puanlarına bakılır. Zeka düzeyleri ile okul başarı puanları birbirinden farklı ise zeka düzeyi ile okul başarısı arasında bir ilişki olduğu söylenir. </a:t>
            </a:r>
          </a:p>
          <a:p>
            <a:r>
              <a:rPr lang="tr-TR" dirty="0" smtClean="0"/>
              <a:t>Araştırmacının değişkenlik çözümlemesi (F), t testi, </a:t>
            </a:r>
            <a:r>
              <a:rPr lang="el-GR" dirty="0" smtClean="0"/>
              <a:t>χ</a:t>
            </a:r>
            <a:r>
              <a:rPr lang="tr-TR" dirty="0" smtClean="0"/>
              <a:t>2 gibi parametrik ve </a:t>
            </a:r>
            <a:r>
              <a:rPr lang="tr-TR" dirty="0" err="1" smtClean="0"/>
              <a:t>nonparametrik</a:t>
            </a:r>
            <a:r>
              <a:rPr lang="tr-TR" dirty="0" smtClean="0"/>
              <a:t> istatistiksel yöntemleri bilmesi gerekir.</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8044404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1556792"/>
            <a:ext cx="8280919" cy="4569371"/>
          </a:xfrm>
        </p:spPr>
        <p:txBody>
          <a:bodyPr/>
          <a:lstStyle/>
          <a:p>
            <a:r>
              <a:rPr lang="tr-TR" b="1" u="sng" dirty="0" smtClean="0">
                <a:solidFill>
                  <a:srgbClr val="FF0000"/>
                </a:solidFill>
              </a:rPr>
              <a:t>Örnek olay tarama modeli: </a:t>
            </a:r>
            <a:r>
              <a:rPr lang="tr-TR" dirty="0" smtClean="0"/>
              <a:t>Evrendeki belli bir ünitenin (birey, aile, okul, hastane vb.) derinliğine ve genişliğine, kendisini ve çevresi ile olan ilişkilerini belirleyerek, o ünite hakkında bir yargıya varmayı amaçlayan tarama modelidir. </a:t>
            </a:r>
          </a:p>
          <a:p>
            <a:r>
              <a:rPr lang="tr-TR" dirty="0" smtClean="0"/>
              <a:t>Bir öğrencinin başarısızlık nedenlerini araştıran bir psikolog, öğrencinin notlarını, ilişkilerini, aile durumunu, sağlığını, beslenmesini, çalışma alışkanlıklarını vb. değişkenleri gözler. Büyük ölçüde nitelik araştırmalarıdır. Çoğu zaman istatistiksel çözümlemelere olanak vermez. Verileri yorumlama güçtür.  </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593830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2675466"/>
            <a:ext cx="7408333" cy="3921885"/>
          </a:xfrm>
        </p:spPr>
        <p:txBody>
          <a:bodyPr>
            <a:normAutofit/>
          </a:bodyPr>
          <a:lstStyle/>
          <a:p>
            <a:r>
              <a:rPr lang="tr-TR" dirty="0" smtClean="0"/>
              <a:t>Neden-sonuç ilişkisini belirlemeye çalışmak amacı ile, doğrudan araştırmacının kontrolü altında, gözlemlemek istenen verilerin üretildiği araştırma modelidir. Tarama modelleri ile var olan durum gözlenirken, deneme modelinde gözlenmek istenenlerin araştırmacı tarafından üretilmesi söz konusudur. </a:t>
            </a:r>
          </a:p>
          <a:p>
            <a:r>
              <a:rPr lang="tr-TR" dirty="0" smtClean="0"/>
              <a:t>Genellikle amaçlar, hipotez şeklinde ifade edilir. Böylece olayların olası nedenlerine ilişkin yargılar sınanmış olur.</a:t>
            </a:r>
            <a:endParaRPr lang="tr-TR" dirty="0"/>
          </a:p>
        </p:txBody>
      </p:sp>
      <p:sp>
        <p:nvSpPr>
          <p:cNvPr id="3" name="Başlık 2"/>
          <p:cNvSpPr>
            <a:spLocks noGrp="1"/>
          </p:cNvSpPr>
          <p:nvPr>
            <p:ph type="title"/>
          </p:nvPr>
        </p:nvSpPr>
        <p:spPr/>
        <p:txBody>
          <a:bodyPr/>
          <a:lstStyle/>
          <a:p>
            <a:r>
              <a:rPr lang="tr-TR" dirty="0" smtClean="0"/>
              <a:t>Deneme modelleri</a:t>
            </a:r>
            <a:endParaRPr lang="tr-TR" dirty="0"/>
          </a:p>
        </p:txBody>
      </p:sp>
    </p:spTree>
    <p:extLst>
      <p:ext uri="{BB962C8B-B14F-4D97-AF65-F5344CB8AC3E}">
        <p14:creationId xmlns:p14="http://schemas.microsoft.com/office/powerpoint/2010/main" val="3503185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Deneme modeli ile yapılan araştırmada mutlaka bir karşılaştırma vardır. Bağımsız değişkenlerin bağımlı değişkeni etkilemesi, kontrollü koşullarda sistemli değişiklikler yapılması ve </a:t>
            </a:r>
            <a:r>
              <a:rPr lang="tr-TR" smtClean="0"/>
              <a:t>sonuçlarının izlenmesi ile olur. </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837566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Araştırmacı, değişkenleri değiştirebilmeli</a:t>
            </a:r>
          </a:p>
          <a:p>
            <a:r>
              <a:rPr lang="tr-TR" dirty="0" smtClean="0"/>
              <a:t>Değiştirmeler kontrollü olmalı</a:t>
            </a:r>
          </a:p>
          <a:p>
            <a:r>
              <a:rPr lang="tr-TR" dirty="0" smtClean="0"/>
              <a:t>Değişimlerin etkisini gözleyebilmesi gerekir.</a:t>
            </a:r>
            <a:endParaRPr lang="tr-TR" dirty="0"/>
          </a:p>
        </p:txBody>
      </p:sp>
      <p:sp>
        <p:nvSpPr>
          <p:cNvPr id="3" name="2 Başlık"/>
          <p:cNvSpPr>
            <a:spLocks noGrp="1"/>
          </p:cNvSpPr>
          <p:nvPr>
            <p:ph type="title"/>
          </p:nvPr>
        </p:nvSpPr>
        <p:spPr/>
        <p:txBody>
          <a:bodyPr>
            <a:normAutofit fontScale="90000"/>
          </a:bodyPr>
          <a:lstStyle/>
          <a:p>
            <a:r>
              <a:rPr lang="tr-TR" dirty="0" smtClean="0"/>
              <a:t>Bir araştırmanın deneme sayılabilmesi için;</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571472" y="2214554"/>
            <a:ext cx="8143931" cy="3911609"/>
          </a:xfrm>
        </p:spPr>
        <p:txBody>
          <a:bodyPr>
            <a:normAutofit lnSpcReduction="10000"/>
          </a:bodyPr>
          <a:lstStyle/>
          <a:p>
            <a:r>
              <a:rPr lang="tr-TR" dirty="0" smtClean="0"/>
              <a:t>Her denemede bağımsız, bağımlı ve kontrol değişkenlerinden oluşan bir deneme düzeni söz konusudur.</a:t>
            </a:r>
          </a:p>
          <a:p>
            <a:r>
              <a:rPr lang="tr-TR" dirty="0" smtClean="0"/>
              <a:t>Bağımsız değişken, denenen değişken “neden”;</a:t>
            </a:r>
          </a:p>
          <a:p>
            <a:r>
              <a:rPr lang="tr-TR" dirty="0" smtClean="0"/>
              <a:t>Bağımlı değişken “sonuç”</a:t>
            </a:r>
          </a:p>
          <a:p>
            <a:r>
              <a:rPr lang="tr-TR" dirty="0" smtClean="0"/>
              <a:t>Kontrol değişkenleri ise bağımlı değişkeni etkileme olasılığı bulunan “öteki olası </a:t>
            </a:r>
            <a:r>
              <a:rPr lang="tr-TR" dirty="0" err="1" smtClean="0"/>
              <a:t>nedenler”dir</a:t>
            </a:r>
            <a:r>
              <a:rPr lang="tr-TR" dirty="0" smtClean="0"/>
              <a:t>.</a:t>
            </a:r>
          </a:p>
          <a:p>
            <a:r>
              <a:rPr lang="tr-TR" b="1" dirty="0" smtClean="0"/>
              <a:t>Örnek: </a:t>
            </a:r>
            <a:r>
              <a:rPr lang="tr-TR" dirty="0" smtClean="0"/>
              <a:t>Desende </a:t>
            </a:r>
            <a:r>
              <a:rPr lang="tr-TR" b="1" dirty="0" smtClean="0"/>
              <a:t>bağımlı değişken </a:t>
            </a:r>
            <a:r>
              <a:rPr lang="tr-TR" dirty="0" smtClean="0"/>
              <a:t>altı yaş çocuklarının sosyal uyum ve beceri düzeyleri, </a:t>
            </a:r>
            <a:r>
              <a:rPr lang="tr-TR" b="1" dirty="0" smtClean="0"/>
              <a:t>bağımsız değişken </a:t>
            </a:r>
            <a:r>
              <a:rPr lang="tr-TR" dirty="0" smtClean="0"/>
              <a:t>ise çocukların sosyal uyum ve becerileri üzerine etkisi incelenen “Oyun Temelli Sosyal Beceri Eğitimi Programı”dır. </a:t>
            </a:r>
            <a:endParaRPr lang="tr-TR" dirty="0"/>
          </a:p>
        </p:txBody>
      </p:sp>
      <p:sp>
        <p:nvSpPr>
          <p:cNvPr id="3" name="2 Başlık"/>
          <p:cNvSpPr>
            <a:spLocks noGrp="1"/>
          </p:cNvSpPr>
          <p:nvPr>
            <p:ph type="title"/>
          </p:nvPr>
        </p:nvSpPr>
        <p:spPr/>
        <p:txBody>
          <a:bodyPr/>
          <a:lstStyle/>
          <a:p>
            <a:r>
              <a:rPr lang="tr-TR" dirty="0" smtClean="0"/>
              <a:t>Değişkenler ve kategorileri</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14282" y="2000240"/>
            <a:ext cx="8715435" cy="4125923"/>
          </a:xfrm>
        </p:spPr>
        <p:txBody>
          <a:bodyPr>
            <a:normAutofit fontScale="70000" lnSpcReduction="20000"/>
          </a:bodyPr>
          <a:lstStyle/>
          <a:p>
            <a:pPr>
              <a:buNone/>
            </a:pPr>
            <a:r>
              <a:rPr lang="tr-TR" b="1" dirty="0" smtClean="0"/>
              <a:t> 		ÖN TEST</a:t>
            </a:r>
            <a:r>
              <a:rPr lang="tr-TR" dirty="0" smtClean="0"/>
              <a:t>	                           </a:t>
            </a:r>
            <a:r>
              <a:rPr lang="tr-TR" b="1" dirty="0" smtClean="0"/>
              <a:t>SON TEST</a:t>
            </a:r>
            <a:r>
              <a:rPr lang="tr-TR" dirty="0" smtClean="0"/>
              <a:t>		       </a:t>
            </a:r>
            <a:r>
              <a:rPr lang="tr-TR" b="1" dirty="0" smtClean="0"/>
              <a:t>KALICILIK TESTİ</a:t>
            </a:r>
            <a:endParaRPr lang="tr-TR" dirty="0" smtClean="0"/>
          </a:p>
          <a:p>
            <a:pPr>
              <a:buNone/>
            </a:pPr>
            <a:r>
              <a:rPr lang="tr-TR" dirty="0" smtClean="0"/>
              <a:t>DG       R	O</a:t>
            </a:r>
            <a:r>
              <a:rPr lang="tr-TR" baseline="-25000" dirty="0" smtClean="0"/>
              <a:t>1</a:t>
            </a:r>
            <a:r>
              <a:rPr lang="tr-TR" dirty="0" smtClean="0"/>
              <a:t>	X		O</a:t>
            </a:r>
            <a:r>
              <a:rPr lang="tr-TR" baseline="-25000" dirty="0" smtClean="0"/>
              <a:t>3</a:t>
            </a:r>
            <a:r>
              <a:rPr lang="tr-TR" dirty="0" smtClean="0"/>
              <a:t>			O</a:t>
            </a:r>
            <a:r>
              <a:rPr lang="tr-TR" baseline="-25000" dirty="0" smtClean="0"/>
              <a:t>5</a:t>
            </a:r>
            <a:r>
              <a:rPr lang="tr-TR" dirty="0" smtClean="0"/>
              <a:t>  </a:t>
            </a:r>
          </a:p>
          <a:p>
            <a:pPr>
              <a:buNone/>
            </a:pPr>
            <a:r>
              <a:rPr lang="tr-TR" dirty="0" smtClean="0"/>
              <a:t>KG	       R	O</a:t>
            </a:r>
            <a:r>
              <a:rPr lang="tr-TR" baseline="-25000" dirty="0" smtClean="0"/>
              <a:t>2</a:t>
            </a:r>
            <a:r>
              <a:rPr lang="tr-TR" dirty="0" smtClean="0"/>
              <a:t>			O</a:t>
            </a:r>
            <a:r>
              <a:rPr lang="tr-TR" baseline="-25000" dirty="0" smtClean="0"/>
              <a:t>4</a:t>
            </a:r>
            <a:r>
              <a:rPr lang="tr-TR" dirty="0" smtClean="0"/>
              <a:t>  </a:t>
            </a:r>
          </a:p>
          <a:p>
            <a:pPr>
              <a:buNone/>
            </a:pPr>
            <a:r>
              <a:rPr lang="tr-TR" dirty="0" smtClean="0"/>
              <a:t> </a:t>
            </a:r>
          </a:p>
          <a:p>
            <a:pPr>
              <a:buNone/>
            </a:pPr>
            <a:r>
              <a:rPr lang="tr-TR" dirty="0" smtClean="0"/>
              <a:t> </a:t>
            </a:r>
          </a:p>
          <a:p>
            <a:pPr>
              <a:buNone/>
            </a:pPr>
            <a:r>
              <a:rPr lang="tr-TR" dirty="0" smtClean="0"/>
              <a:t>Bu desende semboller;</a:t>
            </a:r>
          </a:p>
          <a:p>
            <a:pPr>
              <a:buNone/>
            </a:pPr>
            <a:r>
              <a:rPr lang="tr-TR" dirty="0" smtClean="0"/>
              <a:t>DG: Deney grubunu,</a:t>
            </a:r>
          </a:p>
          <a:p>
            <a:pPr>
              <a:buNone/>
            </a:pPr>
            <a:r>
              <a:rPr lang="tr-TR" dirty="0" smtClean="0"/>
              <a:t>KG: Kontrol grubunu,</a:t>
            </a:r>
          </a:p>
          <a:p>
            <a:pPr>
              <a:buNone/>
            </a:pPr>
            <a:r>
              <a:rPr lang="tr-TR" dirty="0" smtClean="0"/>
              <a:t>R: Deneklerin gruplara yansız atandığını,</a:t>
            </a:r>
          </a:p>
          <a:p>
            <a:pPr>
              <a:buNone/>
            </a:pPr>
            <a:r>
              <a:rPr lang="tr-TR" dirty="0" smtClean="0"/>
              <a:t>Q</a:t>
            </a:r>
            <a:r>
              <a:rPr lang="tr-TR" baseline="-25000" dirty="0" smtClean="0"/>
              <a:t>1 </a:t>
            </a:r>
            <a:r>
              <a:rPr lang="tr-TR" dirty="0" smtClean="0"/>
              <a:t>- Q</a:t>
            </a:r>
            <a:r>
              <a:rPr lang="tr-TR" baseline="-25000" dirty="0" smtClean="0"/>
              <a:t>3</a:t>
            </a:r>
            <a:r>
              <a:rPr lang="tr-TR" dirty="0" smtClean="0"/>
              <a:t> ve Q</a:t>
            </a:r>
            <a:r>
              <a:rPr lang="tr-TR" baseline="-25000" dirty="0" smtClean="0"/>
              <a:t>5</a:t>
            </a:r>
            <a:r>
              <a:rPr lang="tr-TR" dirty="0" smtClean="0"/>
              <a:t>: Deney grubunun ön test, son test ve kalıcılık testi ölçümlerini,</a:t>
            </a:r>
          </a:p>
          <a:p>
            <a:pPr>
              <a:buNone/>
            </a:pPr>
            <a:r>
              <a:rPr lang="tr-TR" dirty="0" smtClean="0"/>
              <a:t>X: Deney grubundaki çocuklara uygulanan Oyun Temelli Sosyal Beceri Eğitimi Programını</a:t>
            </a:r>
          </a:p>
          <a:p>
            <a:pPr>
              <a:buNone/>
            </a:pPr>
            <a:r>
              <a:rPr lang="tr-TR" dirty="0" smtClean="0"/>
              <a:t>Q</a:t>
            </a:r>
            <a:r>
              <a:rPr lang="tr-TR" baseline="-25000" dirty="0" smtClean="0"/>
              <a:t>2</a:t>
            </a:r>
            <a:r>
              <a:rPr lang="tr-TR" dirty="0" smtClean="0"/>
              <a:t> ve Q</a:t>
            </a:r>
            <a:r>
              <a:rPr lang="tr-TR" baseline="-25000" dirty="0" smtClean="0"/>
              <a:t>4</a:t>
            </a:r>
            <a:r>
              <a:rPr lang="tr-TR" dirty="0" smtClean="0"/>
              <a:t>: Kontrol grubunun ön test ve son test ölçümlerini</a:t>
            </a:r>
          </a:p>
          <a:p>
            <a:pPr>
              <a:buNone/>
            </a:pPr>
            <a:r>
              <a:rPr lang="tr-TR" dirty="0" smtClean="0"/>
              <a:t>Q</a:t>
            </a:r>
            <a:r>
              <a:rPr lang="tr-TR" baseline="-25000" dirty="0" smtClean="0"/>
              <a:t>1</a:t>
            </a:r>
            <a:r>
              <a:rPr lang="tr-TR" dirty="0" smtClean="0"/>
              <a:t>-Q</a:t>
            </a:r>
            <a:r>
              <a:rPr lang="tr-TR" baseline="-25000" dirty="0" smtClean="0"/>
              <a:t>5</a:t>
            </a:r>
            <a:r>
              <a:rPr lang="tr-TR" dirty="0" smtClean="0"/>
              <a:t>: Sosyal Uyum ve Beceri Ölçeği ve Sosyal Beceri Ölçeği ölçümlerini göstermektedir (</a:t>
            </a:r>
            <a:r>
              <a:rPr lang="tr-TR" dirty="0" err="1" smtClean="0"/>
              <a:t>Büyüköztürk</a:t>
            </a:r>
            <a:r>
              <a:rPr lang="tr-TR" dirty="0" smtClean="0"/>
              <a:t> 2008).</a:t>
            </a:r>
            <a:endParaRPr lang="tr-TR" dirty="0"/>
          </a:p>
        </p:txBody>
      </p:sp>
      <p:sp>
        <p:nvSpPr>
          <p:cNvPr id="3" name="2 Başlık"/>
          <p:cNvSpPr>
            <a:spLocks noGrp="1"/>
          </p:cNvSpPr>
          <p:nvPr>
            <p:ph type="title"/>
          </p:nvPr>
        </p:nvSpPr>
        <p:spPr/>
        <p:txBody>
          <a:bodyPr/>
          <a:lstStyle/>
          <a:p>
            <a:r>
              <a:rPr lang="tr-TR" dirty="0" smtClean="0"/>
              <a:t>Simgesi </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642910" y="2428868"/>
            <a:ext cx="7858179" cy="3697295"/>
          </a:xfrm>
        </p:spPr>
        <p:txBody>
          <a:bodyPr>
            <a:normAutofit lnSpcReduction="10000"/>
          </a:bodyPr>
          <a:lstStyle/>
          <a:p>
            <a:pPr marL="457200" indent="-457200">
              <a:buFont typeface="+mj-lt"/>
              <a:buAutoNum type="arabicPeriod"/>
            </a:pPr>
            <a:r>
              <a:rPr lang="tr-TR" dirty="0" smtClean="0"/>
              <a:t>Deneme öncesi modeller: gerçek anlamda deneme niteliği taşımazlar. Amaç, diğer modellerin iyi anlaşılmasını sağlamaktır.</a:t>
            </a:r>
          </a:p>
          <a:p>
            <a:pPr marL="457200" indent="-457200">
              <a:buFont typeface="+mj-lt"/>
              <a:buAutoNum type="arabicPeriod"/>
            </a:pPr>
            <a:r>
              <a:rPr lang="tr-TR" dirty="0" smtClean="0"/>
              <a:t>Gerçek deneme modelleri: Bilimsel değeri en yüksek olandır. Birden çok grup kullanılır ve gruplar yansız atanır.</a:t>
            </a:r>
          </a:p>
          <a:p>
            <a:pPr marL="457200" indent="-457200">
              <a:buFont typeface="+mj-lt"/>
              <a:buAutoNum type="arabicPeriod"/>
            </a:pPr>
            <a:r>
              <a:rPr lang="tr-TR" dirty="0" smtClean="0"/>
              <a:t>Yarı deneme modelleri: Gerçek deneme modellerinin gerektirdiği kontrollerin sağlanamadığı durumlarda kullanılır. Örneğin; </a:t>
            </a:r>
            <a:r>
              <a:rPr lang="tr-TR" dirty="0" err="1" smtClean="0"/>
              <a:t>öntest-sontest</a:t>
            </a:r>
            <a:r>
              <a:rPr lang="tr-TR" dirty="0" smtClean="0"/>
              <a:t> ayrı örnek grupla yapılan model</a:t>
            </a:r>
            <a:endParaRPr lang="tr-TR" dirty="0"/>
          </a:p>
        </p:txBody>
      </p:sp>
      <p:sp>
        <p:nvSpPr>
          <p:cNvPr id="3" name="2 Başlık"/>
          <p:cNvSpPr>
            <a:spLocks noGrp="1"/>
          </p:cNvSpPr>
          <p:nvPr>
            <p:ph type="title"/>
          </p:nvPr>
        </p:nvSpPr>
        <p:spPr/>
        <p:txBody>
          <a:bodyPr/>
          <a:lstStyle/>
          <a:p>
            <a:r>
              <a:rPr lang="tr-TR" dirty="0" smtClean="0"/>
              <a:t>Türleri </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a:t>Büyüköztürk, Ş., Kılıç-Çakmak, E., Akgün, Ö.E., Karadeniz, Ş. ve Demirel, F. (2014). Bilimsel Araştırma Yöntemleri. 16 baskı. Ankara: </a:t>
            </a:r>
            <a:r>
              <a:rPr lang="tr-TR" dirty="0" err="1"/>
              <a:t>Pegem</a:t>
            </a:r>
            <a:r>
              <a:rPr lang="tr-TR" dirty="0"/>
              <a:t> Akademi.</a:t>
            </a:r>
          </a:p>
          <a:p>
            <a:r>
              <a:rPr lang="tr-TR" dirty="0" err="1"/>
              <a:t>Karasar</a:t>
            </a:r>
            <a:r>
              <a:rPr lang="tr-TR" dirty="0"/>
              <a:t>, N. (2011). Bilimsel Araştırma Yöntemi. Ankara: Nobel Akademik. </a:t>
            </a:r>
          </a:p>
          <a:p>
            <a:pPr marL="0" indent="0">
              <a:buNone/>
            </a:pPr>
            <a:endParaRPr lang="tr-TR" dirty="0"/>
          </a:p>
        </p:txBody>
      </p:sp>
      <p:sp>
        <p:nvSpPr>
          <p:cNvPr id="3" name="Başlık 2"/>
          <p:cNvSpPr>
            <a:spLocks noGrp="1"/>
          </p:cNvSpPr>
          <p:nvPr>
            <p:ph type="title"/>
          </p:nvPr>
        </p:nvSpPr>
        <p:spPr/>
        <p:txBody>
          <a:bodyPr/>
          <a:lstStyle/>
          <a:p>
            <a:r>
              <a:rPr lang="tr-TR" smtClean="0"/>
              <a:t>Kaynaklar </a:t>
            </a:r>
            <a:endParaRPr lang="tr-TR"/>
          </a:p>
        </p:txBody>
      </p:sp>
    </p:spTree>
    <p:extLst>
      <p:ext uri="{BB962C8B-B14F-4D97-AF65-F5344CB8AC3E}">
        <p14:creationId xmlns:p14="http://schemas.microsoft.com/office/powerpoint/2010/main" val="3320967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Araştırma modeli; araştırma amacına uygun ve ekonomik olarak, verilerin toplanması ve çözümlenmesi için gerekli koşulların düzenlenmesidir. </a:t>
            </a:r>
          </a:p>
          <a:p>
            <a:r>
              <a:rPr lang="tr-TR" dirty="0" smtClean="0"/>
              <a:t>İki temel yaklaşım vardır:</a:t>
            </a:r>
          </a:p>
          <a:p>
            <a:pPr lvl="1"/>
            <a:r>
              <a:rPr lang="tr-TR" dirty="0" smtClean="0"/>
              <a:t>Tarama</a:t>
            </a:r>
          </a:p>
          <a:p>
            <a:pPr lvl="1"/>
            <a:r>
              <a:rPr lang="tr-TR" dirty="0" smtClean="0"/>
              <a:t>Deneme (deneysel) </a:t>
            </a:r>
            <a:endParaRPr lang="tr-TR" dirty="0"/>
          </a:p>
        </p:txBody>
      </p:sp>
      <p:sp>
        <p:nvSpPr>
          <p:cNvPr id="3" name="Başlık 2"/>
          <p:cNvSpPr>
            <a:spLocks noGrp="1"/>
          </p:cNvSpPr>
          <p:nvPr>
            <p:ph type="title"/>
          </p:nvPr>
        </p:nvSpPr>
        <p:spPr/>
        <p:txBody>
          <a:bodyPr/>
          <a:lstStyle/>
          <a:p>
            <a:r>
              <a:rPr lang="tr-TR" dirty="0" smtClean="0"/>
              <a:t>ARAŞTIRMA MODELİ</a:t>
            </a:r>
            <a:endParaRPr lang="tr-TR" dirty="0"/>
          </a:p>
        </p:txBody>
      </p:sp>
    </p:spTree>
    <p:extLst>
      <p:ext uri="{BB962C8B-B14F-4D97-AF65-F5344CB8AC3E}">
        <p14:creationId xmlns:p14="http://schemas.microsoft.com/office/powerpoint/2010/main" val="1248215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Geçmişte ya da halen var olan bir durumu var olduğu şekliyle betimlemeye amaçlayan yaklaşımdır. </a:t>
            </a:r>
          </a:p>
          <a:p>
            <a:r>
              <a:rPr lang="tr-TR" dirty="0" smtClean="0"/>
              <a:t>Herhangi bir şekilde etkileme ya da değiştirme söz konusu değildir. </a:t>
            </a:r>
          </a:p>
          <a:p>
            <a:r>
              <a:rPr lang="tr-TR" dirty="0" smtClean="0"/>
              <a:t>Araştırmacı, nesne ya da bireyi doğrudan kendi inceleyebilir, önceden tutulmuş kayıtlara veya kaynak kişilere başvurarak elde ettiği dağınık verileri bütünleştirerek yorumlar. </a:t>
            </a:r>
            <a:endParaRPr lang="tr-TR" dirty="0"/>
          </a:p>
        </p:txBody>
      </p:sp>
      <p:sp>
        <p:nvSpPr>
          <p:cNvPr id="3" name="Başlık 2"/>
          <p:cNvSpPr>
            <a:spLocks noGrp="1"/>
          </p:cNvSpPr>
          <p:nvPr>
            <p:ph type="title"/>
          </p:nvPr>
        </p:nvSpPr>
        <p:spPr/>
        <p:txBody>
          <a:bodyPr/>
          <a:lstStyle/>
          <a:p>
            <a:r>
              <a:rPr lang="tr-TR" dirty="0" smtClean="0"/>
              <a:t>Tarama modelleri</a:t>
            </a:r>
            <a:endParaRPr lang="tr-TR" dirty="0"/>
          </a:p>
        </p:txBody>
      </p:sp>
    </p:spTree>
    <p:extLst>
      <p:ext uri="{BB962C8B-B14F-4D97-AF65-F5344CB8AC3E}">
        <p14:creationId xmlns:p14="http://schemas.microsoft.com/office/powerpoint/2010/main" val="3670301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1484784"/>
            <a:ext cx="7408333" cy="4641379"/>
          </a:xfrm>
        </p:spPr>
        <p:txBody>
          <a:bodyPr>
            <a:noAutofit/>
          </a:bodyPr>
          <a:lstStyle/>
          <a:p>
            <a:r>
              <a:rPr lang="tr-TR" sz="2800" dirty="0" smtClean="0"/>
              <a:t>İki temel sınırlılık vardır:</a:t>
            </a:r>
          </a:p>
          <a:p>
            <a:pPr lvl="1"/>
            <a:r>
              <a:rPr lang="tr-TR" sz="2800" dirty="0" smtClean="0"/>
              <a:t>Veri bulma</a:t>
            </a:r>
          </a:p>
          <a:p>
            <a:pPr lvl="1"/>
            <a:r>
              <a:rPr lang="tr-TR" sz="2800" dirty="0" smtClean="0"/>
              <a:t>Kontrol güçlüğü</a:t>
            </a:r>
          </a:p>
          <a:p>
            <a:pPr marL="301943" lvl="1" indent="0">
              <a:buNone/>
            </a:pPr>
            <a:r>
              <a:rPr lang="tr-TR" sz="2800" dirty="0" smtClean="0"/>
              <a:t>Geçmişteki bir olay, nesne ve bireylere ilişkin kayıt bulamayabilir. Hangi verilerin toplanacağına araştırmacı karar verse bile olası nedenlerin birden çok olabileceği ve kontrol etme olanağı bulunmadığı için alınan sonuç neden-sonuç ilişkisi biçiminde yorumlanamaz. </a:t>
            </a:r>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2824416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Büyük bir topluluğun belli bir konu ile ilgili görüşlerinin veya özelliklerinin betimlenmesi amacıyla topluluğu temsil edebilecek bir parçası seçilir. (evrenden örneklem seçilmesi)</a:t>
            </a:r>
          </a:p>
          <a:p>
            <a:r>
              <a:rPr lang="tr-TR" dirty="0" smtClean="0"/>
              <a:t>Araştırma kişilere yöneltilen sorulara verilen cevapları içerir. </a:t>
            </a:r>
          </a:p>
          <a:p>
            <a:r>
              <a:rPr lang="tr-TR" dirty="0" smtClean="0"/>
              <a:t>Veriler evrenden değil örneklemden toplanır.</a:t>
            </a:r>
            <a:endParaRPr lang="tr-TR" dirty="0"/>
          </a:p>
        </p:txBody>
      </p:sp>
      <p:sp>
        <p:nvSpPr>
          <p:cNvPr id="3" name="Başlık 2"/>
          <p:cNvSpPr>
            <a:spLocks noGrp="1"/>
          </p:cNvSpPr>
          <p:nvPr>
            <p:ph type="title"/>
          </p:nvPr>
        </p:nvSpPr>
        <p:spPr/>
        <p:txBody>
          <a:bodyPr/>
          <a:lstStyle/>
          <a:p>
            <a:r>
              <a:rPr lang="tr-TR" dirty="0" smtClean="0"/>
              <a:t>Özellikleri;</a:t>
            </a:r>
            <a:endParaRPr lang="tr-TR" dirty="0"/>
          </a:p>
        </p:txBody>
      </p:sp>
    </p:spTree>
    <p:extLst>
      <p:ext uri="{BB962C8B-B14F-4D97-AF65-F5344CB8AC3E}">
        <p14:creationId xmlns:p14="http://schemas.microsoft.com/office/powerpoint/2010/main" val="25660812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Genel tarama modelleri (tekil ya da ilişkisel taramalar)</a:t>
            </a:r>
          </a:p>
          <a:p>
            <a:r>
              <a:rPr lang="tr-TR" dirty="0" smtClean="0"/>
              <a:t>Örnek olay taramaları</a:t>
            </a:r>
            <a:endParaRPr lang="tr-TR" dirty="0"/>
          </a:p>
        </p:txBody>
      </p:sp>
      <p:sp>
        <p:nvSpPr>
          <p:cNvPr id="3" name="Başlık 2"/>
          <p:cNvSpPr>
            <a:spLocks noGrp="1"/>
          </p:cNvSpPr>
          <p:nvPr>
            <p:ph type="title"/>
          </p:nvPr>
        </p:nvSpPr>
        <p:spPr/>
        <p:txBody>
          <a:bodyPr/>
          <a:lstStyle/>
          <a:p>
            <a:r>
              <a:rPr lang="tr-TR" dirty="0" smtClean="0"/>
              <a:t>Türleri </a:t>
            </a:r>
            <a:endParaRPr lang="tr-TR" dirty="0"/>
          </a:p>
        </p:txBody>
      </p:sp>
    </p:spTree>
    <p:extLst>
      <p:ext uri="{BB962C8B-B14F-4D97-AF65-F5344CB8AC3E}">
        <p14:creationId xmlns:p14="http://schemas.microsoft.com/office/powerpoint/2010/main" val="567314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467544" y="332656"/>
            <a:ext cx="8280919" cy="6120680"/>
          </a:xfrm>
        </p:spPr>
        <p:txBody>
          <a:bodyPr>
            <a:normAutofit/>
          </a:bodyPr>
          <a:lstStyle/>
          <a:p>
            <a:r>
              <a:rPr lang="tr-TR" b="1" u="sng" dirty="0" smtClean="0">
                <a:solidFill>
                  <a:srgbClr val="FF0000"/>
                </a:solidFill>
              </a:rPr>
              <a:t>Genel tarama modelleri:</a:t>
            </a:r>
            <a:r>
              <a:rPr lang="tr-TR" dirty="0" smtClean="0"/>
              <a:t> Çok sayıda elemandan oluşan bir evrende, evren hakkında genel bir yargıya varmak amacı ile, evrenin tümü ya da ondan alınacak bir örneklem üzerinde yapılan taramadır. </a:t>
            </a:r>
          </a:p>
          <a:p>
            <a:r>
              <a:rPr lang="tr-TR" dirty="0" smtClean="0"/>
              <a:t>Örnek; beslenme alışkanlıklarının belirlenmesi, boş zaman alışkanlıklarının belirlenmesi vb. </a:t>
            </a:r>
          </a:p>
          <a:p>
            <a:r>
              <a:rPr lang="tr-TR" i="1" dirty="0" smtClean="0"/>
              <a:t>İzleme yaklaşımı: </a:t>
            </a:r>
            <a:r>
              <a:rPr lang="tr-TR" dirty="0" smtClean="0"/>
              <a:t>Dil gelişiminin belirlenmesinde az sayıda çocuğun doğumdan başlanarak yedi yaşına kadar belli aralıklarla gözlenmesidir. Öğrencilerin mezun olduktan sonra meslek yaşamlarının incelenmesi vb. </a:t>
            </a:r>
          </a:p>
          <a:p>
            <a:r>
              <a:rPr lang="tr-TR" i="1" dirty="0" smtClean="0"/>
              <a:t>Kesit alma yaklaşımı: </a:t>
            </a:r>
            <a:r>
              <a:rPr lang="tr-TR" dirty="0" smtClean="0"/>
              <a:t>Evreni temsil ettiği kabul edilen, birbirinden ayrı gruplar üzerinde ve bir anda yapılacak gözlemlerle belirlenmeye çalışılır. Dil gelişiminin belirlenmesinde her yaş diliminden temsil edebilecek sayıda çocuk belirlenerek dil gelişimi belirlenmeye çalışılır. </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3035858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1340768"/>
            <a:ext cx="7408333" cy="4785395"/>
          </a:xfrm>
        </p:spPr>
        <p:txBody>
          <a:bodyPr/>
          <a:lstStyle/>
          <a:p>
            <a:r>
              <a:rPr lang="tr-TR" dirty="0" smtClean="0"/>
              <a:t>Tekil tarama modeli araştırmalarında daha çok </a:t>
            </a:r>
            <a:r>
              <a:rPr lang="tr-TR" dirty="0" err="1" smtClean="0"/>
              <a:t>betimsel</a:t>
            </a:r>
            <a:r>
              <a:rPr lang="tr-TR" dirty="0" smtClean="0"/>
              <a:t> istatistikler kullanılır. Ortalama, medyan, </a:t>
            </a:r>
            <a:r>
              <a:rPr lang="tr-TR" dirty="0" err="1" smtClean="0"/>
              <a:t>mod</a:t>
            </a:r>
            <a:r>
              <a:rPr lang="tr-TR" dirty="0" smtClean="0"/>
              <a:t>, standart sapma, değişkenlik, frekans, normal dağılım, oran, yüzde vb. kavramları bilip uygulayabilir.</a:t>
            </a:r>
          </a:p>
          <a:p>
            <a:endParaRPr lang="tr-TR" dirty="0" smtClean="0"/>
          </a:p>
          <a:p>
            <a:r>
              <a:rPr lang="tr-TR" dirty="0" smtClean="0"/>
              <a:t>İlişkisel tarama modelleri, iki ya da daha çok değişken arasında birlikte değişim varlığını veya derecesini belirlemeyi amaçlayan araştırma modelidir. </a:t>
            </a:r>
            <a:r>
              <a:rPr lang="tr-TR" b="1" dirty="0" err="1" smtClean="0"/>
              <a:t>Koralasyon</a:t>
            </a:r>
            <a:r>
              <a:rPr lang="tr-TR" b="1" dirty="0" smtClean="0"/>
              <a:t> </a:t>
            </a:r>
            <a:r>
              <a:rPr lang="tr-TR" dirty="0" smtClean="0"/>
              <a:t>ve </a:t>
            </a:r>
            <a:r>
              <a:rPr lang="tr-TR" b="1" dirty="0" smtClean="0"/>
              <a:t>karşılaştırma</a:t>
            </a:r>
            <a:r>
              <a:rPr lang="tr-TR" dirty="0" smtClean="0"/>
              <a:t> yolu ile iki tür çözümleme yapılır. Sosyo-ekonomik düzey ile çocuk sayısı, sigara içme ile doğum kilosu, eğitim düzeyi ile empati düzeyi, zeka ile akademik başarı vb. </a:t>
            </a:r>
            <a:endParaRPr lang="tr-TR" dirty="0"/>
          </a:p>
        </p:txBody>
      </p:sp>
      <p:sp>
        <p:nvSpPr>
          <p:cNvPr id="3" name="Başlık 2"/>
          <p:cNvSpPr>
            <a:spLocks noGrp="1"/>
          </p:cNvSpPr>
          <p:nvPr>
            <p:ph type="title"/>
          </p:nvPr>
        </p:nvSpPr>
        <p:spPr/>
        <p:txBody>
          <a:bodyPr/>
          <a:lstStyle/>
          <a:p>
            <a:endParaRPr lang="tr-TR"/>
          </a:p>
        </p:txBody>
      </p:sp>
    </p:spTree>
    <p:extLst>
      <p:ext uri="{BB962C8B-B14F-4D97-AF65-F5344CB8AC3E}">
        <p14:creationId xmlns:p14="http://schemas.microsoft.com/office/powerpoint/2010/main" val="8501239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r>
              <a:rPr lang="tr-TR" dirty="0" smtClean="0"/>
              <a:t>İki değişken arasında sistemli bir ilişki yoktur. Korelasyon katsayısı sıfır ya da sıfıra yakın değer alır.</a:t>
            </a:r>
          </a:p>
          <a:p>
            <a:r>
              <a:rPr lang="tr-TR" dirty="0" smtClean="0"/>
              <a:t>Değişkenler doğru orantılıdır. İşareti (+)</a:t>
            </a:r>
          </a:p>
          <a:p>
            <a:r>
              <a:rPr lang="tr-TR" dirty="0" smtClean="0"/>
              <a:t>Değişkenler ters orantılıdır. İşareti (-)</a:t>
            </a:r>
            <a:endParaRPr lang="tr-TR" dirty="0"/>
          </a:p>
        </p:txBody>
      </p:sp>
      <p:sp>
        <p:nvSpPr>
          <p:cNvPr id="3" name="Başlık 2"/>
          <p:cNvSpPr>
            <a:spLocks noGrp="1"/>
          </p:cNvSpPr>
          <p:nvPr>
            <p:ph type="title"/>
          </p:nvPr>
        </p:nvSpPr>
        <p:spPr/>
        <p:txBody>
          <a:bodyPr>
            <a:normAutofit fontScale="90000"/>
          </a:bodyPr>
          <a:lstStyle/>
          <a:p>
            <a:r>
              <a:rPr lang="tr-TR" dirty="0" smtClean="0"/>
              <a:t>İlişki arama sonucunda;</a:t>
            </a:r>
            <a:br>
              <a:rPr lang="tr-TR" dirty="0" smtClean="0"/>
            </a:br>
            <a:r>
              <a:rPr lang="tr-TR" dirty="0" smtClean="0"/>
              <a:t>üç durum ortaya çıkar.</a:t>
            </a:r>
            <a:endParaRPr lang="tr-TR" dirty="0"/>
          </a:p>
        </p:txBody>
      </p:sp>
    </p:spTree>
    <p:extLst>
      <p:ext uri="{BB962C8B-B14F-4D97-AF65-F5344CB8AC3E}">
        <p14:creationId xmlns:p14="http://schemas.microsoft.com/office/powerpoint/2010/main" val="33381630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480</TotalTime>
  <Words>873</Words>
  <Application>Microsoft Office PowerPoint</Application>
  <PresentationFormat>Ekran Gösterisi (4:3)</PresentationFormat>
  <Paragraphs>75</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Dalga Biçimi</vt:lpstr>
      <vt:lpstr>NİCEL ARAŞTIRMALAR</vt:lpstr>
      <vt:lpstr>ARAŞTIRMA MODELİ</vt:lpstr>
      <vt:lpstr>Tarama modelleri</vt:lpstr>
      <vt:lpstr>PowerPoint Sunusu</vt:lpstr>
      <vt:lpstr>Özellikleri;</vt:lpstr>
      <vt:lpstr>Türleri </vt:lpstr>
      <vt:lpstr>PowerPoint Sunusu</vt:lpstr>
      <vt:lpstr>PowerPoint Sunusu</vt:lpstr>
      <vt:lpstr>İlişki arama sonucunda; üç durum ortaya çıkar.</vt:lpstr>
      <vt:lpstr>PowerPoint Sunusu</vt:lpstr>
      <vt:lpstr>PowerPoint Sunusu</vt:lpstr>
      <vt:lpstr>Deneme modelleri</vt:lpstr>
      <vt:lpstr>PowerPoint Sunusu</vt:lpstr>
      <vt:lpstr>Bir araştırmanın deneme sayılabilmesi için;</vt:lpstr>
      <vt:lpstr>Değişkenler ve kategorileri</vt:lpstr>
      <vt:lpstr>Simgesi </vt:lpstr>
      <vt:lpstr>Türleri </vt:lpstr>
      <vt:lpstr>Kaynaklar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YÖNTEM</dc:title>
  <dc:creator>sony</dc:creator>
  <cp:lastModifiedBy>EDurualp</cp:lastModifiedBy>
  <cp:revision>47</cp:revision>
  <dcterms:created xsi:type="dcterms:W3CDTF">2013-11-05T19:18:19Z</dcterms:created>
  <dcterms:modified xsi:type="dcterms:W3CDTF">2017-01-30T08:12:41Z</dcterms:modified>
</cp:coreProperties>
</file>