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1" r:id="rId5"/>
    <p:sldId id="262" r:id="rId6"/>
    <p:sldId id="259"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3" d="100"/>
          <a:sy n="83" d="100"/>
        </p:scale>
        <p:origin x="65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0A1F5A61-4A44-46C2-A948-CCCACF9A4E8A}" type="datetimeFigureOut">
              <a:rPr lang="tr-TR" smtClean="0"/>
              <a:t>28.07.2021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A5A7D2C-4668-40C7-93D6-F349D06C020B}" type="slidenum">
              <a:rPr lang="tr-TR" smtClean="0"/>
              <a:t>‹#›</a:t>
            </a:fld>
            <a:endParaRPr lang="tr-TR"/>
          </a:p>
        </p:txBody>
      </p:sp>
    </p:spTree>
    <p:extLst>
      <p:ext uri="{BB962C8B-B14F-4D97-AF65-F5344CB8AC3E}">
        <p14:creationId xmlns:p14="http://schemas.microsoft.com/office/powerpoint/2010/main" val="35257100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A1F5A61-4A44-46C2-A948-CCCACF9A4E8A}" type="datetimeFigureOut">
              <a:rPr lang="tr-TR" smtClean="0"/>
              <a:t>28.07.2021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A5A7D2C-4668-40C7-93D6-F349D06C020B}" type="slidenum">
              <a:rPr lang="tr-TR" smtClean="0"/>
              <a:t>‹#›</a:t>
            </a:fld>
            <a:endParaRPr lang="tr-TR"/>
          </a:p>
        </p:txBody>
      </p:sp>
    </p:spTree>
    <p:extLst>
      <p:ext uri="{BB962C8B-B14F-4D97-AF65-F5344CB8AC3E}">
        <p14:creationId xmlns:p14="http://schemas.microsoft.com/office/powerpoint/2010/main" val="8306500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A1F5A61-4A44-46C2-A948-CCCACF9A4E8A}" type="datetimeFigureOut">
              <a:rPr lang="tr-TR" smtClean="0"/>
              <a:t>28.07.2021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A5A7D2C-4668-40C7-93D6-F349D06C020B}" type="slidenum">
              <a:rPr lang="tr-TR" smtClean="0"/>
              <a:t>‹#›</a:t>
            </a:fld>
            <a:endParaRPr lang="tr-TR"/>
          </a:p>
        </p:txBody>
      </p:sp>
    </p:spTree>
    <p:extLst>
      <p:ext uri="{BB962C8B-B14F-4D97-AF65-F5344CB8AC3E}">
        <p14:creationId xmlns:p14="http://schemas.microsoft.com/office/powerpoint/2010/main" val="21224238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A1F5A61-4A44-46C2-A948-CCCACF9A4E8A}" type="datetimeFigureOut">
              <a:rPr lang="tr-TR" smtClean="0"/>
              <a:t>28.07.2021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A5A7D2C-4668-40C7-93D6-F349D06C020B}" type="slidenum">
              <a:rPr lang="tr-TR" smtClean="0"/>
              <a:t>‹#›</a:t>
            </a:fld>
            <a:endParaRPr lang="tr-TR"/>
          </a:p>
        </p:txBody>
      </p:sp>
    </p:spTree>
    <p:extLst>
      <p:ext uri="{BB962C8B-B14F-4D97-AF65-F5344CB8AC3E}">
        <p14:creationId xmlns:p14="http://schemas.microsoft.com/office/powerpoint/2010/main" val="17413469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0A1F5A61-4A44-46C2-A948-CCCACF9A4E8A}" type="datetimeFigureOut">
              <a:rPr lang="tr-TR" smtClean="0"/>
              <a:t>28.07.2021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A5A7D2C-4668-40C7-93D6-F349D06C020B}" type="slidenum">
              <a:rPr lang="tr-TR" smtClean="0"/>
              <a:t>‹#›</a:t>
            </a:fld>
            <a:endParaRPr lang="tr-TR"/>
          </a:p>
        </p:txBody>
      </p:sp>
    </p:spTree>
    <p:extLst>
      <p:ext uri="{BB962C8B-B14F-4D97-AF65-F5344CB8AC3E}">
        <p14:creationId xmlns:p14="http://schemas.microsoft.com/office/powerpoint/2010/main" val="3008629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A1F5A61-4A44-46C2-A948-CCCACF9A4E8A}" type="datetimeFigureOut">
              <a:rPr lang="tr-TR" smtClean="0"/>
              <a:t>28.07.2021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A5A7D2C-4668-40C7-93D6-F349D06C020B}" type="slidenum">
              <a:rPr lang="tr-TR" smtClean="0"/>
              <a:t>‹#›</a:t>
            </a:fld>
            <a:endParaRPr lang="tr-TR"/>
          </a:p>
        </p:txBody>
      </p:sp>
    </p:spTree>
    <p:extLst>
      <p:ext uri="{BB962C8B-B14F-4D97-AF65-F5344CB8AC3E}">
        <p14:creationId xmlns:p14="http://schemas.microsoft.com/office/powerpoint/2010/main" val="39586054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A1F5A61-4A44-46C2-A948-CCCACF9A4E8A}" type="datetimeFigureOut">
              <a:rPr lang="tr-TR" smtClean="0"/>
              <a:t>28.07.2021</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A5A7D2C-4668-40C7-93D6-F349D06C020B}" type="slidenum">
              <a:rPr lang="tr-TR" smtClean="0"/>
              <a:t>‹#›</a:t>
            </a:fld>
            <a:endParaRPr lang="tr-TR"/>
          </a:p>
        </p:txBody>
      </p:sp>
    </p:spTree>
    <p:extLst>
      <p:ext uri="{BB962C8B-B14F-4D97-AF65-F5344CB8AC3E}">
        <p14:creationId xmlns:p14="http://schemas.microsoft.com/office/powerpoint/2010/main" val="20492805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A1F5A61-4A44-46C2-A948-CCCACF9A4E8A}" type="datetimeFigureOut">
              <a:rPr lang="tr-TR" smtClean="0"/>
              <a:t>28.07.2021</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A5A7D2C-4668-40C7-93D6-F349D06C020B}" type="slidenum">
              <a:rPr lang="tr-TR" smtClean="0"/>
              <a:t>‹#›</a:t>
            </a:fld>
            <a:endParaRPr lang="tr-TR"/>
          </a:p>
        </p:txBody>
      </p:sp>
    </p:spTree>
    <p:extLst>
      <p:ext uri="{BB962C8B-B14F-4D97-AF65-F5344CB8AC3E}">
        <p14:creationId xmlns:p14="http://schemas.microsoft.com/office/powerpoint/2010/main" val="29146828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A1F5A61-4A44-46C2-A948-CCCACF9A4E8A}" type="datetimeFigureOut">
              <a:rPr lang="tr-TR" smtClean="0"/>
              <a:t>28.07.2021</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A5A7D2C-4668-40C7-93D6-F349D06C020B}" type="slidenum">
              <a:rPr lang="tr-TR" smtClean="0"/>
              <a:t>‹#›</a:t>
            </a:fld>
            <a:endParaRPr lang="tr-TR"/>
          </a:p>
        </p:txBody>
      </p:sp>
    </p:spTree>
    <p:extLst>
      <p:ext uri="{BB962C8B-B14F-4D97-AF65-F5344CB8AC3E}">
        <p14:creationId xmlns:p14="http://schemas.microsoft.com/office/powerpoint/2010/main" val="40917700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A1F5A61-4A44-46C2-A948-CCCACF9A4E8A}" type="datetimeFigureOut">
              <a:rPr lang="tr-TR" smtClean="0"/>
              <a:t>28.07.2021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A5A7D2C-4668-40C7-93D6-F349D06C020B}" type="slidenum">
              <a:rPr lang="tr-TR" smtClean="0"/>
              <a:t>‹#›</a:t>
            </a:fld>
            <a:endParaRPr lang="tr-TR"/>
          </a:p>
        </p:txBody>
      </p:sp>
    </p:spTree>
    <p:extLst>
      <p:ext uri="{BB962C8B-B14F-4D97-AF65-F5344CB8AC3E}">
        <p14:creationId xmlns:p14="http://schemas.microsoft.com/office/powerpoint/2010/main" val="12471444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A1F5A61-4A44-46C2-A948-CCCACF9A4E8A}" type="datetimeFigureOut">
              <a:rPr lang="tr-TR" smtClean="0"/>
              <a:t>28.07.2021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A5A7D2C-4668-40C7-93D6-F349D06C020B}" type="slidenum">
              <a:rPr lang="tr-TR" smtClean="0"/>
              <a:t>‹#›</a:t>
            </a:fld>
            <a:endParaRPr lang="tr-TR"/>
          </a:p>
        </p:txBody>
      </p:sp>
    </p:spTree>
    <p:extLst>
      <p:ext uri="{BB962C8B-B14F-4D97-AF65-F5344CB8AC3E}">
        <p14:creationId xmlns:p14="http://schemas.microsoft.com/office/powerpoint/2010/main" val="7229476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1F5A61-4A44-46C2-A948-CCCACF9A4E8A}" type="datetimeFigureOut">
              <a:rPr lang="tr-TR" smtClean="0"/>
              <a:t>28.07.2021</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5A7D2C-4668-40C7-93D6-F349D06C020B}" type="slidenum">
              <a:rPr lang="tr-TR" smtClean="0"/>
              <a:t>‹#›</a:t>
            </a:fld>
            <a:endParaRPr lang="tr-TR"/>
          </a:p>
        </p:txBody>
      </p:sp>
    </p:spTree>
    <p:extLst>
      <p:ext uri="{BB962C8B-B14F-4D97-AF65-F5344CB8AC3E}">
        <p14:creationId xmlns:p14="http://schemas.microsoft.com/office/powerpoint/2010/main" val="3928998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323273" y="544946"/>
            <a:ext cx="8820727" cy="4911088"/>
          </a:xfrm>
          <a:prstGeom prst="rect">
            <a:avLst/>
          </a:prstGeom>
        </p:spPr>
        <p:txBody>
          <a:bodyPr wrap="square">
            <a:spAutoFit/>
          </a:bodyPr>
          <a:lstStyle/>
          <a:p>
            <a:pPr algn="just">
              <a:lnSpc>
                <a:spcPct val="115000"/>
              </a:lnSpc>
              <a:spcAft>
                <a:spcPts val="1000"/>
              </a:spcAft>
            </a:pPr>
            <a:r>
              <a:rPr lang="tr-TR" b="1" dirty="0">
                <a:latin typeface="Calibri" panose="020F0502020204030204" pitchFamily="34" charset="0"/>
                <a:ea typeface="Calibri" panose="020F0502020204030204" pitchFamily="34" charset="0"/>
                <a:cs typeface="Calibri" panose="020F0502020204030204" pitchFamily="34" charset="0"/>
              </a:rPr>
              <a:t>Eğitmen: </a:t>
            </a:r>
            <a:r>
              <a:rPr lang="tr-TR" dirty="0">
                <a:latin typeface="Calibri" panose="020F0502020204030204" pitchFamily="34" charset="0"/>
                <a:ea typeface="Calibri" panose="020F0502020204030204" pitchFamily="34" charset="0"/>
                <a:cs typeface="Calibri" panose="020F0502020204030204" pitchFamily="34" charset="0"/>
              </a:rPr>
              <a:t>Damla GÜLER</a:t>
            </a:r>
            <a:endParaRPr lang="tr-TR"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tr-TR" b="1" dirty="0">
                <a:latin typeface="Calibri" panose="020F0502020204030204" pitchFamily="34" charset="0"/>
                <a:ea typeface="Calibri" panose="020F0502020204030204" pitchFamily="34" charset="0"/>
                <a:cs typeface="Calibri" panose="020F0502020204030204" pitchFamily="34" charset="0"/>
              </a:rPr>
              <a:t>Ders:</a:t>
            </a:r>
            <a:r>
              <a:rPr lang="tr-TR" dirty="0">
                <a:latin typeface="Calibri" panose="020F0502020204030204" pitchFamily="34" charset="0"/>
                <a:ea typeface="Calibri" panose="020F0502020204030204" pitchFamily="34" charset="0"/>
                <a:cs typeface="Calibri" panose="020F0502020204030204" pitchFamily="34" charset="0"/>
              </a:rPr>
              <a:t> Yaratıcı Drama </a:t>
            </a:r>
            <a:endParaRPr lang="tr-TR"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pPr>
            <a:r>
              <a:rPr lang="tr-TR" b="1" dirty="0">
                <a:latin typeface="Calibri" panose="020F0502020204030204" pitchFamily="34" charset="0"/>
                <a:ea typeface="Calibri" panose="020F0502020204030204" pitchFamily="34" charset="0"/>
                <a:cs typeface="Calibri" panose="020F0502020204030204" pitchFamily="34" charset="0"/>
              </a:rPr>
              <a:t>Konu:</a:t>
            </a:r>
            <a:r>
              <a:rPr lang="tr-TR" dirty="0">
                <a:latin typeface="Calibri" panose="020F0502020204030204" pitchFamily="34" charset="0"/>
                <a:ea typeface="Calibri" panose="020F0502020204030204" pitchFamily="34" charset="0"/>
                <a:cs typeface="Calibri" panose="020F0502020204030204" pitchFamily="34" charset="0"/>
              </a:rPr>
              <a:t> İletişim ve Etkileşim, Güven Çalışmaları</a:t>
            </a:r>
            <a:endParaRPr lang="tr-TR"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tr-TR" b="1" dirty="0">
                <a:latin typeface="Calibri" panose="020F0502020204030204" pitchFamily="34" charset="0"/>
                <a:ea typeface="Calibri" panose="020F0502020204030204" pitchFamily="34" charset="0"/>
                <a:cs typeface="Calibri" panose="020F0502020204030204" pitchFamily="34" charset="0"/>
              </a:rPr>
              <a:t>Süre:</a:t>
            </a:r>
            <a:r>
              <a:rPr lang="tr-TR" dirty="0">
                <a:latin typeface="Calibri" panose="020F0502020204030204" pitchFamily="34" charset="0"/>
                <a:ea typeface="Calibri" panose="020F0502020204030204" pitchFamily="34" charset="0"/>
                <a:cs typeface="Calibri" panose="020F0502020204030204" pitchFamily="34" charset="0"/>
              </a:rPr>
              <a:t> 80</a:t>
            </a:r>
            <a:endParaRPr lang="tr-TR"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tr-TR" dirty="0">
                <a:latin typeface="Calibri" panose="020F0502020204030204" pitchFamily="34" charset="0"/>
                <a:ea typeface="Calibri" panose="020F0502020204030204" pitchFamily="34" charset="0"/>
                <a:cs typeface="Calibri" panose="020F0502020204030204" pitchFamily="34" charset="0"/>
              </a:rPr>
              <a:t> </a:t>
            </a:r>
            <a:endParaRPr lang="tr-TR"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tr-TR" b="1" dirty="0">
                <a:latin typeface="Calibri" panose="020F0502020204030204" pitchFamily="34" charset="0"/>
                <a:ea typeface="Calibri" panose="020F0502020204030204" pitchFamily="34" charset="0"/>
                <a:cs typeface="Calibri" panose="020F0502020204030204" pitchFamily="34" charset="0"/>
              </a:rPr>
              <a:t>Grup: </a:t>
            </a:r>
            <a:r>
              <a:rPr lang="tr-TR" dirty="0">
                <a:latin typeface="Calibri" panose="020F0502020204030204" pitchFamily="34" charset="0"/>
                <a:ea typeface="Calibri" panose="020F0502020204030204" pitchFamily="34" charset="0"/>
                <a:cs typeface="Calibri" panose="020F0502020204030204" pitchFamily="34" charset="0"/>
              </a:rPr>
              <a:t>Ankara Üniversitesi Spor Bilimleri Fakültesi Beden Eğitimi ve Spor Öğretmenliği Bölümü 4. Sınıf Öğrencileri</a:t>
            </a:r>
            <a:endParaRPr lang="tr-TR"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tr-TR" b="1" dirty="0">
                <a:latin typeface="Calibri" panose="020F0502020204030204" pitchFamily="34" charset="0"/>
                <a:ea typeface="Calibri" panose="020F0502020204030204" pitchFamily="34" charset="0"/>
                <a:cs typeface="Calibri" panose="020F0502020204030204" pitchFamily="34" charset="0"/>
              </a:rPr>
              <a:t>Araç-Gereç:</a:t>
            </a:r>
            <a:r>
              <a:rPr lang="tr-TR" dirty="0">
                <a:latin typeface="Calibri" panose="020F0502020204030204" pitchFamily="34" charset="0"/>
                <a:ea typeface="Calibri" panose="020F0502020204030204" pitchFamily="34" charset="0"/>
                <a:cs typeface="Calibri" panose="020F0502020204030204" pitchFamily="34" charset="0"/>
              </a:rPr>
              <a:t> Kağıt, kalem, boya</a:t>
            </a:r>
            <a:endParaRPr lang="tr-TR"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tr-TR" dirty="0">
                <a:latin typeface="Calibri" panose="020F0502020204030204" pitchFamily="34" charset="0"/>
                <a:ea typeface="Calibri" panose="020F0502020204030204" pitchFamily="34" charset="0"/>
                <a:cs typeface="Calibri" panose="020F0502020204030204" pitchFamily="34" charset="0"/>
              </a:rPr>
              <a:t> </a:t>
            </a:r>
            <a:endParaRPr lang="tr-TR"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tr-TR" b="1" dirty="0">
                <a:latin typeface="Calibri" panose="020F0502020204030204" pitchFamily="34" charset="0"/>
                <a:ea typeface="Calibri" panose="020F0502020204030204" pitchFamily="34" charset="0"/>
                <a:cs typeface="Calibri" panose="020F0502020204030204" pitchFamily="34" charset="0"/>
              </a:rPr>
              <a:t>Yöntem ve Teknikler:</a:t>
            </a:r>
            <a:r>
              <a:rPr lang="tr-TR" dirty="0">
                <a:latin typeface="Calibri" panose="020F0502020204030204" pitchFamily="34" charset="0"/>
                <a:ea typeface="Calibri" panose="020F0502020204030204" pitchFamily="34" charset="0"/>
                <a:cs typeface="Calibri" panose="020F0502020204030204" pitchFamily="34" charset="0"/>
              </a:rPr>
              <a:t> Doğaçlama( bireysel, ikili, küçük gruplarla), rol oynama</a:t>
            </a:r>
            <a:endParaRPr lang="tr-TR"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tr-TR" dirty="0">
                <a:latin typeface="Calibri" panose="020F0502020204030204" pitchFamily="34" charset="0"/>
                <a:ea typeface="Calibri" panose="020F0502020204030204" pitchFamily="34" charset="0"/>
                <a:cs typeface="Calibri" panose="020F0502020204030204" pitchFamily="34" charset="0"/>
              </a:rPr>
              <a:t> </a:t>
            </a:r>
            <a:endParaRPr lang="tr-TR"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tr-TR" b="1" dirty="0">
                <a:latin typeface="Calibri" panose="020F0502020204030204" pitchFamily="34" charset="0"/>
                <a:ea typeface="Calibri" panose="020F0502020204030204" pitchFamily="34" charset="0"/>
                <a:cs typeface="Calibri" panose="020F0502020204030204" pitchFamily="34" charset="0"/>
              </a:rPr>
              <a:t>Kazanımlar:</a:t>
            </a:r>
            <a:endParaRPr lang="tr-TR"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mj-lt"/>
              <a:buAutoNum type="arabicPeriod"/>
            </a:pPr>
            <a:r>
              <a:rPr lang="tr-TR" dirty="0">
                <a:latin typeface="Calibri" panose="020F0502020204030204" pitchFamily="34" charset="0"/>
                <a:ea typeface="Calibri" panose="020F0502020204030204" pitchFamily="34" charset="0"/>
                <a:cs typeface="Calibri" panose="020F0502020204030204" pitchFamily="34" charset="0"/>
              </a:rPr>
              <a:t>İletişimin yaratıcı drama çalışmalarındaki önemini fark eder. </a:t>
            </a:r>
            <a:endParaRPr lang="tr-TR"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mj-lt"/>
              <a:buAutoNum type="arabicPeriod"/>
            </a:pPr>
            <a:r>
              <a:rPr lang="tr-TR" dirty="0">
                <a:latin typeface="Calibri" panose="020F0502020204030204" pitchFamily="34" charset="0"/>
                <a:ea typeface="Calibri" panose="020F0502020204030204" pitchFamily="34" charset="0"/>
                <a:cs typeface="Calibri" panose="020F0502020204030204" pitchFamily="34" charset="0"/>
              </a:rPr>
              <a:t>İletişimin insan hayatındaki yerini ve önemini anlar.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151178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295564" y="979055"/>
            <a:ext cx="11397672" cy="3056148"/>
          </a:xfrm>
          <a:prstGeom prst="rect">
            <a:avLst/>
          </a:prstGeom>
        </p:spPr>
        <p:txBody>
          <a:bodyPr wrap="square">
            <a:spAutoFit/>
          </a:bodyPr>
          <a:lstStyle/>
          <a:p>
            <a:pPr algn="just">
              <a:lnSpc>
                <a:spcPct val="115000"/>
              </a:lnSpc>
              <a:spcAft>
                <a:spcPts val="0"/>
              </a:spcAft>
            </a:pPr>
            <a:r>
              <a:rPr lang="tr-TR" b="1" dirty="0">
                <a:latin typeface="Calibri" panose="020F0502020204030204" pitchFamily="34" charset="0"/>
                <a:ea typeface="Calibri" panose="020F0502020204030204" pitchFamily="34" charset="0"/>
                <a:cs typeface="Calibri" panose="020F0502020204030204" pitchFamily="34" charset="0"/>
              </a:rPr>
              <a:t>Süreç</a:t>
            </a:r>
            <a:endParaRPr lang="tr-TR"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tr-TR" b="1" dirty="0">
                <a:solidFill>
                  <a:srgbClr val="000000"/>
                </a:solidFill>
                <a:latin typeface="Calibri" panose="020F0502020204030204" pitchFamily="34" charset="0"/>
                <a:ea typeface="Calibri" panose="020F0502020204030204" pitchFamily="34" charset="0"/>
              </a:rPr>
              <a:t> </a:t>
            </a:r>
            <a:endParaRPr lang="tr-TR" dirty="0">
              <a:solidFill>
                <a:srgbClr val="000000"/>
              </a:solidFill>
              <a:latin typeface="Times New Roman" panose="02020603050405020304" pitchFamily="18" charset="0"/>
              <a:ea typeface="Calibri" panose="020F0502020204030204" pitchFamily="34" charset="0"/>
            </a:endParaRPr>
          </a:p>
          <a:p>
            <a:pPr marL="342900" lvl="0" indent="-342900" algn="just">
              <a:lnSpc>
                <a:spcPct val="115000"/>
              </a:lnSpc>
              <a:spcAft>
                <a:spcPts val="0"/>
              </a:spcAft>
              <a:buFont typeface="+mj-lt"/>
              <a:buAutoNum type="arabicPeriod"/>
            </a:pPr>
            <a:r>
              <a:rPr lang="tr-TR" b="1" dirty="0">
                <a:latin typeface="Calibri" panose="020F0502020204030204" pitchFamily="34" charset="0"/>
                <a:ea typeface="Calibri" panose="020F0502020204030204" pitchFamily="34" charset="0"/>
                <a:cs typeface="Calibri" panose="020F0502020204030204" pitchFamily="34" charset="0"/>
              </a:rPr>
              <a:t>HAZIRLIK/ISINMA</a:t>
            </a:r>
            <a:endParaRPr lang="tr-TR"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mj-lt"/>
              <a:buAutoNum type="arabicPeriod"/>
            </a:pPr>
            <a:r>
              <a:rPr lang="tr-TR" b="1" dirty="0">
                <a:latin typeface="Calibri" panose="020F0502020204030204" pitchFamily="34" charset="0"/>
                <a:ea typeface="Calibri" panose="020F0502020204030204" pitchFamily="34" charset="0"/>
                <a:cs typeface="Calibri" panose="020F0502020204030204" pitchFamily="34" charset="0"/>
              </a:rPr>
              <a:t>Etkinlik:</a:t>
            </a:r>
            <a:endParaRPr lang="tr-TR" sz="1600" dirty="0" smtClean="0">
              <a:effectLst/>
              <a:latin typeface="Calibri" panose="020F0502020204030204" pitchFamily="34" charset="0"/>
              <a:ea typeface="Calibri" panose="020F0502020204030204" pitchFamily="34" charset="0"/>
              <a:cs typeface="Calibri" panose="020F0502020204030204" pitchFamily="34" charset="0"/>
            </a:endParaRPr>
          </a:p>
          <a:p>
            <a:pPr marL="457200" algn="just">
              <a:lnSpc>
                <a:spcPct val="115000"/>
              </a:lnSpc>
              <a:spcAft>
                <a:spcPts val="0"/>
              </a:spcAft>
            </a:pPr>
            <a:r>
              <a:rPr lang="tr-TR" b="1" dirty="0" err="1">
                <a:latin typeface="Calibri" panose="020F0502020204030204" pitchFamily="34" charset="0"/>
                <a:ea typeface="Calibri" panose="020F0502020204030204" pitchFamily="34" charset="0"/>
                <a:cs typeface="Calibri" panose="020F0502020204030204" pitchFamily="34" charset="0"/>
              </a:rPr>
              <a:t>Ping</a:t>
            </a:r>
            <a:r>
              <a:rPr lang="tr-TR" b="1" dirty="0">
                <a:latin typeface="Calibri" panose="020F0502020204030204" pitchFamily="34" charset="0"/>
                <a:ea typeface="Calibri" panose="020F0502020204030204" pitchFamily="34" charset="0"/>
                <a:cs typeface="Calibri" panose="020F0502020204030204" pitchFamily="34" charset="0"/>
              </a:rPr>
              <a:t> </a:t>
            </a:r>
            <a:r>
              <a:rPr lang="tr-TR" b="1" dirty="0" err="1">
                <a:latin typeface="Calibri" panose="020F0502020204030204" pitchFamily="34" charset="0"/>
                <a:ea typeface="Calibri" panose="020F0502020204030204" pitchFamily="34" charset="0"/>
                <a:cs typeface="Calibri" panose="020F0502020204030204" pitchFamily="34" charset="0"/>
              </a:rPr>
              <a:t>Pong</a:t>
            </a:r>
            <a:endParaRPr lang="tr-TR"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1000"/>
              </a:spcAft>
            </a:pPr>
            <a:r>
              <a:rPr lang="tr-TR" dirty="0">
                <a:latin typeface="Calibri" panose="020F0502020204030204" pitchFamily="34" charset="0"/>
                <a:ea typeface="Calibri" panose="020F0502020204030204" pitchFamily="34" charset="0"/>
                <a:cs typeface="Calibri" panose="020F0502020204030204" pitchFamily="34" charset="0"/>
              </a:rPr>
              <a:t>Eğitmen bir ebe seçer. Ebe ismini söylediği kişi “</a:t>
            </a:r>
            <a:r>
              <a:rPr lang="tr-TR" dirty="0" err="1">
                <a:latin typeface="Calibri" panose="020F0502020204030204" pitchFamily="34" charset="0"/>
                <a:ea typeface="Calibri" panose="020F0502020204030204" pitchFamily="34" charset="0"/>
                <a:cs typeface="Calibri" panose="020F0502020204030204" pitchFamily="34" charset="0"/>
              </a:rPr>
              <a:t>ping</a:t>
            </a:r>
            <a:r>
              <a:rPr lang="tr-TR" dirty="0">
                <a:latin typeface="Calibri" panose="020F0502020204030204" pitchFamily="34" charset="0"/>
                <a:ea typeface="Calibri" panose="020F0502020204030204" pitchFamily="34" charset="0"/>
                <a:cs typeface="Calibri" panose="020F0502020204030204" pitchFamily="34" charset="0"/>
              </a:rPr>
              <a:t>”, ikinci kişi “</a:t>
            </a:r>
            <a:r>
              <a:rPr lang="tr-TR" dirty="0" err="1">
                <a:latin typeface="Calibri" panose="020F0502020204030204" pitchFamily="34" charset="0"/>
                <a:ea typeface="Calibri" panose="020F0502020204030204" pitchFamily="34" charset="0"/>
                <a:cs typeface="Calibri" panose="020F0502020204030204" pitchFamily="34" charset="0"/>
              </a:rPr>
              <a:t>pong</a:t>
            </a:r>
            <a:r>
              <a:rPr lang="tr-TR" dirty="0">
                <a:latin typeface="Calibri" panose="020F0502020204030204" pitchFamily="34" charset="0"/>
                <a:ea typeface="Calibri" panose="020F0502020204030204" pitchFamily="34" charset="0"/>
                <a:cs typeface="Calibri" panose="020F0502020204030204" pitchFamily="34" charset="0"/>
              </a:rPr>
              <a:t>”, üçüncü kişinin adını söyleyince kişi kendi adını söylemelidir. Eğer yanlış söylerse ya da geç kalırsa o kişi ebe olur. Oyun belli bir süre bu şekilde devam eder. Eğitmen, ikinci yönerge verir. “</a:t>
            </a:r>
            <a:r>
              <a:rPr lang="tr-TR" dirty="0" err="1">
                <a:latin typeface="Calibri" panose="020F0502020204030204" pitchFamily="34" charset="0"/>
                <a:ea typeface="Calibri" panose="020F0502020204030204" pitchFamily="34" charset="0"/>
                <a:cs typeface="Calibri" panose="020F0502020204030204" pitchFamily="34" charset="0"/>
              </a:rPr>
              <a:t>Ping</a:t>
            </a:r>
            <a:r>
              <a:rPr lang="tr-TR" dirty="0">
                <a:latin typeface="Calibri" panose="020F0502020204030204" pitchFamily="34" charset="0"/>
                <a:ea typeface="Calibri" panose="020F0502020204030204" pitchFamily="34" charset="0"/>
                <a:cs typeface="Calibri" panose="020F0502020204030204" pitchFamily="34" charset="0"/>
              </a:rPr>
              <a:t> ve </a:t>
            </a:r>
            <a:r>
              <a:rPr lang="tr-TR" dirty="0" err="1">
                <a:latin typeface="Calibri" panose="020F0502020204030204" pitchFamily="34" charset="0"/>
                <a:ea typeface="Calibri" panose="020F0502020204030204" pitchFamily="34" charset="0"/>
                <a:cs typeface="Calibri" panose="020F0502020204030204" pitchFamily="34" charset="0"/>
              </a:rPr>
              <a:t>pong</a:t>
            </a:r>
            <a:r>
              <a:rPr lang="tr-TR" dirty="0">
                <a:latin typeface="Calibri" panose="020F0502020204030204" pitchFamily="34" charset="0"/>
                <a:ea typeface="Calibri" panose="020F0502020204030204" pitchFamily="34" charset="0"/>
                <a:cs typeface="Calibri" panose="020F0502020204030204" pitchFamily="34" charset="0"/>
              </a:rPr>
              <a:t>” devam ederken üçüncü kişinin ismini söylediği anda o kişi katılımcılardan birinin adını söylemeli geç kalan yeni ebe olur.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183784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89527" y="923635"/>
            <a:ext cx="10806546" cy="2003625"/>
          </a:xfrm>
          <a:prstGeom prst="rect">
            <a:avLst/>
          </a:prstGeom>
        </p:spPr>
        <p:txBody>
          <a:bodyPr wrap="square">
            <a:spAutoFit/>
          </a:bodyPr>
          <a:lstStyle/>
          <a:p>
            <a:pPr lvl="0" algn="just">
              <a:lnSpc>
                <a:spcPct val="115000"/>
              </a:lnSpc>
              <a:spcAft>
                <a:spcPts val="0"/>
              </a:spcAft>
            </a:pPr>
            <a:r>
              <a:rPr lang="tr-TR" b="1" dirty="0">
                <a:latin typeface="Calibri" panose="020F0502020204030204" pitchFamily="34" charset="0"/>
                <a:ea typeface="Calibri" panose="020F0502020204030204" pitchFamily="34" charset="0"/>
                <a:cs typeface="Calibri" panose="020F0502020204030204" pitchFamily="34" charset="0"/>
              </a:rPr>
              <a:t>Etkinlik:</a:t>
            </a:r>
            <a:endParaRPr lang="tr-TR"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0"/>
              </a:spcAft>
            </a:pPr>
            <a:r>
              <a:rPr lang="tr-TR" b="1" dirty="0">
                <a:latin typeface="Calibri" panose="020F0502020204030204" pitchFamily="34" charset="0"/>
                <a:ea typeface="Calibri" panose="020F0502020204030204" pitchFamily="34" charset="0"/>
                <a:cs typeface="Calibri" panose="020F0502020204030204" pitchFamily="34" charset="0"/>
              </a:rPr>
              <a:t>Kabak Oyunu</a:t>
            </a:r>
            <a:endParaRPr lang="tr-TR"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1000"/>
              </a:spcAft>
            </a:pPr>
            <a:r>
              <a:rPr lang="tr-TR" dirty="0">
                <a:latin typeface="Calibri" panose="020F0502020204030204" pitchFamily="34" charset="0"/>
                <a:ea typeface="Calibri" panose="020F0502020204030204" pitchFamily="34" charset="0"/>
                <a:cs typeface="Calibri" panose="020F0502020204030204" pitchFamily="34" charset="0"/>
              </a:rPr>
              <a:t>Her katılımcı kabak oyunu için bir sayı alır. Eğitmen oyunu başlatır “Olsun, olsun üç kabak olsun” der. Bu sayıyı seçen katılımcı “üç kabak olmasın, altı kabak olsun der.” Altı sayısını seçen katılımcı, bir arkadaşının sayısını söyleyerek oyunu devam ettirir. Şaşıran ya da takılan olursa oyundan çıkar. Çıkan arkadaşının numarasını söyleyen olursa o da oyundan çıkar. Bir kişi kalana kadar oyun devam eder ve hata yapmayan oyunu kazanır.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840885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06399" y="655783"/>
            <a:ext cx="11000509" cy="832023"/>
          </a:xfrm>
          <a:prstGeom prst="rect">
            <a:avLst/>
          </a:prstGeom>
        </p:spPr>
        <p:txBody>
          <a:bodyPr wrap="square">
            <a:spAutoFit/>
          </a:bodyPr>
          <a:lstStyle/>
          <a:p>
            <a:pPr algn="just">
              <a:lnSpc>
                <a:spcPct val="115000"/>
              </a:lnSpc>
              <a:spcAft>
                <a:spcPts val="800"/>
              </a:spcAft>
            </a:pPr>
            <a:r>
              <a:rPr lang="tr-TR" b="1" dirty="0">
                <a:latin typeface="Calibri" panose="020F0502020204030204" pitchFamily="34" charset="0"/>
                <a:ea typeface="Calibri" panose="020F0502020204030204" pitchFamily="34" charset="0"/>
                <a:cs typeface="Calibri" panose="020F0502020204030204" pitchFamily="34" charset="0"/>
              </a:rPr>
              <a:t>.   CANLANDIRMA </a:t>
            </a:r>
            <a:endParaRPr lang="tr-TR"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pPr>
            <a:r>
              <a:rPr lang="tr-TR" dirty="0">
                <a:latin typeface="Calibri" panose="020F0502020204030204" pitchFamily="34" charset="0"/>
                <a:ea typeface="Calibri" panose="020F0502020204030204" pitchFamily="34" charset="0"/>
                <a:cs typeface="Calibri" panose="020F0502020204030204" pitchFamily="34" charset="0"/>
              </a:rPr>
              <a:t>Doğaçlama ilkeleri hakkında bilgi verilir. Canlandırma sırasında nelere dikkat edilmesi gerektiğinden bahsedilir.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Dikdörtgen 2"/>
          <p:cNvSpPr/>
          <p:nvPr/>
        </p:nvSpPr>
        <p:spPr>
          <a:xfrm>
            <a:off x="332509" y="1773382"/>
            <a:ext cx="11166764" cy="2959272"/>
          </a:xfrm>
          <a:prstGeom prst="rect">
            <a:avLst/>
          </a:prstGeom>
        </p:spPr>
        <p:txBody>
          <a:bodyPr wrap="square">
            <a:spAutoFit/>
          </a:bodyPr>
          <a:lstStyle/>
          <a:p>
            <a:pPr lvl="0" algn="just">
              <a:lnSpc>
                <a:spcPct val="115000"/>
              </a:lnSpc>
              <a:spcAft>
                <a:spcPts val="0"/>
              </a:spcAft>
            </a:pPr>
            <a:r>
              <a:rPr lang="tr-TR" b="1" dirty="0">
                <a:latin typeface="Calibri" panose="020F0502020204030204" pitchFamily="34" charset="0"/>
                <a:ea typeface="Calibri" panose="020F0502020204030204" pitchFamily="34" charset="0"/>
                <a:cs typeface="Calibri" panose="020F0502020204030204" pitchFamily="34" charset="0"/>
              </a:rPr>
              <a:t>Etkinlik </a:t>
            </a:r>
            <a:endParaRPr lang="tr-TR"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0"/>
              </a:spcAft>
            </a:pPr>
            <a:r>
              <a:rPr lang="tr-TR" dirty="0">
                <a:latin typeface="Calibri" panose="020F0502020204030204" pitchFamily="34" charset="0"/>
                <a:ea typeface="Calibri" panose="020F0502020204030204" pitchFamily="34" charset="0"/>
                <a:cs typeface="Calibri" panose="020F0502020204030204" pitchFamily="34" charset="0"/>
              </a:rPr>
              <a:t>Katılımcılardan ikili gruplar oluşturulur. Kısa bir canlandırma yapılır. Kişiler A ve B biçiminde adlandırılır. Önce A’lar B’lere “Beni dinler misin, lütfen” der. B’ler ise bunu reddederek “Seni dinlemek istemiyorum” şeklinde kısa konuşmalar yapılar. Kişiler arasında göz teması kurulmadan ve farklı şeyler söylenerek oyun tamamlanır. Oyunun ikinci aşamasında ise B’ler ve A’lar rol değiştirir. Oyun tekrarlanarak </a:t>
            </a:r>
            <a:r>
              <a:rPr lang="tr-TR" dirty="0" smtClean="0">
                <a:latin typeface="Calibri" panose="020F0502020204030204" pitchFamily="34" charset="0"/>
                <a:ea typeface="Calibri" panose="020F0502020204030204" pitchFamily="34" charset="0"/>
                <a:cs typeface="Calibri" panose="020F0502020204030204" pitchFamily="34" charset="0"/>
              </a:rPr>
              <a:t>tamamlanır.</a:t>
            </a:r>
            <a:endParaRPr lang="tr-TR"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lvl="0" algn="just">
              <a:lnSpc>
                <a:spcPct val="115000"/>
              </a:lnSpc>
              <a:spcAft>
                <a:spcPts val="0"/>
              </a:spcAft>
            </a:pPr>
            <a:r>
              <a:rPr lang="tr-TR" b="1" dirty="0" smtClean="0">
                <a:solidFill>
                  <a:srgbClr val="222222"/>
                </a:solidFill>
                <a:latin typeface="Calibri" panose="020F0502020204030204" pitchFamily="34" charset="0"/>
                <a:ea typeface="Calibri" panose="020F0502020204030204" pitchFamily="34" charset="0"/>
                <a:cs typeface="Calibri" panose="020F0502020204030204" pitchFamily="34" charset="0"/>
              </a:rPr>
              <a:t>Etkinlik </a:t>
            </a:r>
            <a:endParaRPr lang="tr-TR"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0"/>
              </a:spcAft>
            </a:pPr>
            <a:r>
              <a:rPr lang="tr-TR" dirty="0" smtClean="0">
                <a:latin typeface="Calibri" panose="020F0502020204030204" pitchFamily="34" charset="0"/>
                <a:ea typeface="Calibri" panose="020F0502020204030204" pitchFamily="34" charset="0"/>
                <a:cs typeface="Calibri" panose="020F0502020204030204" pitchFamily="34" charset="0"/>
              </a:rPr>
              <a:t>Eğitmen </a:t>
            </a:r>
            <a:r>
              <a:rPr lang="tr-TR" dirty="0">
                <a:latin typeface="Calibri" panose="020F0502020204030204" pitchFamily="34" charset="0"/>
                <a:ea typeface="Calibri" panose="020F0502020204030204" pitchFamily="34" charset="0"/>
                <a:cs typeface="Calibri" panose="020F0502020204030204" pitchFamily="34" charset="0"/>
              </a:rPr>
              <a:t>ikili grupları birleştirir ve yeni dörderli gruplar, iletişimsizlik sorunuyla ilgili kısa birer canlandırma kurgularlar.</a:t>
            </a:r>
            <a:endParaRPr lang="tr-TR"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1000"/>
              </a:spcAft>
            </a:pPr>
            <a:r>
              <a:rPr lang="tr-TR" dirty="0">
                <a:latin typeface="Calibri" panose="020F0502020204030204" pitchFamily="34" charset="0"/>
                <a:ea typeface="Calibri" panose="020F0502020204030204" pitchFamily="34" charset="0"/>
                <a:cs typeface="Calibri" panose="020F0502020204030204" pitchFamily="34" charset="0"/>
              </a:rPr>
              <a:t> </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92906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28072" y="1428250"/>
            <a:ext cx="10880437" cy="2322174"/>
          </a:xfrm>
          <a:prstGeom prst="rect">
            <a:avLst/>
          </a:prstGeom>
        </p:spPr>
        <p:txBody>
          <a:bodyPr wrap="square">
            <a:spAutoFit/>
          </a:bodyPr>
          <a:lstStyle/>
          <a:p>
            <a:pPr marL="342900" lvl="0" indent="-342900" algn="just">
              <a:lnSpc>
                <a:spcPct val="115000"/>
              </a:lnSpc>
              <a:spcAft>
                <a:spcPts val="0"/>
              </a:spcAft>
              <a:buFont typeface="+mj-lt"/>
              <a:buAutoNum type="arabicPeriod" startAt="3"/>
            </a:pPr>
            <a:r>
              <a:rPr lang="tr-TR" b="1" dirty="0">
                <a:latin typeface="Calibri" panose="020F0502020204030204" pitchFamily="34" charset="0"/>
                <a:ea typeface="Calibri" panose="020F0502020204030204" pitchFamily="34" charset="0"/>
                <a:cs typeface="Calibri" panose="020F0502020204030204" pitchFamily="34" charset="0"/>
              </a:rPr>
              <a:t>DEĞERLENDİRME</a:t>
            </a:r>
            <a:endParaRPr lang="tr-TR"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0"/>
              </a:spcAft>
            </a:pPr>
            <a:r>
              <a:rPr lang="tr-TR" b="1" dirty="0">
                <a:latin typeface="Calibri" panose="020F0502020204030204" pitchFamily="34" charset="0"/>
                <a:ea typeface="Calibri" panose="020F0502020204030204" pitchFamily="34" charset="0"/>
                <a:cs typeface="Calibri" panose="020F0502020204030204" pitchFamily="34" charset="0"/>
              </a:rPr>
              <a:t> </a:t>
            </a:r>
            <a:endParaRPr lang="tr-TR"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lvl="0" algn="just">
              <a:lnSpc>
                <a:spcPct val="115000"/>
              </a:lnSpc>
              <a:spcAft>
                <a:spcPts val="0"/>
              </a:spcAft>
            </a:pPr>
            <a:r>
              <a:rPr lang="tr-TR" b="1" dirty="0">
                <a:latin typeface="Calibri" panose="020F0502020204030204" pitchFamily="34" charset="0"/>
                <a:ea typeface="Calibri" panose="020F0502020204030204" pitchFamily="34" charset="0"/>
                <a:cs typeface="Calibri" panose="020F0502020204030204" pitchFamily="34" charset="0"/>
              </a:rPr>
              <a:t>Etkinlik </a:t>
            </a:r>
            <a:endParaRPr lang="tr-TR"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0"/>
              </a:spcAft>
            </a:pPr>
            <a:r>
              <a:rPr lang="tr-TR" dirty="0">
                <a:latin typeface="Calibri" panose="020F0502020204030204" pitchFamily="34" charset="0"/>
                <a:ea typeface="Calibri" panose="020F0502020204030204" pitchFamily="34" charset="0"/>
                <a:cs typeface="Calibri" panose="020F0502020204030204" pitchFamily="34" charset="0"/>
              </a:rPr>
              <a:t>Etkili bir iletişimin olması için  saygı, doğallık ve empatinin olması gerektiğine inan insanlarsınız, iletişim sorunlarının tartışılacağı bir toplantıya katılacaksınız. Ama orada size hiç söz hakkı verilmeyebilir. Kendinize öyle bir </a:t>
            </a:r>
            <a:r>
              <a:rPr lang="tr-TR" dirty="0" err="1">
                <a:latin typeface="Calibri" panose="020F0502020204030204" pitchFamily="34" charset="0"/>
                <a:ea typeface="Calibri" panose="020F0502020204030204" pitchFamily="34" charset="0"/>
                <a:cs typeface="Calibri" panose="020F0502020204030204" pitchFamily="34" charset="0"/>
              </a:rPr>
              <a:t>slagon</a:t>
            </a:r>
            <a:r>
              <a:rPr lang="tr-TR" dirty="0">
                <a:latin typeface="Calibri" panose="020F0502020204030204" pitchFamily="34" charset="0"/>
                <a:ea typeface="Calibri" panose="020F0502020204030204" pitchFamily="34" charset="0"/>
                <a:cs typeface="Calibri" panose="020F0502020204030204" pitchFamily="34" charset="0"/>
              </a:rPr>
              <a:t> bulun ki hem bu konuda ki görüşlerinizi özetlesin, hem de çok çarpıcı ve etkileyici olsun.</a:t>
            </a:r>
            <a:endParaRPr lang="tr-TR"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0"/>
              </a:spcAft>
            </a:pPr>
            <a:r>
              <a:rPr lang="tr-TR" b="1" dirty="0">
                <a:latin typeface="Calibri" panose="020F0502020204030204" pitchFamily="34" charset="0"/>
                <a:ea typeface="Calibri" panose="020F0502020204030204" pitchFamily="34" charset="0"/>
                <a:cs typeface="Calibri" panose="020F0502020204030204" pitchFamily="34" charset="0"/>
              </a:rPr>
              <a:t>Bugünkü atölye süreci sende ne ifade etti nasıl yorumlarsın</a:t>
            </a:r>
            <a:r>
              <a:rPr lang="tr-TR" b="1" dirty="0" smtClean="0">
                <a:latin typeface="Calibri" panose="020F0502020204030204" pitchFamily="34" charset="0"/>
                <a:ea typeface="Calibri" panose="020F0502020204030204" pitchFamily="34" charset="0"/>
                <a:cs typeface="Calibri" panose="020F0502020204030204" pitchFamily="34" charset="0"/>
              </a:rPr>
              <a:t>?</a:t>
            </a:r>
            <a:endParaRPr lang="tr-TR" sz="1600" dirty="0" smtClean="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922650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508000" y="1453068"/>
            <a:ext cx="11610109" cy="3596369"/>
          </a:xfrm>
          <a:prstGeom prst="rect">
            <a:avLst/>
          </a:prstGeom>
        </p:spPr>
        <p:txBody>
          <a:bodyPr wrap="square">
            <a:spAutoFit/>
          </a:bodyPr>
          <a:lstStyle/>
          <a:p>
            <a:pPr lvl="0" algn="just">
              <a:lnSpc>
                <a:spcPct val="115000"/>
              </a:lnSpc>
              <a:spcAft>
                <a:spcPts val="0"/>
              </a:spcAft>
            </a:pPr>
            <a:r>
              <a:rPr lang="tr-TR" b="1" dirty="0" smtClean="0">
                <a:latin typeface="Calibri" panose="020F0502020204030204" pitchFamily="34" charset="0"/>
                <a:ea typeface="Calibri" panose="020F0502020204030204" pitchFamily="34" charset="0"/>
                <a:cs typeface="Calibri" panose="020F0502020204030204" pitchFamily="34" charset="0"/>
              </a:rPr>
              <a:t>Etkinlik</a:t>
            </a:r>
            <a:endParaRPr lang="tr-TR"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0"/>
              </a:spcAft>
            </a:pPr>
            <a:r>
              <a:rPr lang="tr-TR" b="1" dirty="0" smtClean="0">
                <a:latin typeface="Calibri" panose="020F0502020204030204" pitchFamily="34" charset="0"/>
                <a:ea typeface="Calibri" panose="020F0502020204030204" pitchFamily="34" charset="0"/>
                <a:cs typeface="Calibri" panose="020F0502020204030204" pitchFamily="34" charset="0"/>
              </a:rPr>
              <a:t>İletişim ağı</a:t>
            </a:r>
            <a:endParaRPr lang="tr-TR"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0"/>
              </a:spcAft>
            </a:pPr>
            <a:r>
              <a:rPr lang="tr-TR" dirty="0" smtClean="0">
                <a:latin typeface="Calibri" panose="020F0502020204030204" pitchFamily="34" charset="0"/>
                <a:ea typeface="Calibri" panose="020F0502020204030204" pitchFamily="34" charset="0"/>
                <a:cs typeface="Calibri" panose="020F0502020204030204" pitchFamily="34" charset="0"/>
              </a:rPr>
              <a:t>İletişim ağına benzer biçimde katılımcılar etkili</a:t>
            </a:r>
            <a:endParaRPr lang="tr-TR"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0"/>
              </a:spcAft>
            </a:pPr>
            <a:r>
              <a:rPr lang="tr-TR" dirty="0" smtClean="0">
                <a:latin typeface="Calibri" panose="020F0502020204030204" pitchFamily="34" charset="0"/>
                <a:ea typeface="Calibri" panose="020F0502020204030204" pitchFamily="34" charset="0"/>
                <a:cs typeface="Calibri" panose="020F0502020204030204" pitchFamily="34" charset="0"/>
              </a:rPr>
              <a:t>iletişim ile ilgili bir ifade söylerler ve pası gruptan</a:t>
            </a:r>
            <a:endParaRPr lang="tr-TR"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0"/>
              </a:spcAft>
            </a:pPr>
            <a:r>
              <a:rPr lang="tr-TR" dirty="0" smtClean="0">
                <a:latin typeface="Calibri" panose="020F0502020204030204" pitchFamily="34" charset="0"/>
                <a:ea typeface="Calibri" panose="020F0502020204030204" pitchFamily="34" charset="0"/>
                <a:cs typeface="Calibri" panose="020F0502020204030204" pitchFamily="34" charset="0"/>
              </a:rPr>
              <a:t>birine atarlar.</a:t>
            </a:r>
            <a:endParaRPr lang="tr-TR"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0"/>
              </a:spcAft>
            </a:pPr>
            <a:r>
              <a:rPr lang="tr-TR" b="1" dirty="0" smtClean="0">
                <a:latin typeface="Calibri" panose="020F0502020204030204" pitchFamily="34" charset="0"/>
                <a:ea typeface="Calibri" panose="020F0502020204030204" pitchFamily="34" charset="0"/>
                <a:cs typeface="Calibri" panose="020F0502020204030204" pitchFamily="34" charset="0"/>
              </a:rPr>
              <a:t>Boşluk Doldurma</a:t>
            </a:r>
            <a:endParaRPr lang="tr-TR"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0"/>
              </a:spcAft>
            </a:pPr>
            <a:r>
              <a:rPr lang="en-US" dirty="0" smtClean="0">
                <a:latin typeface="Calibri" panose="020F0502020204030204" pitchFamily="34" charset="0"/>
                <a:ea typeface="Calibri" panose="020F0502020204030204" pitchFamily="34" charset="0"/>
                <a:cs typeface="Calibri" panose="020F0502020204030204" pitchFamily="34" charset="0"/>
              </a:rPr>
              <a:t>“</a:t>
            </a:r>
            <a:r>
              <a:rPr lang="tr-TR" dirty="0" smtClean="0">
                <a:latin typeface="Calibri" panose="020F0502020204030204" pitchFamily="34" charset="0"/>
                <a:ea typeface="Calibri" panose="020F0502020204030204" pitchFamily="34" charset="0"/>
                <a:cs typeface="Calibri" panose="020F0502020204030204" pitchFamily="34" charset="0"/>
              </a:rPr>
              <a:t>İyi bir iletişimin yaratıcı drama eğitimine etkisi</a:t>
            </a:r>
            <a:endParaRPr lang="tr-TR"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0"/>
              </a:spcAft>
            </a:pPr>
            <a:r>
              <a:rPr lang="en-US" dirty="0" smtClean="0">
                <a:latin typeface="Calibri" panose="020F0502020204030204" pitchFamily="34" charset="0"/>
                <a:ea typeface="Calibri" panose="020F0502020204030204" pitchFamily="34" charset="0"/>
                <a:cs typeface="Calibri" panose="020F0502020204030204" pitchFamily="34" charset="0"/>
              </a:rPr>
              <a:t>………</a:t>
            </a:r>
            <a:r>
              <a:rPr lang="tr-TR" dirty="0" smtClean="0">
                <a:latin typeface="Calibri" panose="020F0502020204030204" pitchFamily="34" charset="0"/>
                <a:ea typeface="Calibri" panose="020F0502020204030204" pitchFamily="34" charset="0"/>
                <a:cs typeface="Calibri" panose="020F0502020204030204" pitchFamily="34" charset="0"/>
              </a:rPr>
              <a:t>..</a:t>
            </a:r>
            <a:r>
              <a:rPr lang="en-US" dirty="0" smtClean="0">
                <a:latin typeface="Calibri" panose="020F0502020204030204" pitchFamily="34" charset="0"/>
                <a:ea typeface="Calibri" panose="020F0502020204030204" pitchFamily="34" charset="0"/>
                <a:cs typeface="Calibri" panose="020F0502020204030204" pitchFamily="34" charset="0"/>
              </a:rPr>
              <a:t>”</a:t>
            </a:r>
            <a:r>
              <a:rPr lang="tr-TR" dirty="0" smtClean="0">
                <a:latin typeface="Calibri" panose="020F0502020204030204" pitchFamily="34" charset="0"/>
                <a:ea typeface="Calibri" panose="020F0502020204030204" pitchFamily="34" charset="0"/>
                <a:cs typeface="Calibri" panose="020F0502020204030204" pitchFamily="34" charset="0"/>
              </a:rPr>
              <a:t> cümlesini kendi ifadeleri ile</a:t>
            </a:r>
            <a:endParaRPr lang="tr-TR"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0"/>
              </a:spcAft>
            </a:pPr>
            <a:r>
              <a:rPr lang="tr-TR" dirty="0" smtClean="0">
                <a:latin typeface="Calibri" panose="020F0502020204030204" pitchFamily="34" charset="0"/>
                <a:ea typeface="Calibri" panose="020F0502020204030204" pitchFamily="34" charset="0"/>
                <a:cs typeface="Calibri" panose="020F0502020204030204" pitchFamily="34" charset="0"/>
              </a:rPr>
              <a:t>tamamlamaları söylenir. İfade eğitmenin tercihine</a:t>
            </a:r>
            <a:endParaRPr lang="tr-TR"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0"/>
              </a:spcAft>
            </a:pPr>
            <a:r>
              <a:rPr lang="tr-TR" dirty="0" smtClean="0">
                <a:latin typeface="Calibri" panose="020F0502020204030204" pitchFamily="34" charset="0"/>
                <a:ea typeface="Calibri" panose="020F0502020204030204" pitchFamily="34" charset="0"/>
                <a:cs typeface="Calibri" panose="020F0502020204030204" pitchFamily="34" charset="0"/>
              </a:rPr>
              <a:t>göre farklı biçimlerde de sunulabilir.</a:t>
            </a:r>
            <a:endParaRPr lang="tr-TR"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Font typeface="Symbol" panose="05050102010706020507" pitchFamily="18" charset="2"/>
              <a:buChar char=""/>
            </a:pPr>
            <a:r>
              <a:rPr lang="tr-TR" dirty="0" smtClean="0">
                <a:latin typeface="Calibri" panose="020F0502020204030204" pitchFamily="34" charset="0"/>
                <a:ea typeface="Calibri" panose="020F0502020204030204" pitchFamily="34" charset="0"/>
                <a:cs typeface="Calibri" panose="020F0502020204030204" pitchFamily="34" charset="0"/>
              </a:rPr>
              <a:t>Ardından tüm oturum boyunca yapılan etkinlikler sayılır ve haftaya görüşmek üzere ders sona erdirilir.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3381993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274</Words>
  <Application>Microsoft Office PowerPoint</Application>
  <PresentationFormat>Geniş ekran</PresentationFormat>
  <Paragraphs>45</Paragraphs>
  <Slides>6</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6</vt:i4>
      </vt:variant>
    </vt:vector>
  </HeadingPairs>
  <TitlesOfParts>
    <vt:vector size="12" baseType="lpstr">
      <vt:lpstr>Arial</vt:lpstr>
      <vt:lpstr>Calibri</vt:lpstr>
      <vt:lpstr>Calibri Light</vt:lpstr>
      <vt:lpstr>Symbol</vt:lpstr>
      <vt:lpstr>Times New Roman</vt:lpstr>
      <vt:lpstr>Office Teması</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1</cp:revision>
  <dcterms:created xsi:type="dcterms:W3CDTF">2021-07-28T08:53:10Z</dcterms:created>
  <dcterms:modified xsi:type="dcterms:W3CDTF">2021-07-28T08:56:09Z</dcterms:modified>
</cp:coreProperties>
</file>