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60" r:id="rId3"/>
    <p:sldId id="261" r:id="rId4"/>
    <p:sldId id="423" r:id="rId5"/>
    <p:sldId id="262" r:id="rId6"/>
    <p:sldId id="280" r:id="rId7"/>
    <p:sldId id="272" r:id="rId8"/>
    <p:sldId id="28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6EC241-3B99-4F46-A64F-F97F5D5AB0F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7AE8DBA-D541-4442-8C51-DADB7264C6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7754686-922B-8F40-80B7-41A2080FABB3}"/>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5" name="Alt Bilgi Yer Tutucusu 4">
            <a:extLst>
              <a:ext uri="{FF2B5EF4-FFF2-40B4-BE49-F238E27FC236}">
                <a16:creationId xmlns:a16="http://schemas.microsoft.com/office/drawing/2014/main" id="{EDCC8992-4867-5C44-B47C-14A9F5BBF10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191F485-3417-264C-9D8E-DB4A6240A0C3}"/>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298903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050A58-91B6-5241-8DFA-38851085371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3F95A3E-2FF3-5744-ACAF-8EA2760CA62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427D2F5-3E8C-F049-BFF2-C5727BAE07D5}"/>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5" name="Alt Bilgi Yer Tutucusu 4">
            <a:extLst>
              <a:ext uri="{FF2B5EF4-FFF2-40B4-BE49-F238E27FC236}">
                <a16:creationId xmlns:a16="http://schemas.microsoft.com/office/drawing/2014/main" id="{8354D480-1E54-B044-9A94-6C56D44B601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19BD8D5-0FC2-6445-97CA-0636E6BB0813}"/>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1526807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641B9D8-E433-8C4A-87B1-F32C4469A79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F6CD0B3-8E22-8D48-A3AC-B8A4144FEF8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311FE8B-D27C-824C-A687-40F70542498A}"/>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5" name="Alt Bilgi Yer Tutucusu 4">
            <a:extLst>
              <a:ext uri="{FF2B5EF4-FFF2-40B4-BE49-F238E27FC236}">
                <a16:creationId xmlns:a16="http://schemas.microsoft.com/office/drawing/2014/main" id="{22EED63D-E313-F640-BB5D-C6A211D21A7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1264EFD-72D8-0C45-9E04-5CDB90435388}"/>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1004457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591551-465D-E64B-B2AD-C722AFC1577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FBD2F8C-4E21-9548-ABEB-5A8DEF7FCAE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5C3B6B6-44E5-DD40-B29C-739B652A2687}"/>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5" name="Alt Bilgi Yer Tutucusu 4">
            <a:extLst>
              <a:ext uri="{FF2B5EF4-FFF2-40B4-BE49-F238E27FC236}">
                <a16:creationId xmlns:a16="http://schemas.microsoft.com/office/drawing/2014/main" id="{0D2B9F70-512A-D842-A070-02851FCA352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1F99BF5-1A63-7E44-843D-852E52D3AD30}"/>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1213971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2641E4-F347-F241-9A8B-96F8C710087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BA4C737-2EAC-2F4D-B812-DB61923A21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862DEEE-F297-3946-9956-F54ECF2511AA}"/>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5" name="Alt Bilgi Yer Tutucusu 4">
            <a:extLst>
              <a:ext uri="{FF2B5EF4-FFF2-40B4-BE49-F238E27FC236}">
                <a16:creationId xmlns:a16="http://schemas.microsoft.com/office/drawing/2014/main" id="{DC054ED1-8611-3F4C-938A-B91D0C66C56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31EFF25-1EC3-F34A-9360-2C067702FF6C}"/>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3726593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44D2AE-44BC-6345-86E0-945F80787B6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143C596-CCA2-F64E-8FDF-6016E6A0329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696CD2B-1BB3-A44A-BAB5-9E1E3FC70EF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2B3C684-0D69-FA45-B840-FE3E211603B9}"/>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6" name="Alt Bilgi Yer Tutucusu 5">
            <a:extLst>
              <a:ext uri="{FF2B5EF4-FFF2-40B4-BE49-F238E27FC236}">
                <a16:creationId xmlns:a16="http://schemas.microsoft.com/office/drawing/2014/main" id="{9DFE92D0-24BC-1642-8180-C5377DD2A2D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33E69F8-6650-824C-8F14-FC51341C915C}"/>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1230111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5154E1-0B34-BD41-B61F-29B530A42AD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347088B-E100-C94A-AEC5-9B689A1B54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8EBBEA9-8B3E-3343-8348-8B7EC31434A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8ED851E-BCA6-CE47-97DA-F2BC08F70C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071AA25-EE5D-6F41-B7A0-B6155F95C76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6FC47D1-1453-2342-B417-A41612EAD21B}"/>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8" name="Alt Bilgi Yer Tutucusu 7">
            <a:extLst>
              <a:ext uri="{FF2B5EF4-FFF2-40B4-BE49-F238E27FC236}">
                <a16:creationId xmlns:a16="http://schemas.microsoft.com/office/drawing/2014/main" id="{07D4039E-978B-6B4A-821F-C3EC4361E2B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80EB83F-AB7C-7044-8E4D-E7700AE4F05C}"/>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476799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AE10A1-0AE5-2E42-A375-E5B2215E6A1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FB48796-F258-F54F-9027-D5307FE8DD35}"/>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4" name="Alt Bilgi Yer Tutucusu 3">
            <a:extLst>
              <a:ext uri="{FF2B5EF4-FFF2-40B4-BE49-F238E27FC236}">
                <a16:creationId xmlns:a16="http://schemas.microsoft.com/office/drawing/2014/main" id="{DF631DD0-DE93-2B4E-AC45-E0F1D2D0CEE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7A8DF04-2D3B-4E4E-950C-80FFF58490E1}"/>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340355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631B574-8E1B-D242-A07C-558777475C6B}"/>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3" name="Alt Bilgi Yer Tutucusu 2">
            <a:extLst>
              <a:ext uri="{FF2B5EF4-FFF2-40B4-BE49-F238E27FC236}">
                <a16:creationId xmlns:a16="http://schemas.microsoft.com/office/drawing/2014/main" id="{44D8A1D7-0C32-C944-A671-5363D3590C2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2F39478-D7D9-7E46-A25A-61F5D977084D}"/>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649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23353D-A9CA-994F-8158-0F82F5C7674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696BD0D-CB9D-EE44-9463-F9D585BF52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040F460-6F19-0845-948A-A0B39FABEA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9A0B2A9-3638-384A-B98B-B8063B86456A}"/>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6" name="Alt Bilgi Yer Tutucusu 5">
            <a:extLst>
              <a:ext uri="{FF2B5EF4-FFF2-40B4-BE49-F238E27FC236}">
                <a16:creationId xmlns:a16="http://schemas.microsoft.com/office/drawing/2014/main" id="{3E19A2DC-5B59-844C-8B56-31EAC355F1E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8F35A21-9DCC-3B4C-AFA3-2FBD10BD3FB8}"/>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376924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0E6D68-9FD1-2A42-AEF1-026CC4DA1D8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D84E015-1F13-414F-9C8C-B159DBB739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A035021-6CA1-234E-BC93-67619C5A1D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A38A8B3-77F9-6742-8434-D19C806CE371}"/>
              </a:ext>
            </a:extLst>
          </p:cNvPr>
          <p:cNvSpPr>
            <a:spLocks noGrp="1"/>
          </p:cNvSpPr>
          <p:nvPr>
            <p:ph type="dt" sz="half" idx="10"/>
          </p:nvPr>
        </p:nvSpPr>
        <p:spPr/>
        <p:txBody>
          <a:bodyPr/>
          <a:lstStyle/>
          <a:p>
            <a:fld id="{F730D9F0-EDD6-8047-BBD0-C54F7A580C9E}" type="datetimeFigureOut">
              <a:rPr lang="tr-TR" smtClean="0"/>
              <a:t>27.01.2020</a:t>
            </a:fld>
            <a:endParaRPr lang="tr-TR"/>
          </a:p>
        </p:txBody>
      </p:sp>
      <p:sp>
        <p:nvSpPr>
          <p:cNvPr id="6" name="Alt Bilgi Yer Tutucusu 5">
            <a:extLst>
              <a:ext uri="{FF2B5EF4-FFF2-40B4-BE49-F238E27FC236}">
                <a16:creationId xmlns:a16="http://schemas.microsoft.com/office/drawing/2014/main" id="{709A6E6C-370C-A246-99A1-238D23B104B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BD3BA1D-A7B7-2046-8E4D-FC7277AEB935}"/>
              </a:ext>
            </a:extLst>
          </p:cNvPr>
          <p:cNvSpPr>
            <a:spLocks noGrp="1"/>
          </p:cNvSpPr>
          <p:nvPr>
            <p:ph type="sldNum" sz="quarter" idx="12"/>
          </p:nvPr>
        </p:nvSpPr>
        <p:spPr/>
        <p:txBody>
          <a:bodyPr/>
          <a:lstStyle/>
          <a:p>
            <a:fld id="{56661C5A-9B11-E249-B44C-91D7D2B35956}" type="slidenum">
              <a:rPr lang="tr-TR" smtClean="0"/>
              <a:t>‹#›</a:t>
            </a:fld>
            <a:endParaRPr lang="tr-TR"/>
          </a:p>
        </p:txBody>
      </p:sp>
    </p:spTree>
    <p:extLst>
      <p:ext uri="{BB962C8B-B14F-4D97-AF65-F5344CB8AC3E}">
        <p14:creationId xmlns:p14="http://schemas.microsoft.com/office/powerpoint/2010/main" val="1347280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64F6562-CB67-3641-A63B-8DD3DAB513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7EF93EE-4858-B540-B7BE-B42BB873EB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C570DD1-50FF-7943-87C7-266E0D522C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0D9F0-EDD6-8047-BBD0-C54F7A580C9E}" type="datetimeFigureOut">
              <a:rPr lang="tr-TR" smtClean="0"/>
              <a:t>27.01.2020</a:t>
            </a:fld>
            <a:endParaRPr lang="tr-TR"/>
          </a:p>
        </p:txBody>
      </p:sp>
      <p:sp>
        <p:nvSpPr>
          <p:cNvPr id="5" name="Alt Bilgi Yer Tutucusu 4">
            <a:extLst>
              <a:ext uri="{FF2B5EF4-FFF2-40B4-BE49-F238E27FC236}">
                <a16:creationId xmlns:a16="http://schemas.microsoft.com/office/drawing/2014/main" id="{0216757E-B55E-9E4A-92AD-F7CAB51519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D15BE40-C5BF-034A-AB8D-AE41AA0344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661C5A-9B11-E249-B44C-91D7D2B35956}" type="slidenum">
              <a:rPr lang="tr-TR" smtClean="0"/>
              <a:t>‹#›</a:t>
            </a:fld>
            <a:endParaRPr lang="tr-TR"/>
          </a:p>
        </p:txBody>
      </p:sp>
    </p:spTree>
    <p:extLst>
      <p:ext uri="{BB962C8B-B14F-4D97-AF65-F5344CB8AC3E}">
        <p14:creationId xmlns:p14="http://schemas.microsoft.com/office/powerpoint/2010/main" val="3957873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hsk.gov.tr/Eklentiler/Dosyalar/9a3bfe74-cdc4-4ae4-b876-8cb1d7eeae05.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hsk.gov.tr/Eklentiler/Dosyalar/51159f30-8d0e-4bb4-becc-1446b51d1a5d.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odatv.com/hakim-ve-savci-adaylari-ilber-ortayliyi-mi-yoksa-yargitay-baskanini-mi-dinleyecek-19071957.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Uluslararası Temel Belgeler</a:t>
            </a:r>
          </a:p>
        </p:txBody>
      </p:sp>
      <p:sp>
        <p:nvSpPr>
          <p:cNvPr id="3" name="İçerik Yer Tutucusu 2"/>
          <p:cNvSpPr>
            <a:spLocks noGrp="1"/>
          </p:cNvSpPr>
          <p:nvPr>
            <p:ph idx="1"/>
          </p:nvPr>
        </p:nvSpPr>
        <p:spPr/>
        <p:txBody>
          <a:bodyPr/>
          <a:lstStyle/>
          <a:p>
            <a:r>
              <a:rPr lang="tr-TR" b="1" dirty="0">
                <a:hlinkClick r:id="rId2"/>
              </a:rPr>
              <a:t>Birleşmiş Milletler İnsan Hakları Evrensel Bildirgesi</a:t>
            </a:r>
            <a:endParaRPr lang="tr-TR" b="1" dirty="0"/>
          </a:p>
          <a:p>
            <a:endParaRPr lang="tr-TR" b="1" dirty="0"/>
          </a:p>
          <a:p>
            <a:r>
              <a:rPr lang="tr-TR" dirty="0"/>
              <a:t>Madde 10 Herkes, haklarının, vecibelerinin veya kendisine karşı cezai mahiyette herhangi bir isnadın tespitinde, tam bir eşitlikle, davasının bağımsız ve tarafsız bir mahkeme tarafından adil bir şekilde ve açık olarak görülmesi hakkına sahiptir. </a:t>
            </a:r>
          </a:p>
        </p:txBody>
      </p:sp>
    </p:spTree>
    <p:extLst>
      <p:ext uri="{BB962C8B-B14F-4D97-AF65-F5344CB8AC3E}">
        <p14:creationId xmlns:p14="http://schemas.microsoft.com/office/powerpoint/2010/main" val="3177095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Uluslararası Temel Belgeler</a:t>
            </a:r>
          </a:p>
        </p:txBody>
      </p:sp>
      <p:sp>
        <p:nvSpPr>
          <p:cNvPr id="3" name="İçerik Yer Tutucusu 2"/>
          <p:cNvSpPr>
            <a:spLocks noGrp="1"/>
          </p:cNvSpPr>
          <p:nvPr>
            <p:ph idx="1"/>
          </p:nvPr>
        </p:nvSpPr>
        <p:spPr/>
        <p:txBody>
          <a:bodyPr>
            <a:normAutofit fontScale="77500" lnSpcReduction="20000"/>
          </a:bodyPr>
          <a:lstStyle/>
          <a:p>
            <a:r>
              <a:rPr lang="tr-TR" b="1" dirty="0">
                <a:hlinkClick r:id="rId2"/>
              </a:rPr>
              <a:t>Birleşmiş Milletler Yargı Bağımsızlığı Temel İlkeleri</a:t>
            </a:r>
            <a:r>
              <a:rPr lang="tr-TR" b="1" dirty="0"/>
              <a:t>-1985</a:t>
            </a:r>
          </a:p>
          <a:p>
            <a:r>
              <a:rPr lang="tr-TR" b="1" dirty="0"/>
              <a:t>Örnek Bazı Hükümler</a:t>
            </a:r>
          </a:p>
          <a:p>
            <a:r>
              <a:rPr lang="tr-TR" dirty="0"/>
              <a:t>Yargı Bağımsızlığı 1. Yargı bağımsızlığı devlet tarafından güvence altına alınır ve anayasada veya iç hukukta yargı bağımsızlığına yer verilir. Yargı bağımsızlığına saygı göstermek ve gözetmek bütün hükümet kurumlarının ve diğer kurumların görevidir</a:t>
            </a:r>
          </a:p>
          <a:p>
            <a:r>
              <a:rPr lang="tr-TR" dirty="0"/>
              <a:t>Yargı bağımsızlığı prensibi, yargılama organının davaları adil bir biçimde görmesini ve tarafların haklarına saygı gösterilmesini gerektirir ve yargılama organına bu imkânı verir.</a:t>
            </a:r>
          </a:p>
          <a:p>
            <a:r>
              <a:rPr lang="tr-TR" dirty="0"/>
              <a:t>8. İnsan Hakları Evrensel Beyannamesi’ne uygun olarak, diğer vatandaşlara olduğu gibi yargı organı mensuplarına da ifade, inanç, örgütlenme ve toplanma hakkı tanınır; ancak hâkimler bu haklarını kullanırlarken, her zaman görevlerinin itibarını ve yargının tarafsızlığını ve bağımsızlığını koruyacak tarzda hareket ederler. </a:t>
            </a:r>
          </a:p>
          <a:p>
            <a:r>
              <a:rPr lang="tr-TR" dirty="0"/>
              <a:t>9. Hâkimler, kendi menfaatlerini savunmak, mesleki eğitimlerini geliştirmek ve yargı bağımsızlığını korumak için hâkimlerden oluşan örgütler kurabilir, bu örgütlere ve diğer kuruluşlara üye olabilirler.</a:t>
            </a:r>
            <a:endParaRPr lang="tr-TR" b="1" dirty="0"/>
          </a:p>
          <a:p>
            <a:endParaRPr lang="tr-TR" dirty="0"/>
          </a:p>
        </p:txBody>
      </p:sp>
    </p:spTree>
    <p:extLst>
      <p:ext uri="{BB962C8B-B14F-4D97-AF65-F5344CB8AC3E}">
        <p14:creationId xmlns:p14="http://schemas.microsoft.com/office/powerpoint/2010/main" val="1938919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Uluslararası Temel Belgeler</a:t>
            </a:r>
          </a:p>
        </p:txBody>
      </p:sp>
      <p:sp>
        <p:nvSpPr>
          <p:cNvPr id="3" name="İçerik Yer Tutucusu 2"/>
          <p:cNvSpPr>
            <a:spLocks noGrp="1"/>
          </p:cNvSpPr>
          <p:nvPr>
            <p:ph idx="1"/>
          </p:nvPr>
        </p:nvSpPr>
        <p:spPr/>
        <p:txBody>
          <a:bodyPr/>
          <a:lstStyle/>
          <a:p>
            <a:r>
              <a:rPr lang="tr-TR" dirty="0" err="1"/>
              <a:t>Bangalor</a:t>
            </a:r>
            <a:r>
              <a:rPr lang="tr-TR" dirty="0"/>
              <a:t> -2002 (Türkiye’de 2006 yılında kabul edildi)</a:t>
            </a:r>
          </a:p>
          <a:p>
            <a:r>
              <a:rPr lang="tr-TR" dirty="0"/>
              <a:t>Bağımsızlık</a:t>
            </a:r>
          </a:p>
          <a:p>
            <a:r>
              <a:rPr lang="tr-TR" dirty="0"/>
              <a:t>Tarafsızlık</a:t>
            </a:r>
          </a:p>
          <a:p>
            <a:r>
              <a:rPr lang="tr-TR" dirty="0"/>
              <a:t>-Eşitlik</a:t>
            </a:r>
          </a:p>
          <a:p>
            <a:r>
              <a:rPr lang="tr-TR" dirty="0"/>
              <a:t>-Ehliyet ve Özen</a:t>
            </a:r>
          </a:p>
          <a:p>
            <a:r>
              <a:rPr lang="tr-TR" dirty="0"/>
              <a:t>-Dürüstlük</a:t>
            </a:r>
          </a:p>
          <a:p>
            <a:r>
              <a:rPr lang="tr-TR" dirty="0"/>
              <a:t>Mesleğe </a:t>
            </a:r>
            <a:r>
              <a:rPr lang="tr-TR" dirty="0" err="1"/>
              <a:t>Yaraşırlık</a:t>
            </a:r>
            <a:endParaRPr lang="tr-TR" dirty="0"/>
          </a:p>
        </p:txBody>
      </p:sp>
    </p:spTree>
    <p:extLst>
      <p:ext uri="{BB962C8B-B14F-4D97-AF65-F5344CB8AC3E}">
        <p14:creationId xmlns:p14="http://schemas.microsoft.com/office/powerpoint/2010/main" val="537570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C8878-D52A-F046-9119-DB60FCF4600C}"/>
              </a:ext>
            </a:extLst>
          </p:cNvPr>
          <p:cNvSpPr>
            <a:spLocks noGrp="1"/>
          </p:cNvSpPr>
          <p:nvPr>
            <p:ph idx="1"/>
          </p:nvPr>
        </p:nvSpPr>
        <p:spPr>
          <a:xfrm>
            <a:off x="554636" y="0"/>
            <a:ext cx="10799164" cy="6206944"/>
          </a:xfrm>
        </p:spPr>
        <p:txBody>
          <a:bodyPr>
            <a:noAutofit/>
          </a:bodyPr>
          <a:lstStyle/>
          <a:p>
            <a:pPr algn="just" fontAlgn="base"/>
            <a:r>
              <a:rPr lang="tr-TR" sz="2400" dirty="0"/>
              <a:t>Prof. Dr. </a:t>
            </a:r>
            <a:r>
              <a:rPr lang="tr-TR" sz="2400" dirty="0" err="1"/>
              <a:t>İlber</a:t>
            </a:r>
            <a:r>
              <a:rPr lang="tr-TR" sz="2400" dirty="0"/>
              <a:t> Ortaylı, hakim ve savcı adaylarına "Halkla yüz göz olamazsınız. Olduğunuz takdirde adınız çıkar" uyarısında bulundu.</a:t>
            </a:r>
          </a:p>
          <a:p>
            <a:pPr algn="just" fontAlgn="base"/>
            <a:r>
              <a:rPr lang="tr-TR" sz="2400" dirty="0"/>
              <a:t>Prof. Dr. </a:t>
            </a:r>
            <a:r>
              <a:rPr lang="tr-TR" sz="2400" dirty="0" err="1"/>
              <a:t>İlber</a:t>
            </a:r>
            <a:r>
              <a:rPr lang="tr-TR" sz="2400" dirty="0"/>
              <a:t> Ortaylı, Türkiye Adalet Akademisi’nde eğitim gören hakim ve savcı adaylarına ders verdi.</a:t>
            </a:r>
          </a:p>
          <a:p>
            <a:pPr algn="just" fontAlgn="base"/>
            <a:r>
              <a:rPr lang="tr-TR" sz="2400" dirty="0"/>
              <a:t>Burada hukuk sistemini eleştiren Ortaylı, "Türkiye 50 tane tıp fakültesini kaldırır. Çünkü bizim doktorlarımız iyi yetişmiştir. Ama maalesef 10 tane daha hukuk fakültesini kaldıramaz. Yok, yetişmemişiz. Hukuk tarihçisi yok, Roma hukukçusu yok. Bir tahsil gördünüz. Yeterli veya yetersiz olabilir. Kendinizi geliştirebilirsiniz" dedi.</a:t>
            </a:r>
          </a:p>
          <a:p>
            <a:pPr algn="just" fontAlgn="base"/>
            <a:r>
              <a:rPr lang="tr-TR" sz="2400" dirty="0"/>
              <a:t>Türkiye gazetesinden Ebru </a:t>
            </a:r>
            <a:r>
              <a:rPr lang="tr-TR" sz="2400" dirty="0" err="1"/>
              <a:t>Karatosun'un</a:t>
            </a:r>
            <a:r>
              <a:rPr lang="tr-TR" sz="2400" dirty="0"/>
              <a:t> haberine göre Ortaylı şöyle devam etti:</a:t>
            </a:r>
          </a:p>
          <a:p>
            <a:pPr algn="just" fontAlgn="base"/>
            <a:r>
              <a:rPr lang="tr-TR" sz="2400" dirty="0"/>
              <a:t>"Sağda soldaki insanlarla samimi olmayacaksınız. Osmanlı kadısı 25 </a:t>
            </a:r>
            <a:r>
              <a:rPr lang="tr-TR" sz="2400" dirty="0" err="1"/>
              <a:t>akçelik</a:t>
            </a:r>
            <a:r>
              <a:rPr lang="tr-TR" sz="2400" dirty="0"/>
              <a:t> en alt kademeden başlar. İki sene bekler ve terfi eder. İki seneden fazla bir yerde tutulmaz. ‘Ahali ile yüzgöz olmasın’ diye. Halkla yüz göz olamazsınız. Olduğunuz takdirde adınız çıkar. Hiçbir şekilde, bilhassa idari yargıda davacı ile yemeğe bile çıkmayacaksınız. Mahallî halktan birinin düğününe gidemezsiniz. Çok tatsız bir meslek olduğunun farkındayız. Ama buna karşılık gittiğiniz yerdeki üniversite hocaları, öğretmenleri ve önde gelenleri ile ahbaplık edebilirsiniz. Tarih okuyun, ama ön planda okumanız gereken edebiyattır. Yabancı dil de bilmeniz gerekir.»</a:t>
            </a:r>
          </a:p>
          <a:p>
            <a:pPr algn="just" fontAlgn="base"/>
            <a:r>
              <a:rPr lang="tr-TR" sz="2400" dirty="0">
                <a:hlinkClick r:id="rId2"/>
              </a:rPr>
              <a:t>https://odatv.com/hakim-ve-savci-adaylari-ilber-ortayliyi-mi-yoksa-yargitay-baskanini-mi-dinleyecek-19071957.html</a:t>
            </a:r>
            <a:endParaRPr lang="tr-TR" sz="2400" dirty="0"/>
          </a:p>
          <a:p>
            <a:pPr algn="just" fontAlgn="base"/>
            <a:endParaRPr lang="tr-TR" sz="2400" dirty="0"/>
          </a:p>
          <a:p>
            <a:pPr algn="just"/>
            <a:br>
              <a:rPr lang="tr-TR" sz="2400" dirty="0"/>
            </a:br>
            <a:endParaRPr lang="en-GB" sz="2400" dirty="0"/>
          </a:p>
        </p:txBody>
      </p:sp>
    </p:spTree>
    <p:extLst>
      <p:ext uri="{BB962C8B-B14F-4D97-AF65-F5344CB8AC3E}">
        <p14:creationId xmlns:p14="http://schemas.microsoft.com/office/powerpoint/2010/main" val="993244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Uluslararası Temel Belgeler</a:t>
            </a:r>
          </a:p>
        </p:txBody>
      </p:sp>
      <p:sp>
        <p:nvSpPr>
          <p:cNvPr id="3" name="İçerik Yer Tutucusu 2"/>
          <p:cNvSpPr>
            <a:spLocks noGrp="1"/>
          </p:cNvSpPr>
          <p:nvPr>
            <p:ph idx="1"/>
          </p:nvPr>
        </p:nvSpPr>
        <p:spPr/>
        <p:txBody>
          <a:bodyPr/>
          <a:lstStyle/>
          <a:p>
            <a:r>
              <a:rPr lang="tr-TR" dirty="0"/>
              <a:t>Budapeşte İlkeleri -2005</a:t>
            </a:r>
          </a:p>
          <a:p>
            <a:r>
              <a:rPr lang="tr-TR" dirty="0"/>
              <a:t>Savcılar her zaman ve her koşulda; Dava açma görevi de dâhil olmak üzere görevlerini daima ilgili ulusal ve uluslararası hukuka uygun olarak icra ederler, Görevlerini adil, tarafsız, tutarlı ve hızlı şekilde yerine getirirler, İnsan onuru ve insan haklarına saygı duyar, bu değerleri korur ve desteklerler, Toplum adına ve kamu yararına hareket ettiklerini dikkate alırlar, Toplumun genel menfaatleri ile bireylerin hak ve menfaatleri arasında adil bir denge kurmaya çalışırlar.</a:t>
            </a:r>
          </a:p>
        </p:txBody>
      </p:sp>
    </p:spTree>
    <p:extLst>
      <p:ext uri="{BB962C8B-B14F-4D97-AF65-F5344CB8AC3E}">
        <p14:creationId xmlns:p14="http://schemas.microsoft.com/office/powerpoint/2010/main" val="1202300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D8E741F-C4ED-46FD-8153-5751D1DA22C0}"/>
              </a:ext>
            </a:extLst>
          </p:cNvPr>
          <p:cNvSpPr>
            <a:spLocks noGrp="1"/>
          </p:cNvSpPr>
          <p:nvPr>
            <p:ph type="title"/>
          </p:nvPr>
        </p:nvSpPr>
        <p:spPr>
          <a:xfrm>
            <a:off x="925027" y="287537"/>
            <a:ext cx="3894550" cy="1594747"/>
          </a:xfrm>
        </p:spPr>
        <p:txBody>
          <a:bodyPr>
            <a:normAutofit fontScale="90000"/>
          </a:bodyPr>
          <a:lstStyle/>
          <a:p>
            <a:r>
              <a:rPr lang="tr-TR" b="1" dirty="0"/>
              <a:t>Her türlü etkileme girişimi reddedilmelidir</a:t>
            </a:r>
            <a:br>
              <a:rPr lang="tr-TR" dirty="0"/>
            </a:br>
            <a:endParaRPr lang="tr-TR" dirty="0"/>
          </a:p>
        </p:txBody>
      </p:sp>
      <p:sp>
        <p:nvSpPr>
          <p:cNvPr id="3" name="İçerik Yer Tutucusu 2">
            <a:extLst>
              <a:ext uri="{FF2B5EF4-FFF2-40B4-BE49-F238E27FC236}">
                <a16:creationId xmlns:a16="http://schemas.microsoft.com/office/drawing/2014/main" id="{A7DF728C-6805-41B3-B7B4-99E55C2DBF2A}"/>
              </a:ext>
            </a:extLst>
          </p:cNvPr>
          <p:cNvSpPr>
            <a:spLocks noGrp="1"/>
          </p:cNvSpPr>
          <p:nvPr>
            <p:ph idx="1"/>
          </p:nvPr>
        </p:nvSpPr>
        <p:spPr/>
        <p:txBody>
          <a:bodyPr/>
          <a:lstStyle/>
          <a:p>
            <a:r>
              <a:rPr lang="tr-TR" sz="2400" dirty="0"/>
              <a:t>Mahkemeyi etkilemek için yapılacak tüm girişimler, duruşma salonunda ve yalnızca taraflar veya avukatları tarafından yapılmalıdır. Hâkim, yer yer mahkemede görülmeyi bekleyen konulardaki kararını etkilemek amacıyla mahkeme dışından kişilerin çabalarına maruz kalacaktır. </a:t>
            </a:r>
          </a:p>
          <a:p>
            <a:endParaRPr lang="tr-TR" dirty="0"/>
          </a:p>
        </p:txBody>
      </p:sp>
      <p:sp>
        <p:nvSpPr>
          <p:cNvPr id="6" name="Metin Yer Tutucusu 5">
            <a:extLst>
              <a:ext uri="{FF2B5EF4-FFF2-40B4-BE49-F238E27FC236}">
                <a16:creationId xmlns:a16="http://schemas.microsoft.com/office/drawing/2014/main" id="{D67D2809-9069-45D8-BE56-34E0DA671CF8}"/>
              </a:ext>
            </a:extLst>
          </p:cNvPr>
          <p:cNvSpPr>
            <a:spLocks noGrp="1"/>
          </p:cNvSpPr>
          <p:nvPr>
            <p:ph type="body" sz="half" idx="2"/>
          </p:nvPr>
        </p:nvSpPr>
        <p:spPr/>
        <p:txBody>
          <a:bodyPr/>
          <a:lstStyle/>
          <a:p>
            <a:endParaRPr lang="tr-TR" dirty="0"/>
          </a:p>
        </p:txBody>
      </p:sp>
      <p:pic>
        <p:nvPicPr>
          <p:cNvPr id="5" name="Resim 4">
            <a:extLst>
              <a:ext uri="{FF2B5EF4-FFF2-40B4-BE49-F238E27FC236}">
                <a16:creationId xmlns:a16="http://schemas.microsoft.com/office/drawing/2014/main" id="{1879EC62-5446-4154-8D7F-AD3B8AE854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027" y="3301914"/>
            <a:ext cx="3761758" cy="2559136"/>
          </a:xfrm>
          <a:prstGeom prst="rect">
            <a:avLst/>
          </a:prstGeom>
        </p:spPr>
      </p:pic>
    </p:spTree>
    <p:extLst>
      <p:ext uri="{BB962C8B-B14F-4D97-AF65-F5344CB8AC3E}">
        <p14:creationId xmlns:p14="http://schemas.microsoft.com/office/powerpoint/2010/main" val="2337464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0CFE815-FD41-4CBE-9A1E-4B92214C3F5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2565833-A561-4CB3-8B29-F54D3837DE34}"/>
              </a:ext>
            </a:extLst>
          </p:cNvPr>
          <p:cNvSpPr>
            <a:spLocks noGrp="1"/>
          </p:cNvSpPr>
          <p:nvPr>
            <p:ph idx="1"/>
          </p:nvPr>
        </p:nvSpPr>
        <p:spPr/>
        <p:txBody>
          <a:bodyPr/>
          <a:lstStyle/>
          <a:p>
            <a:r>
              <a:rPr lang="tr-TR" sz="2400" dirty="0"/>
              <a:t>Hâkimi doğrudan veya dolaylı olarak etkilemek amacıyla yapılan tüm girişimler reddedilmelidir. Bazı durumlarda, özellikle bu girişimler, reddedilmeleri üzerine tekrar ettiğinde, hâkim ilgili girişimleri yetkili idarelere bildirmelidir. Hâkim, ailevi, sosyal veya siyasal ilişkilerin herhangi bir yargı kararını etkilemesine izin vermemelidir.</a:t>
            </a:r>
          </a:p>
          <a:p>
            <a:endParaRPr lang="tr-TR" dirty="0"/>
          </a:p>
        </p:txBody>
      </p:sp>
    </p:spTree>
    <p:extLst>
      <p:ext uri="{BB962C8B-B14F-4D97-AF65-F5344CB8AC3E}">
        <p14:creationId xmlns:p14="http://schemas.microsoft.com/office/powerpoint/2010/main" val="515254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6ED45F7-D36F-4F5B-91F2-5F5A3F61DE06}"/>
              </a:ext>
            </a:extLst>
          </p:cNvPr>
          <p:cNvSpPr>
            <a:spLocks noGrp="1"/>
          </p:cNvSpPr>
          <p:nvPr>
            <p:ph type="title"/>
          </p:nvPr>
        </p:nvSpPr>
        <p:spPr/>
        <p:txBody>
          <a:bodyPr>
            <a:normAutofit fontScale="90000"/>
          </a:bodyPr>
          <a:lstStyle/>
          <a:p>
            <a:r>
              <a:rPr lang="tr-TR" b="1" dirty="0"/>
              <a:t>Mutlak soyutlanma mümkün olmadığı gibi, faydalı da değildir</a:t>
            </a:r>
            <a:br>
              <a:rPr lang="tr-TR" dirty="0"/>
            </a:br>
            <a:endParaRPr lang="tr-TR" dirty="0"/>
          </a:p>
        </p:txBody>
      </p:sp>
      <p:sp>
        <p:nvSpPr>
          <p:cNvPr id="3" name="İçerik Yer Tutucusu 2">
            <a:extLst>
              <a:ext uri="{FF2B5EF4-FFF2-40B4-BE49-F238E27FC236}">
                <a16:creationId xmlns:a16="http://schemas.microsoft.com/office/drawing/2014/main" id="{84C614F5-EFF3-44D9-9845-F4A1A35E504B}"/>
              </a:ext>
            </a:extLst>
          </p:cNvPr>
          <p:cNvSpPr>
            <a:spLocks noGrp="1"/>
          </p:cNvSpPr>
          <p:nvPr>
            <p:ph idx="1"/>
          </p:nvPr>
        </p:nvSpPr>
        <p:spPr>
          <a:xfrm>
            <a:off x="2592924" y="2133600"/>
            <a:ext cx="8911687" cy="4280452"/>
          </a:xfrm>
        </p:spPr>
        <p:txBody>
          <a:bodyPr>
            <a:normAutofit/>
          </a:bodyPr>
          <a:lstStyle/>
          <a:p>
            <a:r>
              <a:rPr lang="tr-TR" sz="2000" dirty="0"/>
              <a:t>Bir hâkimin toplumdan ne kadar bağımsız olması beklenir? Hâkimlik mesleği bir defasında “rahiplik gibi bir şey” olarak tanımlanmıştır. Diğer bir hâkimin deyişine göre “Mahkeme reisi bir manastıra gider ve kendini yargısal çalışmaya hapseder". Bu sınırlamalar, günümüzde fazla </a:t>
            </a:r>
            <a:r>
              <a:rPr lang="tr-TR" sz="2000" dirty="0" err="1"/>
              <a:t>talepkâr</a:t>
            </a:r>
            <a:r>
              <a:rPr lang="tr-TR" sz="2000" dirty="0"/>
              <a:t> görünebilir, ancak bir hâkime verilen görev "birçok açıdan manastır hayatına özgüdür". </a:t>
            </a:r>
          </a:p>
          <a:p>
            <a:r>
              <a:rPr lang="tr-TR" sz="2000" dirty="0"/>
              <a:t>Bir hâkimin diğer insanlardan çok daha katı ve sınırlı bir yaşam ve vazife sürdürmesi beklense de, hâkimden kamusal hayattan tamamen çekilerek yalnızca ev, aile ve arkadaşlar etrafında şekillenen, tamamen özel bir hayat idame ettirmesini beklemek mantıksız olacaktır. Hâkimin yaşadığı toplumdan mutlak surette soyutlanması mümkün olmadığı gibi, faydalı da değildir.</a:t>
            </a:r>
          </a:p>
          <a:p>
            <a:endParaRPr lang="tr-TR" dirty="0"/>
          </a:p>
        </p:txBody>
      </p:sp>
    </p:spTree>
    <p:extLst>
      <p:ext uri="{BB962C8B-B14F-4D97-AF65-F5344CB8AC3E}">
        <p14:creationId xmlns:p14="http://schemas.microsoft.com/office/powerpoint/2010/main" val="303326036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739</Words>
  <Application>Microsoft Macintosh PowerPoint</Application>
  <PresentationFormat>Geniş ekran</PresentationFormat>
  <Paragraphs>36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Uluslararası Temel Belgeler</vt:lpstr>
      <vt:lpstr>Uluslararası Temel Belgeler</vt:lpstr>
      <vt:lpstr>Uluslararası Temel Belgeler</vt:lpstr>
      <vt:lpstr>PowerPoint Sunusu</vt:lpstr>
      <vt:lpstr>Uluslararası Temel Belgeler</vt:lpstr>
      <vt:lpstr>Her türlü etkileme girişimi reddedilmelidir </vt:lpstr>
      <vt:lpstr>PowerPoint Sunusu</vt:lpstr>
      <vt:lpstr>Mutlak soyutlanma mümkün olmadığı gibi, faydalı da değildir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Uluslararası Temel Belgeler</dc:title>
  <dc:creator>Gülriz Uygur</dc:creator>
  <cp:lastModifiedBy>Gülriz Uygur</cp:lastModifiedBy>
  <cp:revision>2</cp:revision>
  <dcterms:created xsi:type="dcterms:W3CDTF">2020-01-27T19:00:22Z</dcterms:created>
  <dcterms:modified xsi:type="dcterms:W3CDTF">2020-01-27T21:54:54Z</dcterms:modified>
</cp:coreProperties>
</file>