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77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41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0321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826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3025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339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881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210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54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35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48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03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16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61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60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85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DEF03-42B8-4260-BC85-4A7D78B3052C}" type="datetimeFigureOut">
              <a:rPr lang="tr-TR" smtClean="0"/>
              <a:t>14.03.2021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65BB50-7F68-465C-931E-EFE4171AB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25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75323B-B918-4D62-903C-7B5AC3624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50505" y="2171269"/>
            <a:ext cx="11411338" cy="1646302"/>
          </a:xfrm>
        </p:spPr>
        <p:txBody>
          <a:bodyPr/>
          <a:lstStyle/>
          <a:p>
            <a:pPr algn="ctr"/>
            <a:r>
              <a:rPr lang="tr-TR" sz="4800" dirty="0"/>
              <a:t>ÇOCUKLARDA DİL VE KONUŞMA BOZUKLUKLARI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4434ED56-10E9-4D83-9808-B6C2718C9D55}"/>
              </a:ext>
            </a:extLst>
          </p:cNvPr>
          <p:cNvSpPr txBox="1">
            <a:spLocks/>
          </p:cNvSpPr>
          <p:nvPr/>
        </p:nvSpPr>
        <p:spPr>
          <a:xfrm>
            <a:off x="853611" y="760461"/>
            <a:ext cx="9073848" cy="1320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3600" b="1" dirty="0"/>
              <a:t>CGM302 SAĞLIK KURUMLARINDA ALAN ÇALIŞMASI</a:t>
            </a:r>
            <a:endParaRPr lang="tr-TR" dirty="0"/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594B86C6-51F3-4B97-B73D-A0C8FA08E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6332" y="4097418"/>
            <a:ext cx="7766936" cy="182009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tr-TR" b="1" dirty="0">
                <a:solidFill>
                  <a:schemeClr val="tx1"/>
                </a:solidFill>
              </a:rPr>
              <a:t>Prof. Dr. Aysel KÖKSAL AKYOL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Prof. Dr. Aynur BÜTÜN AYHAN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Ankara Üniversitesi 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Sağlık Bilimleri Fakültesi 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Çocuk Gelişimi 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13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375599-41B3-4F4F-902F-8F801FA8F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SES BOZUKLUKLARI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95E447-97F2-4158-A8A6-012F09BBF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689" y="1619413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 err="1"/>
              <a:t>Çeşitli</a:t>
            </a:r>
            <a:r>
              <a:rPr lang="en-US" sz="2400" dirty="0"/>
              <a:t> </a:t>
            </a:r>
            <a:r>
              <a:rPr lang="en-US" sz="2400" dirty="0" err="1"/>
              <a:t>nedenlerden</a:t>
            </a:r>
            <a:r>
              <a:rPr lang="en-US" sz="2400" dirty="0"/>
              <a:t> </a:t>
            </a:r>
            <a:r>
              <a:rPr lang="en-US" sz="2400" dirty="0" err="1"/>
              <a:t>dolayı</a:t>
            </a:r>
            <a:r>
              <a:rPr lang="en-US" sz="2400" dirty="0"/>
              <a:t> </a:t>
            </a:r>
            <a:r>
              <a:rPr lang="en-US" sz="2400" dirty="0" err="1"/>
              <a:t>sesin</a:t>
            </a:r>
            <a:r>
              <a:rPr lang="en-US" sz="2400" dirty="0"/>
              <a:t> </a:t>
            </a:r>
            <a:r>
              <a:rPr lang="en-US" sz="2400" dirty="0" err="1"/>
              <a:t>perde</a:t>
            </a:r>
            <a:r>
              <a:rPr lang="en-US" sz="2400" dirty="0"/>
              <a:t>, </a:t>
            </a:r>
            <a:r>
              <a:rPr lang="en-US" sz="2400" dirty="0" err="1"/>
              <a:t>şiddet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kalitesinden</a:t>
            </a:r>
            <a:r>
              <a:rPr lang="en-US" sz="2400" dirty="0"/>
              <a:t> </a:t>
            </a:r>
            <a:r>
              <a:rPr lang="en-US" sz="2400" dirty="0" err="1"/>
              <a:t>birinin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birkaçının</a:t>
            </a:r>
            <a:r>
              <a:rPr lang="en-US" sz="2400" dirty="0"/>
              <a:t>, </a:t>
            </a:r>
            <a:r>
              <a:rPr lang="en-US" sz="2400" dirty="0" err="1"/>
              <a:t>konuşan</a:t>
            </a:r>
            <a:r>
              <a:rPr lang="en-US" sz="2400" dirty="0"/>
              <a:t> </a:t>
            </a:r>
            <a:r>
              <a:rPr lang="en-US" sz="2400" dirty="0" err="1"/>
              <a:t>kişinin</a:t>
            </a:r>
            <a:r>
              <a:rPr lang="en-US" sz="2400" dirty="0"/>
              <a:t> ne </a:t>
            </a:r>
            <a:r>
              <a:rPr lang="en-US" sz="2400" dirty="0" err="1"/>
              <a:t>söylediğinden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fazla</a:t>
            </a:r>
            <a:r>
              <a:rPr lang="en-US" sz="2400" dirty="0"/>
              <a:t> </a:t>
            </a:r>
            <a:r>
              <a:rPr lang="en-US" sz="2400" dirty="0" err="1"/>
              <a:t>dikkat</a:t>
            </a:r>
            <a:r>
              <a:rPr lang="en-US" sz="2400" dirty="0"/>
              <a:t> </a:t>
            </a:r>
            <a:r>
              <a:rPr lang="en-US" sz="2400" dirty="0" err="1"/>
              <a:t>çektiği</a:t>
            </a:r>
            <a:r>
              <a:rPr lang="en-US" sz="2400" dirty="0"/>
              <a:t> </a:t>
            </a:r>
            <a:r>
              <a:rPr lang="en-US" sz="2400" dirty="0" err="1"/>
              <a:t>bozukluktur</a:t>
            </a:r>
            <a:r>
              <a:rPr lang="en-US" sz="2400" dirty="0"/>
              <a:t>.</a:t>
            </a:r>
            <a:endParaRPr lang="tr-TR" sz="2400" dirty="0"/>
          </a:p>
          <a:p>
            <a:pPr lvl="1"/>
            <a:r>
              <a:rPr lang="tr-TR" sz="2400" dirty="0"/>
              <a:t>Sesin perdesi: Yaşa ve cinsiyete göre daha tiz ya da pes ses çıkarma durumu.</a:t>
            </a:r>
          </a:p>
          <a:p>
            <a:pPr lvl="1"/>
            <a:r>
              <a:rPr lang="tr-TR" sz="2400" dirty="0"/>
              <a:t>Sesin şiddeti: Çok yüksek ya da alçak ses kullanılması</a:t>
            </a:r>
          </a:p>
          <a:p>
            <a:pPr lvl="1"/>
            <a:r>
              <a:rPr lang="tr-TR" sz="2400" dirty="0"/>
              <a:t>Ses kalitesi/tonu: Burun boşluğundan gelen ses ya da gırtlaktan gelen yoğun ses yüzünden konuşmanın anlaşılmasının güçleşmesi.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82797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B7AFBB-1B39-4C18-9DC2-D7F60AF75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EDİNİLMİŞ DİL BOZUKLUKLARI (AFAZİ)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B7D286-A63F-4A7A-B7BE-D5366DB90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Söz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kelime</a:t>
            </a:r>
            <a:r>
              <a:rPr lang="en-US" sz="2400" dirty="0"/>
              <a:t> </a:t>
            </a:r>
            <a:r>
              <a:rPr lang="en-US" sz="2400" dirty="0" err="1"/>
              <a:t>yitimi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da </a:t>
            </a:r>
            <a:r>
              <a:rPr lang="en-US" sz="2400" dirty="0" err="1"/>
              <a:t>bilinir</a:t>
            </a:r>
            <a:r>
              <a:rPr lang="en-US" sz="2400" dirty="0"/>
              <a:t>. </a:t>
            </a:r>
            <a:r>
              <a:rPr lang="en-US" sz="2400" dirty="0" err="1"/>
              <a:t>Beyin</a:t>
            </a:r>
            <a:r>
              <a:rPr lang="en-US" sz="2400" dirty="0"/>
              <a:t> </a:t>
            </a:r>
            <a:r>
              <a:rPr lang="en-US" sz="2400" dirty="0" err="1"/>
              <a:t>zedelenmesi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çıkan</a:t>
            </a:r>
            <a:r>
              <a:rPr lang="en-US" sz="2400" dirty="0"/>
              <a:t> </a:t>
            </a:r>
            <a:r>
              <a:rPr lang="en-US" sz="2400" dirty="0" err="1"/>
              <a:t>afazi</a:t>
            </a:r>
            <a:r>
              <a:rPr lang="en-US" sz="2400" dirty="0"/>
              <a:t>, </a:t>
            </a:r>
            <a:r>
              <a:rPr lang="en-US" sz="2400" dirty="0" err="1"/>
              <a:t>bireyde</a:t>
            </a:r>
            <a:r>
              <a:rPr lang="en-US" sz="2400" dirty="0"/>
              <a:t> </a:t>
            </a:r>
            <a:r>
              <a:rPr lang="en-US" sz="2400" dirty="0" err="1"/>
              <a:t>zekâ</a:t>
            </a:r>
            <a:r>
              <a:rPr lang="en-US" sz="2400" dirty="0"/>
              <a:t> </a:t>
            </a:r>
            <a:r>
              <a:rPr lang="en-US" sz="2400" dirty="0" err="1"/>
              <a:t>geriliği</a:t>
            </a:r>
            <a:r>
              <a:rPr lang="en-US" sz="2400" dirty="0"/>
              <a:t>, </a:t>
            </a:r>
            <a:r>
              <a:rPr lang="en-US" sz="2400" dirty="0" err="1"/>
              <a:t>bellek</a:t>
            </a:r>
            <a:r>
              <a:rPr lang="en-US" sz="2400" dirty="0"/>
              <a:t> </a:t>
            </a:r>
            <a:r>
              <a:rPr lang="en-US" sz="2400" dirty="0" err="1"/>
              <a:t>bozukluğu</a:t>
            </a:r>
            <a:r>
              <a:rPr lang="en-US" sz="2400" dirty="0"/>
              <a:t>, </a:t>
            </a:r>
            <a:r>
              <a:rPr lang="en-US" sz="2400" dirty="0" err="1"/>
              <a:t>işitme</a:t>
            </a:r>
            <a:r>
              <a:rPr lang="en-US" sz="2400" dirty="0"/>
              <a:t> </a:t>
            </a:r>
            <a:r>
              <a:rPr lang="en-US" sz="2400" dirty="0" err="1"/>
              <a:t>özrü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konuşma</a:t>
            </a:r>
            <a:r>
              <a:rPr lang="en-US" sz="2400" dirty="0"/>
              <a:t> </a:t>
            </a:r>
            <a:r>
              <a:rPr lang="en-US" sz="2400" dirty="0" err="1"/>
              <a:t>organlarında</a:t>
            </a:r>
            <a:r>
              <a:rPr lang="en-US" sz="2400" dirty="0"/>
              <a:t> </a:t>
            </a:r>
            <a:r>
              <a:rPr lang="en-US" sz="2400" dirty="0" err="1"/>
              <a:t>bozukluk</a:t>
            </a:r>
            <a:r>
              <a:rPr lang="en-US" sz="2400" dirty="0"/>
              <a:t> </a:t>
            </a:r>
            <a:r>
              <a:rPr lang="en-US" sz="2400" dirty="0" err="1"/>
              <a:t>olmadan</a:t>
            </a:r>
            <a:r>
              <a:rPr lang="en-US" sz="2400" dirty="0"/>
              <a:t> </a:t>
            </a:r>
            <a:r>
              <a:rPr lang="en-US" sz="2400" dirty="0" err="1"/>
              <a:t>konuşma</a:t>
            </a:r>
            <a:r>
              <a:rPr lang="en-US" sz="2400" dirty="0"/>
              <a:t> </a:t>
            </a:r>
            <a:r>
              <a:rPr lang="en-US" sz="2400" dirty="0" err="1"/>
              <a:t>işlevinin</a:t>
            </a:r>
            <a:r>
              <a:rPr lang="en-US" sz="2400" dirty="0"/>
              <a:t> </a:t>
            </a:r>
            <a:r>
              <a:rPr lang="en-US" sz="2400" dirty="0" err="1"/>
              <a:t>yerine</a:t>
            </a:r>
            <a:r>
              <a:rPr lang="en-US" sz="2400" dirty="0"/>
              <a:t> </a:t>
            </a:r>
            <a:r>
              <a:rPr lang="en-US" sz="2400" dirty="0" err="1"/>
              <a:t>getirilmemesi</a:t>
            </a:r>
            <a:r>
              <a:rPr lang="en-US" sz="2400" dirty="0"/>
              <a:t> </a:t>
            </a:r>
            <a:r>
              <a:rPr lang="en-US" sz="2400" dirty="0" err="1"/>
              <a:t>durumudur</a:t>
            </a:r>
            <a:r>
              <a:rPr lang="en-US" sz="2400" dirty="0"/>
              <a:t>. </a:t>
            </a:r>
            <a:r>
              <a:rPr lang="tr-TR" sz="2400" dirty="0"/>
              <a:t>Genelde felç durumlarından sonra sıklıkla karşılaşılır.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86504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EBAFE6-F36D-4A3E-AB30-87E4735C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MOTOR KONUŞMA BOZUKLUKLARI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F390F8-03C2-4477-813D-112066D5B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Nörolojik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sebebe</a:t>
            </a:r>
            <a:r>
              <a:rPr lang="en-US" sz="2400" dirty="0"/>
              <a:t> </a:t>
            </a:r>
            <a:r>
              <a:rPr lang="en-US" sz="2400" dirty="0" err="1"/>
              <a:t>bağlı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konuşma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gerekli</a:t>
            </a:r>
            <a:r>
              <a:rPr lang="en-US" sz="2400" dirty="0"/>
              <a:t> kas </a:t>
            </a:r>
            <a:r>
              <a:rPr lang="en-US" sz="2400" dirty="0" err="1"/>
              <a:t>gruplarında</a:t>
            </a:r>
            <a:r>
              <a:rPr lang="en-US" sz="2400" dirty="0"/>
              <a:t> </a:t>
            </a:r>
            <a:r>
              <a:rPr lang="en-US" sz="2400" dirty="0" err="1"/>
              <a:t>görülen</a:t>
            </a:r>
            <a:r>
              <a:rPr lang="en-US" sz="2400" dirty="0"/>
              <a:t> </a:t>
            </a:r>
            <a:r>
              <a:rPr lang="en-US" sz="2400" dirty="0" err="1"/>
              <a:t>güçsüzlük</a:t>
            </a:r>
            <a:r>
              <a:rPr lang="en-US" sz="2400" dirty="0"/>
              <a:t>, </a:t>
            </a:r>
            <a:r>
              <a:rPr lang="en-US" sz="2400" dirty="0" err="1"/>
              <a:t>zayıflık</a:t>
            </a:r>
            <a:r>
              <a:rPr lang="en-US" sz="2400" dirty="0"/>
              <a:t>, </a:t>
            </a:r>
            <a:r>
              <a:rPr lang="en-US" sz="2400" dirty="0" err="1"/>
              <a:t>koordinasyon</a:t>
            </a:r>
            <a:r>
              <a:rPr lang="en-US" sz="2400" dirty="0"/>
              <a:t> </a:t>
            </a:r>
            <a:r>
              <a:rPr lang="en-US" sz="2400" dirty="0" err="1"/>
              <a:t>bozukluğu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konuşma</a:t>
            </a:r>
            <a:r>
              <a:rPr lang="en-US" sz="2400" dirty="0"/>
              <a:t> </a:t>
            </a:r>
            <a:r>
              <a:rPr lang="en-US" sz="2400" dirty="0" err="1"/>
              <a:t>mekanizmasının</a:t>
            </a:r>
            <a:r>
              <a:rPr lang="en-US" sz="2400" dirty="0"/>
              <a:t> </a:t>
            </a:r>
            <a:r>
              <a:rPr lang="en-US" sz="2400" dirty="0" err="1"/>
              <a:t>etkilendiği</a:t>
            </a:r>
            <a:r>
              <a:rPr lang="en-US" sz="2400" dirty="0"/>
              <a:t> </a:t>
            </a:r>
            <a:r>
              <a:rPr lang="en-US" sz="2400" dirty="0" err="1"/>
              <a:t>bozukluklardır</a:t>
            </a:r>
            <a:r>
              <a:rPr lang="en-US" sz="2400" dirty="0"/>
              <a:t>.</a:t>
            </a:r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04949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614DFA-DB81-4322-8046-6C64EF1E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15805E-81F8-409D-B2A1-81FDAB1B8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Baykoç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N. (2017) Özel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gereksinimli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çocuklar ve özel eğitim. Eğiten Kitap: Ankara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Erdem, İ. (2013). Konuşma eğitimi esnasında karşılaşılan konuşma bozuklukları ve bunları düzeltme yolları.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Adıyaman Üniversitesi Sosyal Bilimler Enstitüsü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(11), 415-452.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Fisher, S. E., Lai, C. S., &amp; Monaco, A. P. (2003). Deciphering the genetic basis of speech and language disorders.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Annual review of neuroscience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26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57-80.</a:t>
            </a:r>
            <a:endParaRPr lang="tr-T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Newbury, D. F., &amp; Monaco, A. P. (2010). Genetic advances in the study of speech and language disorders.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Neuron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68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309-320.</a:t>
            </a:r>
            <a:endParaRPr lang="tr-T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Oller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D. K.,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Eilers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R. E., Neal, A. R., &amp; Schwartz, H. K. (1999). Precursors to speech in infancy: The prediction of speech and language disorders.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 of communication disorders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32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(4), 223-245.</a:t>
            </a:r>
            <a:endParaRPr lang="tr-T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Tanrıdağ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O. (2009). Nöroloji Pratiğinde Konuşma ve Dil Bozuklukları. 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Turkish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Neurology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Turk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Noroloji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15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(4).</a:t>
            </a:r>
            <a:endParaRPr lang="tr-T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62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C91224-2912-4FEC-AA9D-8DE4F40FA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DİL VE KONUŞMA BOZUKLUĞU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9A628A-3A90-4266-965B-4F147676D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Çocukların dil gelişmelerinde, beklenen aşamalarda gecikmeler olması, konuşmanın, dikkati konuşana çekecek kadar normalden farklılık göstermesi ve iletişimin bozulduğu, koptuğu durumlar konuşma ve dil bozukluğu şeklinde tanımlanmaktadır.</a:t>
            </a:r>
          </a:p>
        </p:txBody>
      </p:sp>
    </p:spTree>
    <p:extLst>
      <p:ext uri="{BB962C8B-B14F-4D97-AF65-F5344CB8AC3E}">
        <p14:creationId xmlns:p14="http://schemas.microsoft.com/office/powerpoint/2010/main" val="2048984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FEB920-C4D5-4794-B50D-EAC4D345E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DİL VE KONUŞMA BOZUKLUKLARININ TÜRLERİ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4FBF7C-3C68-4577-8263-13DEEF3D0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Dil ve konuşma güçlükleri ana hatlarıyla altı alt grupta ele alınabilir.</a:t>
            </a:r>
          </a:p>
          <a:p>
            <a:pPr lvl="2"/>
            <a:r>
              <a:rPr lang="en-US" sz="2400" dirty="0" err="1"/>
              <a:t>Artikülasyon</a:t>
            </a:r>
            <a:r>
              <a:rPr lang="en-US" sz="2400" dirty="0"/>
              <a:t> </a:t>
            </a:r>
            <a:r>
              <a:rPr lang="en-US" sz="2400" dirty="0" err="1"/>
              <a:t>Bozukluğu</a:t>
            </a:r>
            <a:r>
              <a:rPr lang="en-US" sz="2400" dirty="0"/>
              <a:t> </a:t>
            </a:r>
            <a:endParaRPr lang="tr-TR" sz="2400" dirty="0"/>
          </a:p>
          <a:p>
            <a:pPr lvl="2"/>
            <a:r>
              <a:rPr lang="en-US" sz="2400" dirty="0" err="1"/>
              <a:t>Akıcı</a:t>
            </a:r>
            <a:r>
              <a:rPr lang="en-US" sz="2400" dirty="0"/>
              <a:t> </a:t>
            </a:r>
            <a:r>
              <a:rPr lang="en-US" sz="2400" dirty="0" err="1"/>
              <a:t>Konuşma</a:t>
            </a:r>
            <a:r>
              <a:rPr lang="en-US" sz="2400" dirty="0"/>
              <a:t> </a:t>
            </a:r>
            <a:r>
              <a:rPr lang="en-US" sz="2400" dirty="0" err="1"/>
              <a:t>Bozukluğu</a:t>
            </a:r>
            <a:r>
              <a:rPr lang="en-US" sz="2400" dirty="0"/>
              <a:t> </a:t>
            </a:r>
            <a:endParaRPr lang="tr-TR" sz="2400" dirty="0"/>
          </a:p>
          <a:p>
            <a:pPr lvl="2"/>
            <a:r>
              <a:rPr lang="en-US" sz="2400" dirty="0" err="1"/>
              <a:t>Gelişimsel</a:t>
            </a:r>
            <a:r>
              <a:rPr lang="en-US" sz="2400" dirty="0"/>
              <a:t> </a:t>
            </a:r>
            <a:r>
              <a:rPr lang="en-US" sz="2400" dirty="0" err="1"/>
              <a:t>Dil</a:t>
            </a:r>
            <a:r>
              <a:rPr lang="en-US" sz="2400" dirty="0"/>
              <a:t> </a:t>
            </a:r>
            <a:r>
              <a:rPr lang="en-US" sz="2400" dirty="0" err="1"/>
              <a:t>Bozuklukları</a:t>
            </a:r>
            <a:r>
              <a:rPr lang="en-US" sz="2400" dirty="0"/>
              <a:t> </a:t>
            </a:r>
            <a:endParaRPr lang="tr-TR" sz="2400" dirty="0"/>
          </a:p>
          <a:p>
            <a:pPr lvl="2"/>
            <a:r>
              <a:rPr lang="en-US" sz="2400" dirty="0" err="1"/>
              <a:t>Ses</a:t>
            </a:r>
            <a:r>
              <a:rPr lang="en-US" sz="2400" dirty="0"/>
              <a:t> </a:t>
            </a:r>
            <a:r>
              <a:rPr lang="en-US" sz="2400" dirty="0" err="1"/>
              <a:t>Bozuklukları</a:t>
            </a:r>
            <a:r>
              <a:rPr lang="en-US" sz="2400" dirty="0"/>
              <a:t> </a:t>
            </a:r>
            <a:endParaRPr lang="tr-TR" sz="2400" dirty="0"/>
          </a:p>
          <a:p>
            <a:pPr lvl="2"/>
            <a:r>
              <a:rPr lang="en-US" sz="2400" dirty="0" err="1"/>
              <a:t>Edinilmiş</a:t>
            </a:r>
            <a:r>
              <a:rPr lang="en-US" sz="2400" dirty="0"/>
              <a:t> </a:t>
            </a:r>
            <a:r>
              <a:rPr lang="en-US" sz="2400" dirty="0" err="1"/>
              <a:t>Dil</a:t>
            </a:r>
            <a:r>
              <a:rPr lang="en-US" sz="2400" dirty="0"/>
              <a:t> </a:t>
            </a:r>
            <a:r>
              <a:rPr lang="en-US" sz="2400" dirty="0" err="1"/>
              <a:t>Bozuklukları</a:t>
            </a:r>
            <a:r>
              <a:rPr lang="en-US" sz="2400" dirty="0"/>
              <a:t> </a:t>
            </a:r>
            <a:r>
              <a:rPr lang="tr-TR" sz="2400" dirty="0"/>
              <a:t>(Afazi)</a:t>
            </a:r>
          </a:p>
          <a:p>
            <a:pPr lvl="2"/>
            <a:r>
              <a:rPr lang="tr-TR" sz="2400" dirty="0"/>
              <a:t>Motor konuşma bozuklukları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35812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BDD782-6408-4836-9FF9-2C19DDBEB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ARTIKÜLASYON BOZUKLUĞU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0ADB7C-13BA-4C34-A20D-EF1E73477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Artikülasyon</a:t>
            </a:r>
            <a:r>
              <a:rPr lang="en-US" sz="2400" dirty="0"/>
              <a:t>; </a:t>
            </a:r>
            <a:r>
              <a:rPr lang="en-US" sz="2400" dirty="0" err="1"/>
              <a:t>dil</a:t>
            </a:r>
            <a:r>
              <a:rPr lang="en-US" sz="2400" dirty="0"/>
              <a:t>, </a:t>
            </a:r>
            <a:r>
              <a:rPr lang="en-US" sz="2400" dirty="0" err="1"/>
              <a:t>dudak</a:t>
            </a:r>
            <a:r>
              <a:rPr lang="en-US" sz="2400" dirty="0"/>
              <a:t>, alt </a:t>
            </a:r>
            <a:r>
              <a:rPr lang="en-US" sz="2400" dirty="0" err="1"/>
              <a:t>çene</a:t>
            </a:r>
            <a:r>
              <a:rPr lang="en-US" sz="2400" dirty="0"/>
              <a:t>, </a:t>
            </a:r>
            <a:r>
              <a:rPr lang="en-US" sz="2400" dirty="0" err="1"/>
              <a:t>dişler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damağın</a:t>
            </a:r>
            <a:r>
              <a:rPr lang="en-US" sz="2400" dirty="0"/>
              <a:t> </a:t>
            </a:r>
            <a:r>
              <a:rPr lang="en-US" sz="2400" dirty="0" err="1"/>
              <a:t>işbirliği</a:t>
            </a:r>
            <a:r>
              <a:rPr lang="en-US" sz="2400" dirty="0"/>
              <a:t> </a:t>
            </a:r>
            <a:r>
              <a:rPr lang="en-US" sz="2400" dirty="0" err="1"/>
              <a:t>halinde</a:t>
            </a:r>
            <a:r>
              <a:rPr lang="en-US" sz="2400" dirty="0"/>
              <a:t> </a:t>
            </a:r>
            <a:r>
              <a:rPr lang="en-US" sz="2400" dirty="0" err="1"/>
              <a:t>çalışarak</a:t>
            </a:r>
            <a:r>
              <a:rPr lang="en-US" sz="2400" dirty="0"/>
              <a:t> </a:t>
            </a:r>
            <a:r>
              <a:rPr lang="en-US" sz="2400" dirty="0" err="1"/>
              <a:t>anlamlı</a:t>
            </a:r>
            <a:r>
              <a:rPr lang="en-US" sz="2400" dirty="0"/>
              <a:t> oral </a:t>
            </a:r>
            <a:r>
              <a:rPr lang="en-US" sz="2400" dirty="0" err="1"/>
              <a:t>semboller</a:t>
            </a:r>
            <a:r>
              <a:rPr lang="en-US" sz="2400" dirty="0"/>
              <a:t> </a:t>
            </a:r>
            <a:r>
              <a:rPr lang="en-US" sz="2400" dirty="0" err="1"/>
              <a:t>oluşturma</a:t>
            </a:r>
            <a:r>
              <a:rPr lang="en-US" sz="2400" dirty="0"/>
              <a:t> </a:t>
            </a:r>
            <a:r>
              <a:rPr lang="en-US" sz="2400" dirty="0" err="1"/>
              <a:t>süreci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tanımlanmıştır</a:t>
            </a:r>
            <a:r>
              <a:rPr lang="en-US" sz="2400" dirty="0"/>
              <a:t>.</a:t>
            </a:r>
            <a:endParaRPr lang="tr-TR" sz="2400" dirty="0"/>
          </a:p>
          <a:p>
            <a:r>
              <a:rPr lang="tr-TR" sz="2400" dirty="0"/>
              <a:t>Artikülasyon bozukluğu </a:t>
            </a:r>
            <a:r>
              <a:rPr lang="en-US" sz="2400" dirty="0"/>
              <a:t>problem</a:t>
            </a:r>
            <a:r>
              <a:rPr lang="tr-TR" sz="2400" dirty="0"/>
              <a:t>ine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çocuklar</a:t>
            </a:r>
            <a:r>
              <a:rPr lang="en-US" sz="2400" dirty="0"/>
              <a:t>, </a:t>
            </a:r>
            <a:r>
              <a:rPr lang="en-US" sz="2400" dirty="0" err="1"/>
              <a:t>kendi</a:t>
            </a:r>
            <a:r>
              <a:rPr lang="en-US" sz="2400" dirty="0"/>
              <a:t> </a:t>
            </a:r>
            <a:r>
              <a:rPr lang="en-US" sz="2400" dirty="0" err="1"/>
              <a:t>dillerindeki</a:t>
            </a:r>
            <a:r>
              <a:rPr lang="en-US" sz="2400" dirty="0"/>
              <a:t> </a:t>
            </a:r>
            <a:r>
              <a:rPr lang="en-US" sz="2400" dirty="0" err="1"/>
              <a:t>konuşma</a:t>
            </a:r>
            <a:r>
              <a:rPr lang="en-US" sz="2400" dirty="0"/>
              <a:t> </a:t>
            </a:r>
            <a:r>
              <a:rPr lang="en-US" sz="2400" dirty="0" err="1"/>
              <a:t>seslerinin</a:t>
            </a:r>
            <a:r>
              <a:rPr lang="en-US" sz="2400" dirty="0"/>
              <a:t> </a:t>
            </a:r>
            <a:r>
              <a:rPr lang="en-US" sz="2400" dirty="0" err="1"/>
              <a:t>üretiminde</a:t>
            </a:r>
            <a:r>
              <a:rPr lang="en-US" sz="2400" dirty="0"/>
              <a:t> </a:t>
            </a:r>
            <a:r>
              <a:rPr lang="en-US" sz="2400" dirty="0" err="1"/>
              <a:t>güçlük</a:t>
            </a:r>
            <a:r>
              <a:rPr lang="en-US" sz="2400" dirty="0"/>
              <a:t> </a:t>
            </a:r>
            <a:r>
              <a:rPr lang="en-US" sz="2400" dirty="0" err="1"/>
              <a:t>çekmektedirler</a:t>
            </a:r>
            <a:r>
              <a:rPr lang="en-US" sz="2400" dirty="0"/>
              <a:t>.</a:t>
            </a:r>
            <a:r>
              <a:rPr lang="tr-TR" sz="2400" dirty="0"/>
              <a:t> Çocuklarda en sık karşılaşılan dil ve konuşma bozukluğu artikülasyon bozukluğudur.</a:t>
            </a:r>
          </a:p>
        </p:txBody>
      </p:sp>
    </p:spTree>
    <p:extLst>
      <p:ext uri="{BB962C8B-B14F-4D97-AF65-F5344CB8AC3E}">
        <p14:creationId xmlns:p14="http://schemas.microsoft.com/office/powerpoint/2010/main" val="14687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5E5A36-3AD3-4B65-B51D-6C86A211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ARTİKÜLASYON BOZUKLUKLARI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784009-3034-48BF-B606-A59F4BF24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Artikülasyon</a:t>
            </a:r>
            <a:r>
              <a:rPr lang="en-US" sz="2800" dirty="0"/>
              <a:t> </a:t>
            </a:r>
            <a:r>
              <a:rPr lang="en-US" sz="2800" dirty="0" err="1"/>
              <a:t>bozukluk</a:t>
            </a:r>
            <a:r>
              <a:rPr lang="tr-TR" sz="2800" dirty="0" err="1"/>
              <a:t>ları</a:t>
            </a:r>
            <a:r>
              <a:rPr lang="tr-TR" sz="2800" dirty="0"/>
              <a:t> </a:t>
            </a:r>
            <a:r>
              <a:rPr lang="en-US" sz="2800" dirty="0" err="1"/>
              <a:t>dört</a:t>
            </a:r>
            <a:r>
              <a:rPr lang="en-US" sz="2800" dirty="0"/>
              <a:t> </a:t>
            </a:r>
            <a:r>
              <a:rPr lang="en-US" sz="2800" dirty="0" err="1"/>
              <a:t>şekilde</a:t>
            </a:r>
            <a:r>
              <a:rPr lang="en-US" sz="2800" dirty="0"/>
              <a:t> </a:t>
            </a:r>
            <a:r>
              <a:rPr lang="en-US" sz="2800" dirty="0" err="1"/>
              <a:t>görül</a:t>
            </a:r>
            <a:r>
              <a:rPr lang="tr-TR" sz="2800" dirty="0" err="1"/>
              <a:t>ebilir</a:t>
            </a:r>
            <a:r>
              <a:rPr lang="en-US" sz="2800" dirty="0"/>
              <a:t>: </a:t>
            </a:r>
            <a:endParaRPr lang="tr-TR" sz="2800" dirty="0"/>
          </a:p>
          <a:p>
            <a:pPr lvl="2"/>
            <a:r>
              <a:rPr lang="en-US" sz="2800" dirty="0" err="1"/>
              <a:t>Sesin</a:t>
            </a:r>
            <a:r>
              <a:rPr lang="en-US" sz="2800" dirty="0"/>
              <a:t> </a:t>
            </a:r>
            <a:r>
              <a:rPr lang="en-US" sz="2800" dirty="0" err="1"/>
              <a:t>değiştirilmesi</a:t>
            </a:r>
            <a:r>
              <a:rPr lang="en-US" sz="2800" dirty="0"/>
              <a:t> </a:t>
            </a:r>
            <a:endParaRPr lang="tr-TR" sz="2800" dirty="0"/>
          </a:p>
          <a:p>
            <a:pPr lvl="2"/>
            <a:r>
              <a:rPr lang="en-US" sz="2800" dirty="0" err="1"/>
              <a:t>Sesin</a:t>
            </a:r>
            <a:r>
              <a:rPr lang="en-US" sz="2800" dirty="0"/>
              <a:t> </a:t>
            </a:r>
            <a:r>
              <a:rPr lang="en-US" sz="2800" dirty="0" err="1"/>
              <a:t>düşürülmesi</a:t>
            </a:r>
            <a:r>
              <a:rPr lang="en-US" sz="2800" dirty="0"/>
              <a:t> </a:t>
            </a:r>
            <a:endParaRPr lang="tr-TR" sz="2800" dirty="0"/>
          </a:p>
          <a:p>
            <a:pPr lvl="2"/>
            <a:r>
              <a:rPr lang="en-US" sz="2800" dirty="0" err="1"/>
              <a:t>Ses</a:t>
            </a:r>
            <a:r>
              <a:rPr lang="en-US" sz="2800" dirty="0"/>
              <a:t> </a:t>
            </a:r>
            <a:r>
              <a:rPr lang="en-US" sz="2800" dirty="0" err="1"/>
              <a:t>ekleme</a:t>
            </a:r>
            <a:r>
              <a:rPr lang="en-US" sz="2800" dirty="0"/>
              <a:t> </a:t>
            </a:r>
            <a:endParaRPr lang="tr-TR" sz="2800" dirty="0"/>
          </a:p>
          <a:p>
            <a:pPr lvl="2"/>
            <a:r>
              <a:rPr lang="en-US" sz="2800" dirty="0" err="1"/>
              <a:t>Ses</a:t>
            </a:r>
            <a:r>
              <a:rPr lang="en-US" sz="2800" dirty="0"/>
              <a:t> </a:t>
            </a:r>
            <a:r>
              <a:rPr lang="en-US" sz="2800" dirty="0" err="1"/>
              <a:t>bozulması</a:t>
            </a:r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34529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97389A-B033-4455-9423-2E870A9E0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228" y="313709"/>
            <a:ext cx="7508065" cy="1221758"/>
          </a:xfrm>
        </p:spPr>
        <p:txBody>
          <a:bodyPr/>
          <a:lstStyle/>
          <a:p>
            <a:r>
              <a:rPr lang="tr-TR" dirty="0"/>
              <a:t>ARTİKÜLASYON BOZUKLUKLARININ ÖRNEKLERİ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1A79D5-2181-4D01-A9C9-1D89F2FE8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228" y="1983802"/>
            <a:ext cx="8596668" cy="3847831"/>
          </a:xfrm>
        </p:spPr>
        <p:txBody>
          <a:bodyPr>
            <a:normAutofit/>
          </a:bodyPr>
          <a:lstStyle/>
          <a:p>
            <a:pPr lvl="2"/>
            <a:r>
              <a:rPr lang="en-US" sz="2400" dirty="0" err="1"/>
              <a:t>Sesin</a:t>
            </a:r>
            <a:r>
              <a:rPr lang="en-US" sz="2400" dirty="0"/>
              <a:t> </a:t>
            </a:r>
            <a:r>
              <a:rPr lang="en-US" sz="2400" dirty="0" err="1"/>
              <a:t>değiştirilmesi</a:t>
            </a:r>
            <a:r>
              <a:rPr lang="en-US" sz="2400" dirty="0"/>
              <a:t> </a:t>
            </a:r>
            <a:endParaRPr lang="tr-TR" sz="2400" dirty="0"/>
          </a:p>
          <a:p>
            <a:pPr lvl="3"/>
            <a:r>
              <a:rPr lang="tr-TR" sz="2400" dirty="0"/>
              <a:t>Abla              </a:t>
            </a:r>
            <a:r>
              <a:rPr lang="tr-TR" sz="2400" dirty="0" err="1"/>
              <a:t>Abya</a:t>
            </a:r>
            <a:endParaRPr lang="tr-TR" sz="2400" dirty="0"/>
          </a:p>
          <a:p>
            <a:pPr lvl="2"/>
            <a:r>
              <a:rPr lang="en-US" sz="2400" dirty="0" err="1"/>
              <a:t>Sesin</a:t>
            </a:r>
            <a:r>
              <a:rPr lang="en-US" sz="2400" dirty="0"/>
              <a:t> </a:t>
            </a:r>
            <a:r>
              <a:rPr lang="en-US" sz="2400" dirty="0" err="1"/>
              <a:t>düşürülmesi</a:t>
            </a:r>
            <a:r>
              <a:rPr lang="en-US" sz="2400" dirty="0"/>
              <a:t> </a:t>
            </a:r>
            <a:endParaRPr lang="tr-TR" sz="2400" dirty="0"/>
          </a:p>
          <a:p>
            <a:pPr lvl="3"/>
            <a:r>
              <a:rPr lang="tr-TR" sz="2400" dirty="0"/>
              <a:t>Sevdim              Sedim</a:t>
            </a:r>
          </a:p>
          <a:p>
            <a:pPr lvl="2"/>
            <a:r>
              <a:rPr lang="en-US" sz="2400" dirty="0" err="1"/>
              <a:t>Ses</a:t>
            </a:r>
            <a:r>
              <a:rPr lang="en-US" sz="2400" dirty="0"/>
              <a:t> </a:t>
            </a:r>
            <a:r>
              <a:rPr lang="en-US" sz="2400" dirty="0" err="1"/>
              <a:t>ekleme</a:t>
            </a:r>
            <a:r>
              <a:rPr lang="en-US" sz="2400" dirty="0"/>
              <a:t> </a:t>
            </a:r>
            <a:endParaRPr lang="tr-TR" sz="2400" dirty="0"/>
          </a:p>
          <a:p>
            <a:pPr lvl="3"/>
            <a:r>
              <a:rPr lang="tr-TR" sz="2400" dirty="0"/>
              <a:t>Erik               Herik</a:t>
            </a:r>
          </a:p>
        </p:txBody>
      </p:sp>
      <p:sp>
        <p:nvSpPr>
          <p:cNvPr id="4" name="Ok: Sağ 3">
            <a:extLst>
              <a:ext uri="{FF2B5EF4-FFF2-40B4-BE49-F238E27FC236}">
                <a16:creationId xmlns:a16="http://schemas.microsoft.com/office/drawing/2014/main" id="{B82CBC2C-BF11-4D3E-B0AD-CE5A2C14991C}"/>
              </a:ext>
            </a:extLst>
          </p:cNvPr>
          <p:cNvSpPr/>
          <p:nvPr/>
        </p:nvSpPr>
        <p:spPr>
          <a:xfrm>
            <a:off x="3324810" y="2691593"/>
            <a:ext cx="354563" cy="4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k: Sağ 4">
            <a:extLst>
              <a:ext uri="{FF2B5EF4-FFF2-40B4-BE49-F238E27FC236}">
                <a16:creationId xmlns:a16="http://schemas.microsoft.com/office/drawing/2014/main" id="{F77178B9-10AC-48A6-A9D1-1D3F297FFA8C}"/>
              </a:ext>
            </a:extLst>
          </p:cNvPr>
          <p:cNvSpPr/>
          <p:nvPr/>
        </p:nvSpPr>
        <p:spPr>
          <a:xfrm>
            <a:off x="3754017" y="3662122"/>
            <a:ext cx="354563" cy="4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k: Sağ 5">
            <a:extLst>
              <a:ext uri="{FF2B5EF4-FFF2-40B4-BE49-F238E27FC236}">
                <a16:creationId xmlns:a16="http://schemas.microsoft.com/office/drawing/2014/main" id="{EA06A070-9A3D-4A94-BE5F-3F778D491602}"/>
              </a:ext>
            </a:extLst>
          </p:cNvPr>
          <p:cNvSpPr/>
          <p:nvPr/>
        </p:nvSpPr>
        <p:spPr>
          <a:xfrm>
            <a:off x="3424337" y="4700224"/>
            <a:ext cx="354563" cy="4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72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9EDC42-2560-4220-A611-337760A30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7064A8-87ED-4915-BC6D-CD788931D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4728"/>
            <a:ext cx="8596668" cy="3880773"/>
          </a:xfrm>
        </p:spPr>
        <p:txBody>
          <a:bodyPr>
            <a:normAutofit/>
          </a:bodyPr>
          <a:lstStyle/>
          <a:p>
            <a:r>
              <a:rPr lang="en-US" sz="2000" dirty="0" err="1"/>
              <a:t>Yapısal</a:t>
            </a:r>
            <a:r>
              <a:rPr lang="en-US" sz="2000" dirty="0"/>
              <a:t> </a:t>
            </a:r>
            <a:r>
              <a:rPr lang="en-US" sz="2000" dirty="0" err="1"/>
              <a:t>bozukluklar</a:t>
            </a:r>
            <a:r>
              <a:rPr lang="en-US" sz="2000" dirty="0"/>
              <a:t> </a:t>
            </a:r>
            <a:endParaRPr lang="tr-TR" sz="2000" dirty="0"/>
          </a:p>
          <a:p>
            <a:r>
              <a:rPr lang="en-US" sz="2000" dirty="0" err="1"/>
              <a:t>İşitme</a:t>
            </a:r>
            <a:r>
              <a:rPr lang="en-US" sz="2000" dirty="0"/>
              <a:t> </a:t>
            </a:r>
            <a:r>
              <a:rPr lang="en-US" sz="2000" dirty="0" err="1"/>
              <a:t>engelli</a:t>
            </a:r>
            <a:r>
              <a:rPr lang="en-US" sz="2000" dirty="0"/>
              <a:t> </a:t>
            </a:r>
            <a:r>
              <a:rPr lang="en-US" sz="2000" dirty="0" err="1"/>
              <a:t>bireylerde</a:t>
            </a:r>
            <a:r>
              <a:rPr lang="en-US" sz="2000" dirty="0"/>
              <a:t> </a:t>
            </a:r>
            <a:r>
              <a:rPr lang="en-US" sz="2000" dirty="0" err="1"/>
              <a:t>sesin</a:t>
            </a:r>
            <a:r>
              <a:rPr lang="en-US" sz="2000" dirty="0"/>
              <a:t> </a:t>
            </a:r>
            <a:r>
              <a:rPr lang="en-US" sz="2000" dirty="0" err="1"/>
              <a:t>doğru</a:t>
            </a:r>
            <a:r>
              <a:rPr lang="en-US" sz="2000" dirty="0"/>
              <a:t> </a:t>
            </a:r>
            <a:r>
              <a:rPr lang="en-US" sz="2000" dirty="0" err="1"/>
              <a:t>algılanamaması</a:t>
            </a:r>
            <a:endParaRPr lang="tr-TR" sz="2000" dirty="0"/>
          </a:p>
          <a:p>
            <a:r>
              <a:rPr lang="en-US" sz="2000" dirty="0" err="1"/>
              <a:t>Travmatik</a:t>
            </a:r>
            <a:r>
              <a:rPr lang="en-US" sz="2000" dirty="0"/>
              <a:t> </a:t>
            </a:r>
            <a:r>
              <a:rPr lang="en-US" sz="2000" dirty="0" err="1"/>
              <a:t>beyin</a:t>
            </a:r>
            <a:r>
              <a:rPr lang="en-US" sz="2000" dirty="0"/>
              <a:t> </a:t>
            </a:r>
            <a:r>
              <a:rPr lang="en-US" sz="2000" dirty="0" err="1"/>
              <a:t>hasarları</a:t>
            </a:r>
            <a:endParaRPr lang="tr-TR" sz="2000" dirty="0"/>
          </a:p>
          <a:p>
            <a:r>
              <a:rPr lang="en-US" sz="2000" dirty="0" err="1"/>
              <a:t>Evde</a:t>
            </a:r>
            <a:r>
              <a:rPr lang="en-US" sz="2000" dirty="0"/>
              <a:t> </a:t>
            </a:r>
            <a:r>
              <a:rPr lang="en-US" sz="2000" dirty="0" err="1"/>
              <a:t>konuşulan</a:t>
            </a:r>
            <a:r>
              <a:rPr lang="en-US" sz="2000" dirty="0"/>
              <a:t> </a:t>
            </a:r>
            <a:r>
              <a:rPr lang="en-US" sz="2000" dirty="0" err="1"/>
              <a:t>dil</a:t>
            </a:r>
            <a:r>
              <a:rPr lang="en-US" sz="2000" dirty="0"/>
              <a:t>,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çevredeki</a:t>
            </a:r>
            <a:r>
              <a:rPr lang="en-US" sz="2000" dirty="0"/>
              <a:t> </a:t>
            </a:r>
            <a:r>
              <a:rPr lang="en-US" sz="2000" dirty="0" err="1"/>
              <a:t>konuşma</a:t>
            </a:r>
            <a:r>
              <a:rPr lang="en-US" sz="2000" dirty="0"/>
              <a:t> </a:t>
            </a:r>
            <a:r>
              <a:rPr lang="en-US" sz="2000" dirty="0" err="1"/>
              <a:t>örnekleri</a:t>
            </a:r>
            <a:r>
              <a:rPr lang="en-US" sz="2000" dirty="0"/>
              <a:t> </a:t>
            </a:r>
            <a:r>
              <a:rPr lang="en-US" sz="2000" dirty="0" err="1"/>
              <a:t>sonucunda</a:t>
            </a:r>
            <a:r>
              <a:rPr lang="en-US" sz="2000" dirty="0"/>
              <a:t> </a:t>
            </a:r>
            <a:r>
              <a:rPr lang="en-US" sz="2000" dirty="0" err="1"/>
              <a:t>sesin</a:t>
            </a:r>
            <a:r>
              <a:rPr lang="en-US" sz="2000" dirty="0"/>
              <a:t> </a:t>
            </a:r>
            <a:r>
              <a:rPr lang="en-US" sz="2000" dirty="0" err="1"/>
              <a:t>öğrenilememesi</a:t>
            </a:r>
            <a:endParaRPr lang="tr-TR" sz="2000" dirty="0"/>
          </a:p>
          <a:p>
            <a:r>
              <a:rPr lang="en-US" sz="2000" dirty="0" err="1"/>
              <a:t>Zihinsel</a:t>
            </a:r>
            <a:r>
              <a:rPr lang="en-US" sz="2000" dirty="0"/>
              <a:t> </a:t>
            </a:r>
            <a:r>
              <a:rPr lang="en-US" sz="2000" dirty="0" err="1"/>
              <a:t>gerilikler</a:t>
            </a:r>
            <a:r>
              <a:rPr lang="en-US" sz="2000" dirty="0"/>
              <a:t> </a:t>
            </a:r>
            <a:endParaRPr lang="tr-TR" sz="2000" dirty="0"/>
          </a:p>
          <a:p>
            <a:r>
              <a:rPr lang="en-US" sz="2000" dirty="0" err="1"/>
              <a:t>Duygusal</a:t>
            </a:r>
            <a:r>
              <a:rPr lang="en-US" sz="2000" dirty="0"/>
              <a:t> </a:t>
            </a:r>
            <a:r>
              <a:rPr lang="en-US" sz="2000" dirty="0" err="1"/>
              <a:t>bozukluklar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kişilik</a:t>
            </a:r>
            <a:r>
              <a:rPr lang="en-US" sz="2000" dirty="0"/>
              <a:t> </a:t>
            </a:r>
            <a:r>
              <a:rPr lang="en-US" sz="2000" dirty="0" err="1"/>
              <a:t>bozuklukları</a:t>
            </a:r>
            <a:r>
              <a:rPr lang="en-US" sz="2000" dirty="0"/>
              <a:t> </a:t>
            </a:r>
            <a:endParaRPr lang="tr-TR" sz="2000" dirty="0"/>
          </a:p>
          <a:p>
            <a:r>
              <a:rPr lang="en-US" sz="2000" dirty="0" err="1"/>
              <a:t>Konuşma</a:t>
            </a:r>
            <a:r>
              <a:rPr lang="en-US" sz="2000" dirty="0"/>
              <a:t> </a:t>
            </a:r>
            <a:r>
              <a:rPr lang="en-US" sz="2000" dirty="0" err="1"/>
              <a:t>organlarının</a:t>
            </a:r>
            <a:r>
              <a:rPr lang="en-US" sz="2000" dirty="0"/>
              <a:t> </a:t>
            </a:r>
            <a:r>
              <a:rPr lang="en-US" sz="2000" dirty="0" err="1"/>
              <a:t>doğru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kullanılamaması</a:t>
            </a: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90655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D357A6-4DD5-4EEA-BCBF-0D74F3C97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AKICI KONUŞMA BOZUKLUĞU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D0DE1E-0E02-40F2-9699-4E42FCCCD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Konuşma</a:t>
            </a:r>
            <a:r>
              <a:rPr lang="en-US" sz="2000" dirty="0"/>
              <a:t> </a:t>
            </a:r>
            <a:r>
              <a:rPr lang="en-US" sz="2000" dirty="0" err="1"/>
              <a:t>akıcılığının</a:t>
            </a:r>
            <a:r>
              <a:rPr lang="en-US" sz="2000" dirty="0"/>
              <a:t>, </a:t>
            </a:r>
            <a:r>
              <a:rPr lang="en-US" sz="2000" dirty="0" err="1"/>
              <a:t>ritminin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hızının</a:t>
            </a:r>
            <a:r>
              <a:rPr lang="en-US" sz="2000" dirty="0"/>
              <a:t> </a:t>
            </a:r>
            <a:r>
              <a:rPr lang="en-US" sz="2000" dirty="0" err="1"/>
              <a:t>etkilendiği</a:t>
            </a:r>
            <a:r>
              <a:rPr lang="en-US" sz="2000" dirty="0"/>
              <a:t> </a:t>
            </a:r>
            <a:r>
              <a:rPr lang="en-US" sz="2000" dirty="0" err="1"/>
              <a:t>konuşma</a:t>
            </a:r>
            <a:r>
              <a:rPr lang="en-US" sz="2000" dirty="0"/>
              <a:t> </a:t>
            </a:r>
            <a:r>
              <a:rPr lang="en-US" sz="2000" dirty="0" err="1"/>
              <a:t>sorunudur</a:t>
            </a:r>
            <a:r>
              <a:rPr lang="en-US" sz="2000" dirty="0"/>
              <a:t>.</a:t>
            </a:r>
            <a:r>
              <a:rPr lang="tr-TR" sz="2000" dirty="0"/>
              <a:t> </a:t>
            </a:r>
          </a:p>
          <a:p>
            <a:pPr lvl="2"/>
            <a:r>
              <a:rPr lang="tr-TR" sz="2000" dirty="0"/>
              <a:t>Kekemelik: </a:t>
            </a:r>
            <a:r>
              <a:rPr lang="en-US" sz="2000" dirty="0"/>
              <a:t> </a:t>
            </a:r>
            <a:r>
              <a:rPr lang="en-US" sz="2000" dirty="0" err="1"/>
              <a:t>konuşmanın</a:t>
            </a:r>
            <a:r>
              <a:rPr lang="en-US" sz="2000" dirty="0"/>
              <a:t> </a:t>
            </a:r>
            <a:r>
              <a:rPr lang="en-US" sz="2000" dirty="0" err="1"/>
              <a:t>akıcılığında</a:t>
            </a:r>
            <a:r>
              <a:rPr lang="en-US" sz="2000" dirty="0"/>
              <a:t> </a:t>
            </a:r>
            <a:r>
              <a:rPr lang="en-US" sz="2000" dirty="0" err="1"/>
              <a:t>görülen</a:t>
            </a:r>
            <a:r>
              <a:rPr lang="en-US" sz="2000" dirty="0"/>
              <a:t>, </a:t>
            </a:r>
            <a:r>
              <a:rPr lang="en-US" sz="2000" dirty="0" err="1"/>
              <a:t>normalin</a:t>
            </a:r>
            <a:r>
              <a:rPr lang="en-US" sz="2000" dirty="0"/>
              <a:t> </a:t>
            </a:r>
            <a:r>
              <a:rPr lang="en-US" sz="2000" dirty="0" err="1"/>
              <a:t>üstünde</a:t>
            </a:r>
            <a:r>
              <a:rPr lang="en-US" sz="2000" dirty="0"/>
              <a:t> </a:t>
            </a:r>
            <a:r>
              <a:rPr lang="en-US" sz="2000" dirty="0" err="1"/>
              <a:t>sıklıkta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uzunlukta</a:t>
            </a:r>
            <a:r>
              <a:rPr lang="en-US" sz="2000" dirty="0"/>
              <a:t> </a:t>
            </a:r>
            <a:r>
              <a:rPr lang="en-US" sz="2000" dirty="0" err="1"/>
              <a:t>engellerdir</a:t>
            </a:r>
            <a:r>
              <a:rPr lang="tr-TR" sz="2000" dirty="0"/>
              <a:t>. Ses tekrarları duraksamalarla beraber tekrar eden beden hareketleriyle de kendini gösterir. Şiddeti değişkenlik gösterebilir.</a:t>
            </a:r>
          </a:p>
          <a:p>
            <a:pPr lvl="2"/>
            <a:r>
              <a:rPr lang="tr-TR" sz="2000" dirty="0" err="1"/>
              <a:t>Takipemi</a:t>
            </a:r>
            <a:r>
              <a:rPr lang="tr-TR" sz="2000" dirty="0"/>
              <a:t>(</a:t>
            </a:r>
            <a:r>
              <a:rPr lang="tr-TR" sz="2000" dirty="0" err="1"/>
              <a:t>Cluttering</a:t>
            </a:r>
            <a:r>
              <a:rPr lang="tr-TR" sz="2000" dirty="0"/>
              <a:t>):</a:t>
            </a:r>
            <a:r>
              <a:rPr lang="en-US" sz="2000" dirty="0" err="1"/>
              <a:t>Takipemide</a:t>
            </a:r>
            <a:r>
              <a:rPr lang="en-US" sz="2000" dirty="0"/>
              <a:t> </a:t>
            </a:r>
            <a:r>
              <a:rPr lang="en-US" sz="2000" dirty="0" err="1"/>
              <a:t>bireyin</a:t>
            </a:r>
            <a:r>
              <a:rPr lang="en-US" sz="2000" dirty="0"/>
              <a:t> </a:t>
            </a:r>
            <a:r>
              <a:rPr lang="en-US" sz="2000" dirty="0" err="1"/>
              <a:t>hızlı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bozuk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konuşması</a:t>
            </a:r>
            <a:r>
              <a:rPr lang="en-US" sz="2000" dirty="0"/>
              <a:t> </a:t>
            </a:r>
            <a:r>
              <a:rPr lang="en-US" sz="2000" dirty="0" err="1"/>
              <a:t>vardır</a:t>
            </a:r>
            <a:r>
              <a:rPr lang="en-US" sz="2000" dirty="0"/>
              <a:t>. </a:t>
            </a:r>
            <a:r>
              <a:rPr lang="en-US" sz="2000" dirty="0" err="1"/>
              <a:t>Takipemi</a:t>
            </a:r>
            <a:r>
              <a:rPr lang="en-US" sz="2000" dirty="0"/>
              <a:t> </a:t>
            </a:r>
            <a:r>
              <a:rPr lang="en-US" sz="2000" dirty="0" err="1"/>
              <a:t>sorunu</a:t>
            </a:r>
            <a:r>
              <a:rPr lang="en-US" sz="2000" dirty="0"/>
              <a:t> </a:t>
            </a:r>
            <a:r>
              <a:rPr lang="en-US" sz="2000" dirty="0" err="1"/>
              <a:t>olanların</a:t>
            </a:r>
            <a:r>
              <a:rPr lang="en-US" sz="2000" dirty="0"/>
              <a:t> </a:t>
            </a:r>
            <a:r>
              <a:rPr lang="en-US" sz="2000" dirty="0" err="1"/>
              <a:t>konuşmaları</a:t>
            </a:r>
            <a:r>
              <a:rPr lang="en-US" sz="2000" dirty="0"/>
              <a:t>; </a:t>
            </a:r>
            <a:r>
              <a:rPr lang="en-US" sz="2000" dirty="0" err="1"/>
              <a:t>karmaşık</a:t>
            </a:r>
            <a:r>
              <a:rPr lang="en-US" sz="2000" dirty="0"/>
              <a:t>, </a:t>
            </a:r>
            <a:r>
              <a:rPr lang="en-US" sz="2000" dirty="0" err="1"/>
              <a:t>hızlı</a:t>
            </a:r>
            <a:r>
              <a:rPr lang="en-US" sz="2000" dirty="0"/>
              <a:t>, </a:t>
            </a:r>
            <a:r>
              <a:rPr lang="en-US" sz="2000" dirty="0" err="1"/>
              <a:t>düzensizdir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sesler</a:t>
            </a:r>
            <a:r>
              <a:rPr lang="en-US" sz="2000" dirty="0"/>
              <a:t> </a:t>
            </a:r>
            <a:r>
              <a:rPr lang="en-US" sz="2000" dirty="0" err="1"/>
              <a:t>zayıf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söylendiğinden</a:t>
            </a:r>
            <a:r>
              <a:rPr lang="en-US" sz="2000" dirty="0"/>
              <a:t> </a:t>
            </a:r>
            <a:r>
              <a:rPr lang="en-US" sz="2000" dirty="0" err="1"/>
              <a:t>güç</a:t>
            </a:r>
            <a:r>
              <a:rPr lang="en-US" sz="2000" dirty="0"/>
              <a:t> </a:t>
            </a:r>
            <a:r>
              <a:rPr lang="en-US" sz="2000" dirty="0" err="1"/>
              <a:t>anlaşılır</a:t>
            </a:r>
            <a:r>
              <a:rPr lang="en-US" sz="2000" dirty="0"/>
              <a:t>.</a:t>
            </a: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0643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0CACC8-7BE7-4678-8552-6F7F73D07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GELİŞİMSEL DİL BOZUKLUKLARI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1B1C10-9B7B-42B3-A9BA-AB8D61E74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3389"/>
            <a:ext cx="8596668" cy="3880773"/>
          </a:xfrm>
        </p:spPr>
        <p:txBody>
          <a:bodyPr>
            <a:normAutofit/>
          </a:bodyPr>
          <a:lstStyle/>
          <a:p>
            <a:r>
              <a:rPr lang="en-US" sz="2000" dirty="0" err="1"/>
              <a:t>Gelişimsel</a:t>
            </a:r>
            <a:r>
              <a:rPr lang="en-US" sz="2000" dirty="0"/>
              <a:t> </a:t>
            </a:r>
            <a:r>
              <a:rPr lang="en-US" sz="2000" dirty="0" err="1"/>
              <a:t>dil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konuşma</a:t>
            </a:r>
            <a:r>
              <a:rPr lang="en-US" sz="2000" dirty="0"/>
              <a:t> </a:t>
            </a:r>
            <a:r>
              <a:rPr lang="en-US" sz="2000" dirty="0" err="1"/>
              <a:t>bozukları</a:t>
            </a:r>
            <a:r>
              <a:rPr lang="en-US" sz="2000" dirty="0"/>
              <a:t>, </a:t>
            </a:r>
            <a:r>
              <a:rPr lang="en-US" sz="2000" dirty="0" err="1"/>
              <a:t>organik</a:t>
            </a:r>
            <a:r>
              <a:rPr lang="en-US" sz="2000" dirty="0"/>
              <a:t> </a:t>
            </a:r>
            <a:r>
              <a:rPr lang="en-US" sz="2000" dirty="0" err="1"/>
              <a:t>nedene</a:t>
            </a:r>
            <a:r>
              <a:rPr lang="en-US" sz="2000" dirty="0"/>
              <a:t> </a:t>
            </a:r>
            <a:r>
              <a:rPr lang="en-US" sz="2000" dirty="0" err="1"/>
              <a:t>dayalı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hastalık</a:t>
            </a:r>
            <a:r>
              <a:rPr lang="en-US" sz="2000" dirty="0"/>
              <a:t>, </a:t>
            </a:r>
            <a:r>
              <a:rPr lang="en-US" sz="2000" dirty="0" err="1"/>
              <a:t>zeka</a:t>
            </a:r>
            <a:r>
              <a:rPr lang="en-US" sz="2000" dirty="0"/>
              <a:t> </a:t>
            </a:r>
            <a:r>
              <a:rPr lang="en-US" sz="2000" dirty="0" err="1"/>
              <a:t>geriliği</a:t>
            </a:r>
            <a:r>
              <a:rPr lang="en-US" sz="2000" dirty="0"/>
              <a:t>,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ilişiklerde</a:t>
            </a:r>
            <a:r>
              <a:rPr lang="en-US" sz="2000" dirty="0"/>
              <a:t> </a:t>
            </a:r>
            <a:r>
              <a:rPr lang="en-US" sz="2000" dirty="0" err="1"/>
              <a:t>yetersizlik</a:t>
            </a:r>
            <a:r>
              <a:rPr lang="en-US" sz="2000" dirty="0"/>
              <a:t> </a:t>
            </a:r>
            <a:r>
              <a:rPr lang="en-US" sz="2000" dirty="0" err="1"/>
              <a:t>gibi</a:t>
            </a:r>
            <a:r>
              <a:rPr lang="en-US" sz="2000" dirty="0"/>
              <a:t> </a:t>
            </a:r>
            <a:r>
              <a:rPr lang="en-US" sz="2000" dirty="0" err="1"/>
              <a:t>durumlar</a:t>
            </a:r>
            <a:r>
              <a:rPr lang="en-US" sz="2000" dirty="0"/>
              <a:t> </a:t>
            </a:r>
            <a:r>
              <a:rPr lang="en-US" sz="2000" dirty="0" err="1"/>
              <a:t>olmadan</a:t>
            </a:r>
            <a:r>
              <a:rPr lang="en-US" sz="2000" dirty="0"/>
              <a:t> </a:t>
            </a:r>
            <a:r>
              <a:rPr lang="en-US" sz="2000" dirty="0" err="1"/>
              <a:t>görülen</a:t>
            </a:r>
            <a:r>
              <a:rPr lang="en-US" sz="2000" dirty="0"/>
              <a:t>, </a:t>
            </a:r>
            <a:r>
              <a:rPr lang="en-US" sz="2000" dirty="0" err="1"/>
              <a:t>okul</a:t>
            </a:r>
            <a:r>
              <a:rPr lang="en-US" sz="2000" dirty="0"/>
              <a:t> </a:t>
            </a:r>
            <a:r>
              <a:rPr lang="en-US" sz="2000" dirty="0" err="1"/>
              <a:t>öncesi</a:t>
            </a:r>
            <a:r>
              <a:rPr lang="en-US" sz="2000" dirty="0"/>
              <a:t> </a:t>
            </a:r>
            <a:r>
              <a:rPr lang="en-US" sz="2000" dirty="0" err="1"/>
              <a:t>dönemde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sık</a:t>
            </a:r>
            <a:r>
              <a:rPr lang="en-US" sz="2000" dirty="0"/>
              <a:t> </a:t>
            </a:r>
            <a:r>
              <a:rPr lang="en-US" sz="2000" dirty="0" err="1"/>
              <a:t>rastlanan</a:t>
            </a:r>
            <a:r>
              <a:rPr lang="en-US" sz="2000" dirty="0"/>
              <a:t>, </a:t>
            </a:r>
            <a:r>
              <a:rPr lang="en-US" sz="2000" dirty="0" err="1"/>
              <a:t>dil</a:t>
            </a:r>
            <a:r>
              <a:rPr lang="en-US" sz="2000" dirty="0"/>
              <a:t> </a:t>
            </a:r>
            <a:r>
              <a:rPr lang="en-US" sz="2000" dirty="0" err="1"/>
              <a:t>gelişiminde</a:t>
            </a:r>
            <a:r>
              <a:rPr lang="en-US" sz="2000" dirty="0"/>
              <a:t> </a:t>
            </a:r>
            <a:r>
              <a:rPr lang="en-US" sz="2000" dirty="0" err="1"/>
              <a:t>gecikme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atipik</a:t>
            </a:r>
            <a:r>
              <a:rPr lang="en-US" sz="2000" dirty="0"/>
              <a:t> (normal </a:t>
            </a:r>
            <a:r>
              <a:rPr lang="en-US" sz="2000" dirty="0" err="1"/>
              <a:t>olmayan</a:t>
            </a:r>
            <a:r>
              <a:rPr lang="en-US" sz="2000" dirty="0"/>
              <a:t>) </a:t>
            </a:r>
            <a:r>
              <a:rPr lang="en-US" sz="2000" dirty="0" err="1"/>
              <a:t>dil</a:t>
            </a:r>
            <a:r>
              <a:rPr lang="en-US" sz="2000" dirty="0"/>
              <a:t> </a:t>
            </a:r>
            <a:r>
              <a:rPr lang="en-US" sz="2000" dirty="0" err="1"/>
              <a:t>gelişimi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ortaya</a:t>
            </a:r>
            <a:r>
              <a:rPr lang="en-US" sz="2000" dirty="0"/>
              <a:t> </a:t>
            </a:r>
            <a:r>
              <a:rPr lang="en-US" sz="2000" dirty="0" err="1"/>
              <a:t>çıkan</a:t>
            </a:r>
            <a:r>
              <a:rPr lang="en-US" sz="2000" dirty="0"/>
              <a:t> </a:t>
            </a:r>
            <a:r>
              <a:rPr lang="en-US" sz="2000" dirty="0" err="1"/>
              <a:t>sorunlardır</a:t>
            </a:r>
            <a:r>
              <a:rPr lang="en-US" sz="2000" dirty="0"/>
              <a:t>. </a:t>
            </a:r>
            <a:r>
              <a:rPr lang="tr-TR" sz="2000" dirty="0"/>
              <a:t>İfade edici dil sorunları ya da alıcı dil sorunları olabilir.</a:t>
            </a:r>
          </a:p>
          <a:p>
            <a:r>
              <a:rPr lang="tr-TR" sz="2000" dirty="0"/>
              <a:t>Kesin nedenleri bilinmemekle beraber </a:t>
            </a:r>
            <a:r>
              <a:rPr lang="en-US" sz="2000" dirty="0" err="1"/>
              <a:t>beyin</a:t>
            </a:r>
            <a:r>
              <a:rPr lang="en-US" sz="2000" dirty="0"/>
              <a:t> </a:t>
            </a:r>
            <a:r>
              <a:rPr lang="en-US" sz="2000" dirty="0" err="1"/>
              <a:t>gelişiminde</a:t>
            </a:r>
            <a:r>
              <a:rPr lang="en-US" sz="2000" dirty="0"/>
              <a:t> </a:t>
            </a:r>
            <a:r>
              <a:rPr lang="en-US" sz="2000" dirty="0" err="1"/>
              <a:t>anomaliler</a:t>
            </a:r>
            <a:r>
              <a:rPr lang="en-US" sz="2000" dirty="0"/>
              <a:t>, hormonal </a:t>
            </a:r>
            <a:r>
              <a:rPr lang="en-US" sz="2000" dirty="0" err="1"/>
              <a:t>faktörler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genetik</a:t>
            </a:r>
            <a:r>
              <a:rPr lang="en-US" sz="2000" dirty="0"/>
              <a:t> </a:t>
            </a:r>
            <a:r>
              <a:rPr lang="en-US" sz="2000" dirty="0" err="1"/>
              <a:t>nedenlerden</a:t>
            </a:r>
            <a:r>
              <a:rPr lang="en-US" sz="2000" dirty="0"/>
              <a:t> </a:t>
            </a:r>
            <a:r>
              <a:rPr lang="en-US" sz="2000" dirty="0" err="1"/>
              <a:t>kaynaklandığını</a:t>
            </a:r>
            <a:r>
              <a:rPr lang="en-US" sz="2000" dirty="0"/>
              <a:t> </a:t>
            </a:r>
            <a:r>
              <a:rPr lang="en-US" sz="2000" dirty="0" err="1"/>
              <a:t>düşünmektedirler</a:t>
            </a:r>
            <a:r>
              <a:rPr lang="en-US" sz="2000" dirty="0"/>
              <a:t>. </a:t>
            </a:r>
            <a:r>
              <a:rPr lang="tr-TR" sz="2000" dirty="0"/>
              <a:t>Çalışmalarda erkek çocuklarda kız çocuklara oranla 2-3 kat fazla görüldüğünü ortaya koymaktadır.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95713857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734</Words>
  <Application>Microsoft Office PowerPoint</Application>
  <PresentationFormat>Geniş ekran</PresentationFormat>
  <Paragraphs>64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ÇOCUKLARDA DİL VE KONUŞMA BOZUKLUKLARI</vt:lpstr>
      <vt:lpstr>DİL VE KONUŞMA BOZUKLUĞU NEDİR?</vt:lpstr>
      <vt:lpstr>DİL VE KONUŞMA BOZUKLUKLARININ TÜRLERİ</vt:lpstr>
      <vt:lpstr>ARTIKÜLASYON BOZUKLUĞU </vt:lpstr>
      <vt:lpstr>ARTİKÜLASYON BOZUKLUKLARI</vt:lpstr>
      <vt:lpstr>ARTİKÜLASYON BOZUKLUKLARININ ÖRNEKLERİ</vt:lpstr>
      <vt:lpstr>NEDENLERİ</vt:lpstr>
      <vt:lpstr>AKICI KONUŞMA BOZUKLUĞU </vt:lpstr>
      <vt:lpstr>GELİŞİMSEL DİL BOZUKLUKLARI </vt:lpstr>
      <vt:lpstr>SES BOZUKLUKLARI </vt:lpstr>
      <vt:lpstr>EDİNİLMİŞ DİL BOZUKLUKLARI (AFAZİ)</vt:lpstr>
      <vt:lpstr>MOTOR KONUŞMA BOZUKLUKLARI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Çocuklarda Dil ve Konuşma Bozuklukları</dc:title>
  <dc:creator>Büşra Kurtoğlu Karataş</dc:creator>
  <cp:lastModifiedBy>Büşra Kurtoğlu Karataş</cp:lastModifiedBy>
  <cp:revision>6</cp:revision>
  <dcterms:created xsi:type="dcterms:W3CDTF">2021-03-14T10:11:51Z</dcterms:created>
  <dcterms:modified xsi:type="dcterms:W3CDTF">2021-03-14T13:40:44Z</dcterms:modified>
</cp:coreProperties>
</file>