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50" d="100"/>
          <a:sy n="150" d="100"/>
        </p:scale>
        <p:origin x="654" y="12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A421C-B708-4548-BB17-1DE2D3891530}"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B7B44-FFA8-4016-A165-C23F2F934FD7}" type="slidenum">
              <a:rPr lang="tr-TR" smtClean="0"/>
              <a:t>‹#›</a:t>
            </a:fld>
            <a:endParaRPr lang="tr-TR"/>
          </a:p>
        </p:txBody>
      </p:sp>
    </p:spTree>
    <p:extLst>
      <p:ext uri="{BB962C8B-B14F-4D97-AF65-F5344CB8AC3E}">
        <p14:creationId xmlns:p14="http://schemas.microsoft.com/office/powerpoint/2010/main" val="1144247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33B7B44-FFA8-4016-A165-C23F2F934FD7}" type="slidenum">
              <a:rPr lang="tr-TR" smtClean="0"/>
              <a:t>11</a:t>
            </a:fld>
            <a:endParaRPr lang="tr-TR"/>
          </a:p>
        </p:txBody>
      </p:sp>
    </p:spTree>
    <p:extLst>
      <p:ext uri="{BB962C8B-B14F-4D97-AF65-F5344CB8AC3E}">
        <p14:creationId xmlns:p14="http://schemas.microsoft.com/office/powerpoint/2010/main" val="32535239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4557713" y="1052513"/>
            <a:ext cx="39322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tr-TR" altLang="tr-TR" sz="2400">
                <a:solidFill>
                  <a:srgbClr val="204788"/>
                </a:solidFill>
                <a:latin typeface="Times New Roman" panose="02020603050405020304" pitchFamily="18" charset="0"/>
                <a:cs typeface="Times New Roman" panose="02020603050405020304" pitchFamily="18" charset="0"/>
              </a:rPr>
              <a:t>Ankara Üniversitesi</a:t>
            </a:r>
          </a:p>
          <a:p>
            <a:pPr algn="ctr" eaLnBrk="1" hangingPunct="1"/>
            <a:r>
              <a:rPr lang="tr-TR" altLang="tr-TR" sz="2400">
                <a:solidFill>
                  <a:srgbClr val="204788"/>
                </a:solidFill>
                <a:latin typeface="Times New Roman" panose="02020603050405020304" pitchFamily="18" charset="0"/>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10"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A25F4972-4331-412C-AD01-F1B8303F942A}" type="slidenum">
              <a:rPr lang="tr-TR" altLang="tr-TR"/>
              <a:pPr>
                <a:defRPr/>
              </a:pPr>
              <a:t>‹#›</a:t>
            </a:fld>
            <a:endParaRPr lang="tr-TR" altLang="tr-TR"/>
          </a:p>
        </p:txBody>
      </p:sp>
    </p:spTree>
    <p:extLst>
      <p:ext uri="{BB962C8B-B14F-4D97-AF65-F5344CB8AC3E}">
        <p14:creationId xmlns:p14="http://schemas.microsoft.com/office/powerpoint/2010/main" val="2672634122"/>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A0792D91-AF66-498B-96BA-FC282F9E3C2E}" type="slidenum">
              <a:rPr lang="tr-TR" altLang="tr-TR"/>
              <a:pPr>
                <a:defRPr/>
              </a:pPr>
              <a:t>‹#›</a:t>
            </a:fld>
            <a:endParaRPr lang="tr-TR" altLang="tr-TR"/>
          </a:p>
        </p:txBody>
      </p:sp>
    </p:spTree>
    <p:extLst>
      <p:ext uri="{BB962C8B-B14F-4D97-AF65-F5344CB8AC3E}">
        <p14:creationId xmlns:p14="http://schemas.microsoft.com/office/powerpoint/2010/main" val="1290044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1AA445BB-0A05-4EF1-9520-54303F5351CF}" type="slidenum">
              <a:rPr lang="tr-TR" altLang="tr-TR"/>
              <a:pPr>
                <a:defRPr/>
              </a:pPr>
              <a:t>‹#›</a:t>
            </a:fld>
            <a:endParaRPr lang="tr-TR" altLang="tr-TR"/>
          </a:p>
        </p:txBody>
      </p:sp>
    </p:spTree>
    <p:extLst>
      <p:ext uri="{BB962C8B-B14F-4D97-AF65-F5344CB8AC3E}">
        <p14:creationId xmlns:p14="http://schemas.microsoft.com/office/powerpoint/2010/main" val="292287763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F38581A2-AC3B-4FD6-86E7-B61CAC41B68C}" type="slidenum">
              <a:rPr lang="tr-TR" altLang="tr-TR"/>
              <a:pPr>
                <a:defRPr/>
              </a:pPr>
              <a:t>‹#›</a:t>
            </a:fld>
            <a:endParaRPr lang="tr-TR" altLang="tr-TR"/>
          </a:p>
        </p:txBody>
      </p:sp>
    </p:spTree>
    <p:extLst>
      <p:ext uri="{BB962C8B-B14F-4D97-AF65-F5344CB8AC3E}">
        <p14:creationId xmlns:p14="http://schemas.microsoft.com/office/powerpoint/2010/main" val="257183041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8"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EB71A17D-83CE-43CF-A5AC-1474C4ED5ACC}" type="slidenum">
              <a:rPr lang="tr-TR" altLang="tr-TR"/>
              <a:pPr>
                <a:defRPr/>
              </a:pPr>
              <a:t>‹#›</a:t>
            </a:fld>
            <a:endParaRPr lang="tr-TR" altLang="tr-TR"/>
          </a:p>
        </p:txBody>
      </p:sp>
    </p:spTree>
    <p:extLst>
      <p:ext uri="{BB962C8B-B14F-4D97-AF65-F5344CB8AC3E}">
        <p14:creationId xmlns:p14="http://schemas.microsoft.com/office/powerpoint/2010/main" val="113747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6"/>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513B5646-88FC-49D4-993B-1C5091157F0F}" type="slidenum">
              <a:rPr lang="tr-TR" altLang="tr-TR"/>
              <a:pPr>
                <a:defRPr/>
              </a:pPr>
              <a:t>‹#›</a:t>
            </a:fld>
            <a:endParaRPr lang="tr-TR" altLang="tr-TR"/>
          </a:p>
        </p:txBody>
      </p:sp>
    </p:spTree>
    <p:extLst>
      <p:ext uri="{BB962C8B-B14F-4D97-AF65-F5344CB8AC3E}">
        <p14:creationId xmlns:p14="http://schemas.microsoft.com/office/powerpoint/2010/main" val="309074569"/>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BA63F317-3147-4AE6-960B-9B10168DF826}" type="slidenum">
              <a:rPr lang="tr-TR" altLang="tr-TR"/>
              <a:pPr>
                <a:defRPr/>
              </a:pPr>
              <a:t>‹#›</a:t>
            </a:fld>
            <a:endParaRPr lang="tr-TR" altLang="tr-TR"/>
          </a:p>
        </p:txBody>
      </p:sp>
    </p:spTree>
    <p:extLst>
      <p:ext uri="{BB962C8B-B14F-4D97-AF65-F5344CB8AC3E}">
        <p14:creationId xmlns:p14="http://schemas.microsoft.com/office/powerpoint/2010/main" val="13243938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13BFD2A8-7B53-4E2C-A62D-FBFB8A5D20D0}" type="slidenum">
              <a:rPr lang="tr-TR" altLang="tr-TR"/>
              <a:pPr>
                <a:defRPr/>
              </a:pPr>
              <a:t>‹#›</a:t>
            </a:fld>
            <a:endParaRPr lang="tr-TR" altLang="tr-TR"/>
          </a:p>
        </p:txBody>
      </p:sp>
    </p:spTree>
    <p:extLst>
      <p:ext uri="{BB962C8B-B14F-4D97-AF65-F5344CB8AC3E}">
        <p14:creationId xmlns:p14="http://schemas.microsoft.com/office/powerpoint/2010/main" val="4025484175"/>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tr-T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6" name="Slide Number Placeholder 8"/>
          <p:cNvSpPr>
            <a:spLocks noGrp="1"/>
          </p:cNvSpPr>
          <p:nvPr>
            <p:ph type="sldNum" sz="quarter" idx="12"/>
          </p:nvPr>
        </p:nvSpPr>
        <p:spPr/>
        <p:txBody>
          <a:bodyPr/>
          <a:lstStyle>
            <a:lvl1pPr>
              <a:defRPr/>
            </a:lvl1pPr>
          </a:lstStyle>
          <a:p>
            <a:pPr>
              <a:defRPr/>
            </a:pPr>
            <a:fld id="{D0BDE924-C2A3-4AD7-827F-26C403D778C3}" type="slidenum">
              <a:rPr lang="tr-TR" altLang="tr-TR"/>
              <a:pPr>
                <a:defRPr/>
              </a:pPr>
              <a:t>‹#›</a:t>
            </a:fld>
            <a:endParaRPr lang="tr-TR" altLang="tr-TR"/>
          </a:p>
        </p:txBody>
      </p:sp>
    </p:spTree>
    <p:extLst>
      <p:ext uri="{BB962C8B-B14F-4D97-AF65-F5344CB8AC3E}">
        <p14:creationId xmlns:p14="http://schemas.microsoft.com/office/powerpoint/2010/main" val="3089143920"/>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B563AE34-C83A-49C5-BE84-CF44AEEF6963}" type="slidenum">
              <a:rPr lang="tr-TR" altLang="tr-TR"/>
              <a:pPr>
                <a:defRPr/>
              </a:pPr>
              <a:t>‹#›</a:t>
            </a:fld>
            <a:endParaRPr lang="tr-TR" altLang="tr-TR"/>
          </a:p>
        </p:txBody>
      </p:sp>
    </p:spTree>
    <p:extLst>
      <p:ext uri="{BB962C8B-B14F-4D97-AF65-F5344CB8AC3E}">
        <p14:creationId xmlns:p14="http://schemas.microsoft.com/office/powerpoint/2010/main" val="290631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endParaRPr lang="tr-TR"/>
          </a:p>
        </p:txBody>
      </p:sp>
      <p:sp>
        <p:nvSpPr>
          <p:cNvPr id="8"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6"/>
          <p:cNvSpPr>
            <a:spLocks noGrp="1"/>
          </p:cNvSpPr>
          <p:nvPr>
            <p:ph type="sldNum" sz="quarter" idx="12"/>
          </p:nvPr>
        </p:nvSpPr>
        <p:spPr/>
        <p:txBody>
          <a:bodyPr/>
          <a:lstStyle>
            <a:lvl1pPr>
              <a:defRPr/>
            </a:lvl1pPr>
          </a:lstStyle>
          <a:p>
            <a:pPr>
              <a:defRPr/>
            </a:pPr>
            <a:fld id="{A0C7D098-395C-491F-9BA1-61F6236F7EE0}" type="slidenum">
              <a:rPr lang="tr-TR" altLang="tr-TR"/>
              <a:pPr>
                <a:defRPr/>
              </a:pPr>
              <a:t>‹#›</a:t>
            </a:fld>
            <a:endParaRPr lang="tr-TR" altLang="tr-TR"/>
          </a:p>
        </p:txBody>
      </p:sp>
    </p:spTree>
    <p:extLst>
      <p:ext uri="{BB962C8B-B14F-4D97-AF65-F5344CB8AC3E}">
        <p14:creationId xmlns:p14="http://schemas.microsoft.com/office/powerpoint/2010/main" val="991467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8"/>
            <a:ext cx="10058400" cy="144938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6963" y="1846263"/>
            <a:ext cx="10058400" cy="402272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675">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675"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788" smtClean="0">
                <a:solidFill>
                  <a:srgbClr val="204788"/>
                </a:solidFill>
                <a:latin typeface="Times New Roman" panose="02020603050405020304" pitchFamily="18" charset="0"/>
                <a:cs typeface="Times New Roman" panose="02020603050405020304" pitchFamily="18" charset="0"/>
              </a:defRPr>
            </a:lvl1pPr>
          </a:lstStyle>
          <a:p>
            <a:pPr>
              <a:defRPr/>
            </a:pPr>
            <a:fld id="{74DFA120-899E-464D-9C68-DCB56AD28CB9}" type="slidenum">
              <a:rPr lang="tr-TR" altLang="tr-TR"/>
              <a:pPr>
                <a:defRPr/>
              </a:pPr>
              <a:t>‹#›</a:t>
            </a:fld>
            <a:endParaRPr lang="tr-TR" altLang="tr-TR"/>
          </a:p>
        </p:txBody>
      </p:sp>
      <p:cxnSp>
        <p:nvCxnSpPr>
          <p:cNvPr id="10" name="Straight Connector 9"/>
          <p:cNvCxnSpPr/>
          <p:nvPr/>
        </p:nvCxnSpPr>
        <p:spPr>
          <a:xfrm>
            <a:off x="1193800" y="1738313"/>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09" r:id="rId4"/>
    <p:sldLayoutId id="2147483910" r:id="rId5"/>
    <p:sldLayoutId id="2147483911" r:id="rId6"/>
    <p:sldLayoutId id="2147483916" r:id="rId7"/>
    <p:sldLayoutId id="2147483917" r:id="rId8"/>
    <p:sldLayoutId id="2147483918" r:id="rId9"/>
    <p:sldLayoutId id="2147483912" r:id="rId10"/>
    <p:sldLayoutId id="2147483919" r:id="rId11"/>
  </p:sldLayoutIdLst>
  <p:transition spd="med">
    <p:fade/>
  </p:transition>
  <p:timing>
    <p:tnLst>
      <p:par>
        <p:cTn id="1" dur="indefinite" restart="never" nodeType="tmRoot"/>
      </p:par>
    </p:tnLst>
  </p:timing>
  <p:txStyles>
    <p:titleStyle>
      <a:lvl1pPr algn="l" defTabSz="685800" rtl="0" fontAlgn="base">
        <a:lnSpc>
          <a:spcPct val="85000"/>
        </a:lnSpc>
        <a:spcBef>
          <a:spcPct val="0"/>
        </a:spcBef>
        <a:spcAft>
          <a:spcPct val="0"/>
        </a:spcAft>
        <a:defRPr sz="2700" kern="1200" spc="-38">
          <a:solidFill>
            <a:srgbClr val="204788"/>
          </a:solidFill>
          <a:latin typeface="Times New Roman" panose="02020603050405020304" pitchFamily="18" charset="0"/>
          <a:ea typeface="+mj-ea"/>
          <a:cs typeface="Times New Roman" panose="02020603050405020304" pitchFamily="18" charset="0"/>
        </a:defRPr>
      </a:lvl1pPr>
      <a:lvl2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2pPr>
      <a:lvl3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3pPr>
      <a:lvl4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4pPr>
      <a:lvl5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5pPr>
      <a:lvl6pPr marL="4572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6pPr>
      <a:lvl7pPr marL="9144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7pPr>
      <a:lvl8pPr marL="13716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8pPr>
      <a:lvl9pPr marL="18288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9pPr>
    </p:titleStyle>
    <p:bodyStyle>
      <a:lvl1pPr marL="68263" indent="-68263" algn="l" defTabSz="685800" rtl="0" fontAlgn="base">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7338"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300" kern="1200">
          <a:solidFill>
            <a:srgbClr val="204788"/>
          </a:solidFill>
          <a:latin typeface="Times New Roman" panose="02020603050405020304" pitchFamily="18" charset="0"/>
          <a:ea typeface="+mn-ea"/>
          <a:cs typeface="Times New Roman" panose="02020603050405020304" pitchFamily="18" charset="0"/>
        </a:defRPr>
      </a:lvl2pPr>
      <a:lvl3pPr marL="423863"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3pPr>
      <a:lvl4pPr marL="561975"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4pPr>
      <a:lvl5pPr marL="698500"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6963" y="758825"/>
            <a:ext cx="10058400" cy="3565525"/>
          </a:xfrm>
        </p:spPr>
        <p:txBody>
          <a:bodyPr/>
          <a:lstStyle/>
          <a:p>
            <a:pPr fontAlgn="auto">
              <a:spcAft>
                <a:spcPts val="0"/>
              </a:spcAft>
              <a:defRPr/>
            </a:pPr>
            <a:r>
              <a:rPr lang="tr-TR" sz="3600" dirty="0" smtClean="0">
                <a:solidFill>
                  <a:schemeClr val="tx2">
                    <a:satMod val="130000"/>
                  </a:schemeClr>
                </a:solidFill>
              </a:rPr>
              <a:t>Uzak </a:t>
            </a:r>
            <a:r>
              <a:rPr lang="tr-TR" sz="3600" dirty="0" err="1" smtClean="0">
                <a:solidFill>
                  <a:schemeClr val="tx2">
                    <a:satMod val="130000"/>
                  </a:schemeClr>
                </a:solidFill>
              </a:rPr>
              <a:t>Veritabanında</a:t>
            </a:r>
            <a:r>
              <a:rPr lang="tr-TR" sz="3600" dirty="0" smtClean="0">
                <a:solidFill>
                  <a:schemeClr val="tx2">
                    <a:satMod val="130000"/>
                  </a:schemeClr>
                </a:solidFill>
              </a:rPr>
              <a:t> Verileri İşlemek</a:t>
            </a:r>
            <a:endParaRPr lang="tr-TR" sz="3600" dirty="0">
              <a:solidFill>
                <a:schemeClr val="tx2">
                  <a:satMod val="130000"/>
                </a:schemeClr>
              </a:solidFill>
            </a:endParaRPr>
          </a:p>
        </p:txBody>
      </p:sp>
      <p:sp>
        <p:nvSpPr>
          <p:cNvPr id="3" name="Subtitle 2"/>
          <p:cNvSpPr>
            <a:spLocks noGrp="1"/>
          </p:cNvSpPr>
          <p:nvPr>
            <p:ph type="subTitle" idx="1"/>
          </p:nvPr>
        </p:nvSpPr>
        <p:spPr>
          <a:xfrm>
            <a:off x="1100138" y="4456113"/>
            <a:ext cx="10058400" cy="1143000"/>
          </a:xfrm>
        </p:spPr>
        <p:txBody>
          <a:bodyPr/>
          <a:lstStyle/>
          <a:p>
            <a:pPr fontAlgn="auto">
              <a:spcAft>
                <a:spcPts val="0"/>
              </a:spcAft>
              <a:defRPr/>
            </a:pPr>
            <a:r>
              <a:rPr lang="tr-TR" sz="1800" dirty="0">
                <a:solidFill>
                  <a:schemeClr val="tx2">
                    <a:satMod val="130000"/>
                  </a:schemeClr>
                </a:solidFill>
              </a:rPr>
              <a:t>İleri Görsel Programlama </a:t>
            </a:r>
          </a:p>
          <a:p>
            <a:pPr fontAlgn="auto">
              <a:spcAft>
                <a:spcPts val="0"/>
              </a:spcAft>
              <a:defRPr/>
            </a:pPr>
            <a:r>
              <a:rPr lang="tr-TR" altLang="tr-TR" sz="1800" dirty="0" err="1">
                <a:latin typeface="Arial" panose="020B0604020202020204" pitchFamily="34" charset="0"/>
              </a:rPr>
              <a:t>Öğr.Gör</a:t>
            </a:r>
            <a:r>
              <a:rPr lang="tr-TR" altLang="tr-TR" sz="1800" dirty="0">
                <a:latin typeface="Arial" panose="020B0604020202020204" pitchFamily="34" charset="0"/>
              </a:rPr>
              <a:t>. Mahmut </a:t>
            </a:r>
            <a:r>
              <a:rPr lang="tr-TR" altLang="tr-TR" sz="1800" dirty="0" err="1">
                <a:latin typeface="Arial" panose="020B0604020202020204" pitchFamily="34" charset="0"/>
              </a:rPr>
              <a:t>kılıçaslan</a:t>
            </a:r>
            <a:endParaRPr lang="tr-TR" altLang="tr-TR" sz="1800">
              <a:latin typeface="Arial" panose="020B0604020202020204" pitchFamily="34" charset="0"/>
            </a:endParaRPr>
          </a:p>
          <a:p>
            <a:pPr fontAlgn="auto">
              <a:spcAft>
                <a:spcPts val="0"/>
              </a:spcAft>
              <a:defRPr/>
            </a:pPr>
            <a:endParaRPr lang="tr-TR" sz="1600"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7411" name="Content Placeholder 2"/>
          <p:cNvSpPr>
            <a:spLocks noGrp="1"/>
          </p:cNvSpPr>
          <p:nvPr>
            <p:ph idx="1"/>
          </p:nvPr>
        </p:nvSpPr>
        <p:spPr/>
        <p:txBody>
          <a:bodyPr/>
          <a:lstStyle/>
          <a:p>
            <a:pPr marL="68580" indent="-68580" fontAlgn="auto">
              <a:defRPr/>
            </a:pPr>
            <a:r>
              <a:rPr lang="tr-TR" altLang="tr-TR" sz="2800" dirty="0" err="1" smtClean="0"/>
              <a:t>DataTable</a:t>
            </a:r>
            <a:r>
              <a:rPr lang="tr-TR" altLang="tr-TR" sz="2800" dirty="0" smtClean="0"/>
              <a:t> içine </a:t>
            </a:r>
            <a:r>
              <a:rPr lang="tr-TR" altLang="tr-TR" sz="2800" dirty="0" err="1" smtClean="0"/>
              <a:t>veritabanından</a:t>
            </a:r>
            <a:r>
              <a:rPr lang="tr-TR" altLang="tr-TR" sz="2800" dirty="0" smtClean="0"/>
              <a:t> gelmeyen, istenen veriler de elle eklenebilir. Bunun için</a:t>
            </a:r>
          </a:p>
          <a:p>
            <a:pPr marL="917575" lvl="1" indent="-514350" fontAlgn="auto">
              <a:buFont typeface="Gill Sans MT" pitchFamily="34" charset="0"/>
              <a:buAutoNum type="arabicPeriod"/>
              <a:defRPr/>
            </a:pPr>
            <a:r>
              <a:rPr lang="tr-TR" altLang="tr-TR" sz="2800" dirty="0" err="1" smtClean="0"/>
              <a:t>DataTable’ın</a:t>
            </a:r>
            <a:r>
              <a:rPr lang="tr-TR" altLang="tr-TR" sz="2800" dirty="0" smtClean="0"/>
              <a:t> </a:t>
            </a:r>
            <a:r>
              <a:rPr lang="tr-TR" altLang="tr-TR" sz="2800" b="1" dirty="0" err="1" smtClean="0"/>
              <a:t>NewRow</a:t>
            </a:r>
            <a:r>
              <a:rPr lang="tr-TR" altLang="tr-TR" sz="2800" b="1" dirty="0" smtClean="0"/>
              <a:t>( ) </a:t>
            </a:r>
            <a:r>
              <a:rPr lang="tr-TR" altLang="tr-TR" sz="2800" dirty="0" smtClean="0"/>
              <a:t>metodu çağrılır ve geriye boş bir </a:t>
            </a:r>
            <a:r>
              <a:rPr lang="tr-TR" altLang="tr-TR" sz="2800" dirty="0" err="1" smtClean="0"/>
              <a:t>DataRow</a:t>
            </a:r>
            <a:r>
              <a:rPr lang="tr-TR" altLang="tr-TR" sz="2800" dirty="0" smtClean="0"/>
              <a:t> nesnesi verir</a:t>
            </a:r>
          </a:p>
          <a:p>
            <a:pPr marL="917575" lvl="1" indent="-514350" fontAlgn="auto">
              <a:buFont typeface="Gill Sans MT" pitchFamily="34" charset="0"/>
              <a:buAutoNum type="arabicPeriod"/>
              <a:defRPr/>
            </a:pPr>
            <a:r>
              <a:rPr lang="tr-TR" altLang="tr-TR" sz="2800" dirty="0" smtClean="0"/>
              <a:t>Elde edilen </a:t>
            </a:r>
            <a:r>
              <a:rPr lang="tr-TR" altLang="tr-TR" sz="2800" dirty="0" err="1" smtClean="0"/>
              <a:t>DataRow</a:t>
            </a:r>
            <a:r>
              <a:rPr lang="tr-TR" altLang="tr-TR" sz="2800" dirty="0" smtClean="0"/>
              <a:t> nesnesi üzerinden istenen alanlara istenen veriler yazılır</a:t>
            </a:r>
          </a:p>
          <a:p>
            <a:pPr marL="917575" lvl="1" indent="-514350" fontAlgn="auto">
              <a:buFont typeface="Gill Sans MT" pitchFamily="34" charset="0"/>
              <a:buAutoNum type="arabicPeriod"/>
              <a:defRPr/>
            </a:pPr>
            <a:r>
              <a:rPr lang="tr-TR" altLang="tr-TR" sz="2800" dirty="0" smtClean="0"/>
              <a:t>Bu </a:t>
            </a:r>
            <a:r>
              <a:rPr lang="tr-TR" altLang="tr-TR" sz="2800" dirty="0" err="1" smtClean="0"/>
              <a:t>DataRow</a:t>
            </a:r>
            <a:r>
              <a:rPr lang="tr-TR" altLang="tr-TR" sz="2800" dirty="0" smtClean="0"/>
              <a:t> nesnesi tekrar </a:t>
            </a:r>
            <a:r>
              <a:rPr lang="tr-TR" altLang="tr-TR" sz="2800" b="1" dirty="0" err="1" smtClean="0"/>
              <a:t>DataTable.Rows.Add</a:t>
            </a:r>
            <a:r>
              <a:rPr lang="tr-TR" altLang="tr-TR" sz="2800" dirty="0" smtClean="0"/>
              <a:t>  veya </a:t>
            </a:r>
            <a:r>
              <a:rPr lang="tr-TR" altLang="tr-TR" sz="2800" b="1" dirty="0" err="1" smtClean="0"/>
              <a:t>DataTable.Rows.InsertAt</a:t>
            </a:r>
            <a:r>
              <a:rPr lang="tr-TR" altLang="tr-TR" sz="2800" dirty="0" smtClean="0"/>
              <a:t> ile </a:t>
            </a:r>
            <a:r>
              <a:rPr lang="tr-TR" altLang="tr-TR" sz="2800" dirty="0" err="1" smtClean="0"/>
              <a:t>DataTable’a</a:t>
            </a:r>
            <a:r>
              <a:rPr lang="tr-TR" altLang="tr-TR" sz="2800" dirty="0" smtClean="0"/>
              <a:t> eklenir</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9459" name="TextBox 3"/>
          <p:cNvSpPr txBox="1">
            <a:spLocks noChangeArrowheads="1"/>
          </p:cNvSpPr>
          <p:nvPr/>
        </p:nvSpPr>
        <p:spPr bwMode="auto">
          <a:xfrm>
            <a:off x="2614611" y="1800602"/>
            <a:ext cx="8239125" cy="313932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cmd.CommandText = "SELECT must_id, must_ad FROM </a:t>
            </a:r>
            <a:r>
              <a:rPr lang="tr-TR" altLang="tr-TR" smtClean="0">
                <a:latin typeface="Consolas" panose="020B0609020204030204" pitchFamily="49" charset="0"/>
              </a:rPr>
              <a:t>müşteriler";</a:t>
            </a:r>
            <a:endParaRPr lang="tr-TR" altLang="tr-TR">
              <a:latin typeface="Consolas" panose="020B0609020204030204" pitchFamily="49" charset="0"/>
            </a:endParaRPr>
          </a:p>
          <a:p>
            <a:pPr eaLnBrk="1" hangingPunct="1"/>
            <a:r>
              <a:rPr lang="tr-TR" altLang="tr-TR">
                <a:latin typeface="Consolas" panose="020B0609020204030204" pitchFamily="49" charset="0"/>
              </a:rPr>
              <a:t>DataTable dt = new DataTable( );</a:t>
            </a:r>
          </a:p>
          <a:p>
            <a:pPr eaLnBrk="1" hangingPunct="1"/>
            <a:r>
              <a:rPr lang="tr-TR" altLang="tr-TR">
                <a:latin typeface="Consolas" panose="020B0609020204030204" pitchFamily="49" charset="0"/>
              </a:rPr>
              <a:t>dt.Load ( cmd.ExecuteReader() );</a:t>
            </a:r>
          </a:p>
          <a:p>
            <a:pPr eaLnBrk="1" hangingPunct="1"/>
            <a:endParaRPr lang="tr-TR" altLang="tr-TR">
              <a:solidFill>
                <a:srgbClr val="00B050"/>
              </a:solidFill>
              <a:latin typeface="Consolas" panose="020B0609020204030204" pitchFamily="49" charset="0"/>
            </a:endParaRPr>
          </a:p>
          <a:p>
            <a:pPr eaLnBrk="1" hangingPunct="1"/>
            <a:r>
              <a:rPr lang="tr-TR" altLang="tr-TR">
                <a:solidFill>
                  <a:srgbClr val="FF0000"/>
                </a:solidFill>
                <a:latin typeface="Consolas" panose="020B0609020204030204" pitchFamily="49" charset="0"/>
              </a:rPr>
              <a:t>// 5 satırlı DataTable içine 6. satırı ekliyoruz</a:t>
            </a:r>
          </a:p>
          <a:p>
            <a:pPr eaLnBrk="1" hangingPunct="1"/>
            <a:r>
              <a:rPr lang="tr-TR" altLang="tr-TR">
                <a:latin typeface="Consolas" panose="020B0609020204030204" pitchFamily="49" charset="0"/>
              </a:rPr>
              <a:t>DataRow yeniSatir = dt.NewRow( );</a:t>
            </a:r>
          </a:p>
          <a:p>
            <a:pPr eaLnBrk="1" hangingPunct="1"/>
            <a:r>
              <a:rPr lang="tr-TR" altLang="tr-TR">
                <a:latin typeface="Consolas" panose="020B0609020204030204" pitchFamily="49" charset="0"/>
              </a:rPr>
              <a:t>yeniSatir["</a:t>
            </a:r>
            <a:r>
              <a:rPr lang="tr-TR" altLang="tr-TR" smtClean="0">
                <a:latin typeface="Consolas" panose="020B0609020204030204" pitchFamily="49" charset="0"/>
              </a:rPr>
              <a:t>must_id</a:t>
            </a:r>
            <a:r>
              <a:rPr lang="tr-TR" altLang="tr-TR">
                <a:latin typeface="Consolas" panose="020B0609020204030204" pitchFamily="49" charset="0"/>
              </a:rPr>
              <a:t>"] = "</a:t>
            </a:r>
            <a:r>
              <a:rPr lang="tr-TR" altLang="tr-TR" smtClean="0">
                <a:latin typeface="Consolas" panose="020B0609020204030204" pitchFamily="49" charset="0"/>
              </a:rPr>
              <a:t>11111111</a:t>
            </a:r>
            <a:r>
              <a:rPr lang="tr-TR" altLang="tr-TR">
                <a:latin typeface="Consolas" panose="020B0609020204030204" pitchFamily="49" charset="0"/>
              </a:rPr>
              <a:t>";</a:t>
            </a:r>
          </a:p>
          <a:p>
            <a:pPr eaLnBrk="1" hangingPunct="1"/>
            <a:r>
              <a:rPr lang="tr-TR" altLang="tr-TR">
                <a:latin typeface="Consolas" panose="020B0609020204030204" pitchFamily="49" charset="0"/>
              </a:rPr>
              <a:t>yeniSatir["</a:t>
            </a:r>
            <a:r>
              <a:rPr lang="tr-TR" altLang="tr-TR" smtClean="0">
                <a:latin typeface="Consolas" panose="020B0609020204030204" pitchFamily="49" charset="0"/>
              </a:rPr>
              <a:t>must_ad</a:t>
            </a:r>
            <a:r>
              <a:rPr lang="tr-TR" altLang="tr-TR">
                <a:latin typeface="Consolas" panose="020B0609020204030204" pitchFamily="49" charset="0"/>
              </a:rPr>
              <a:t>"] = "Deneme ad";</a:t>
            </a:r>
          </a:p>
          <a:p>
            <a:pPr eaLnBrk="1" hangingPunct="1"/>
            <a:r>
              <a:rPr lang="tr-TR" altLang="tr-TR">
                <a:latin typeface="Consolas" panose="020B0609020204030204" pitchFamily="49" charset="0"/>
              </a:rPr>
              <a:t>dt.Rows.Add( yeniSatir ); </a:t>
            </a:r>
            <a:r>
              <a:rPr lang="tr-TR" altLang="tr-TR">
                <a:solidFill>
                  <a:srgbClr val="FF0000"/>
                </a:solidFill>
                <a:latin typeface="Consolas" panose="020B0609020204030204" pitchFamily="49" charset="0"/>
              </a:rPr>
              <a:t>// Satırı en sona ekler</a:t>
            </a:r>
          </a:p>
          <a:p>
            <a:pPr eaLnBrk="1" hangingPunct="1"/>
            <a:endParaRPr lang="tr-TR" altLang="tr-TR">
              <a:solidFill>
                <a:srgbClr val="00B050"/>
              </a:solidFill>
              <a:latin typeface="Consolas" panose="020B0609020204030204" pitchFamily="49" charset="0"/>
            </a:endParaRPr>
          </a:p>
          <a:p>
            <a:pPr eaLnBrk="1" hangingPunct="1"/>
            <a:r>
              <a:rPr lang="tr-TR" altLang="tr-TR">
                <a:latin typeface="Consolas" panose="020B0609020204030204" pitchFamily="49" charset="0"/>
              </a:rPr>
              <a:t>dataGridView.DataSource = dt;</a:t>
            </a:r>
          </a:p>
        </p:txBody>
      </p:sp>
      <p:sp>
        <p:nvSpPr>
          <p:cNvPr id="19460" name="TextBox 4"/>
          <p:cNvSpPr txBox="1">
            <a:spLocks noChangeArrowheads="1"/>
          </p:cNvSpPr>
          <p:nvPr/>
        </p:nvSpPr>
        <p:spPr bwMode="auto">
          <a:xfrm>
            <a:off x="762000" y="5003800"/>
            <a:ext cx="10744199"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2060"/>
                </a:solidFill>
                <a:latin typeface="Times New Roman" panose="02020603050405020304" pitchFamily="18" charset="0"/>
                <a:cs typeface="Times New Roman" panose="02020603050405020304" pitchFamily="18" charset="0"/>
              </a:rPr>
              <a:t>SELECT sorgusu sonucu kaç alan varsa, elle eklenen yeni satıra/kayda o alanlarla ilgili bilgiler atanmalıdır</a:t>
            </a:r>
          </a:p>
        </p:txBody>
      </p:sp>
      <p:sp>
        <p:nvSpPr>
          <p:cNvPr id="19461" name="TextBox 5"/>
          <p:cNvSpPr txBox="1">
            <a:spLocks noChangeArrowheads="1"/>
          </p:cNvSpPr>
          <p:nvPr/>
        </p:nvSpPr>
        <p:spPr bwMode="auto">
          <a:xfrm>
            <a:off x="2362200" y="5486400"/>
            <a:ext cx="8001000" cy="7232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600"/>
              </a:spcBef>
            </a:pPr>
            <a:r>
              <a:rPr lang="tr-TR" altLang="tr-TR">
                <a:solidFill>
                  <a:srgbClr val="002060"/>
                </a:solidFill>
                <a:latin typeface="Times New Roman" panose="02020603050405020304" pitchFamily="18" charset="0"/>
                <a:cs typeface="Times New Roman" panose="02020603050405020304" pitchFamily="18" charset="0"/>
              </a:rPr>
              <a:t>Yeni satırı DataTable içinde istenen sıraya koymak için </a:t>
            </a:r>
            <a:r>
              <a:rPr lang="tr-TR" altLang="tr-TR" smtClean="0">
                <a:latin typeface="Consolas" panose="020B0609020204030204" pitchFamily="49" charset="0"/>
              </a:rPr>
              <a:t>InsertAt</a:t>
            </a:r>
            <a:r>
              <a:rPr lang="tr-TR" altLang="tr-TR" b="1" smtClean="0">
                <a:latin typeface="Arial" panose="020B0604020202020204" pitchFamily="34" charset="0"/>
              </a:rPr>
              <a:t> </a:t>
            </a:r>
            <a:r>
              <a:rPr lang="tr-TR" altLang="tr-TR">
                <a:solidFill>
                  <a:srgbClr val="002060"/>
                </a:solidFill>
                <a:latin typeface="Times New Roman" panose="02020603050405020304" pitchFamily="18" charset="0"/>
                <a:cs typeface="Times New Roman" panose="02020603050405020304" pitchFamily="18" charset="0"/>
              </a:rPr>
              <a:t>kullanılır</a:t>
            </a:r>
            <a:r>
              <a:rPr lang="tr-TR" altLang="tr-TR" b="1">
                <a:latin typeface="Times New Roman" panose="02020603050405020304" pitchFamily="18" charset="0"/>
                <a:cs typeface="Times New Roman" panose="02020603050405020304" pitchFamily="18" charset="0"/>
              </a:rPr>
              <a:t>. </a:t>
            </a:r>
            <a:endParaRPr lang="tr-TR" altLang="tr-TR" b="1" smtClean="0">
              <a:latin typeface="Times New Roman" panose="02020603050405020304" pitchFamily="18" charset="0"/>
              <a:cs typeface="Times New Roman" panose="02020603050405020304" pitchFamily="18" charset="0"/>
            </a:endParaRPr>
          </a:p>
          <a:p>
            <a:pPr eaLnBrk="1" hangingPunct="1">
              <a:spcBef>
                <a:spcPts val="600"/>
              </a:spcBef>
            </a:pPr>
            <a:r>
              <a:rPr lang="tr-TR" altLang="tr-TR" b="1" smtClean="0">
                <a:latin typeface="Arial" panose="020B0604020202020204" pitchFamily="34" charset="0"/>
              </a:rPr>
              <a:t>Örnek: </a:t>
            </a:r>
            <a:r>
              <a:rPr lang="tr-TR" altLang="tr-TR">
                <a:latin typeface="Consolas" panose="020B0609020204030204" pitchFamily="49" charset="0"/>
              </a:rPr>
              <a:t>InsertAt(yeniSatir, 0); </a:t>
            </a:r>
            <a:r>
              <a:rPr lang="tr-TR" altLang="tr-TR">
                <a:solidFill>
                  <a:srgbClr val="FF0000"/>
                </a:solidFill>
                <a:latin typeface="Arial" panose="020B0604020202020204" pitchFamily="34" charset="0"/>
              </a:rPr>
              <a:t>// 1. Sıraya koy</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9459" name="Content Placeholder 2"/>
          <p:cNvSpPr>
            <a:spLocks noGrp="1"/>
          </p:cNvSpPr>
          <p:nvPr>
            <p:ph idx="1"/>
          </p:nvPr>
        </p:nvSpPr>
        <p:spPr/>
        <p:txBody>
          <a:bodyPr/>
          <a:lstStyle/>
          <a:p>
            <a:pPr marL="68580" indent="-68580" fontAlgn="auto">
              <a:defRPr/>
            </a:pPr>
            <a:r>
              <a:rPr lang="tr-TR" altLang="tr-TR" sz="2800" dirty="0" err="1" smtClean="0"/>
              <a:t>DataGridView</a:t>
            </a:r>
            <a:r>
              <a:rPr lang="tr-TR" altLang="tr-TR" sz="2800" dirty="0" smtClean="0"/>
              <a:t>, </a:t>
            </a:r>
            <a:r>
              <a:rPr lang="tr-TR" altLang="tr-TR" sz="2800" dirty="0" err="1" smtClean="0"/>
              <a:t>ListBox</a:t>
            </a:r>
            <a:r>
              <a:rPr lang="tr-TR" altLang="tr-TR" sz="2800" dirty="0" smtClean="0"/>
              <a:t>, </a:t>
            </a:r>
            <a:r>
              <a:rPr lang="tr-TR" altLang="tr-TR" sz="2800" dirty="0" err="1" smtClean="0"/>
              <a:t>ComboBox</a:t>
            </a:r>
            <a:r>
              <a:rPr lang="tr-TR" altLang="tr-TR" sz="2800" dirty="0" smtClean="0"/>
              <a:t> gibi kontrollere yeni satırlar eklemek için bu kontrollerin metotlarını kullanmak yerine </a:t>
            </a:r>
            <a:r>
              <a:rPr lang="tr-TR" altLang="tr-TR" sz="2800" dirty="0" err="1" smtClean="0"/>
              <a:t>DataTable’a</a:t>
            </a:r>
            <a:r>
              <a:rPr lang="tr-TR" altLang="tr-TR" sz="2800" dirty="0" smtClean="0"/>
              <a:t> yeni satır ekleyerek, istenen işi daha kolay yapabiliriz.</a:t>
            </a:r>
          </a:p>
          <a:p>
            <a:pPr marL="68580" indent="-68580" fontAlgn="auto">
              <a:defRPr/>
            </a:pPr>
            <a:r>
              <a:rPr lang="tr-TR" altLang="tr-TR" sz="2800" dirty="0" err="1" smtClean="0"/>
              <a:t>DataTable</a:t>
            </a:r>
            <a:r>
              <a:rPr lang="tr-TR" altLang="tr-TR" sz="2800" dirty="0" smtClean="0"/>
              <a:t> içine eklenen satırlar otomatik olarak </a:t>
            </a:r>
            <a:r>
              <a:rPr lang="tr-TR" altLang="tr-TR" sz="2800" dirty="0" err="1" smtClean="0"/>
              <a:t>DataTable’ın</a:t>
            </a:r>
            <a:r>
              <a:rPr lang="tr-TR" altLang="tr-TR" sz="2800" dirty="0" smtClean="0"/>
              <a:t> bağlandığı görsel kontrollere de yansıtılacaktır.</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0483" name="Content Placeholder 2"/>
          <p:cNvSpPr>
            <a:spLocks noGrp="1"/>
          </p:cNvSpPr>
          <p:nvPr>
            <p:ph idx="1"/>
          </p:nvPr>
        </p:nvSpPr>
        <p:spPr/>
        <p:txBody>
          <a:bodyPr/>
          <a:lstStyle/>
          <a:p>
            <a:pPr marL="68580" indent="-68580" fontAlgn="auto">
              <a:defRPr/>
            </a:pPr>
            <a:r>
              <a:rPr lang="tr-TR" altLang="tr-TR" sz="2800" dirty="0" smtClean="0"/>
              <a:t>Müşterileri ada ve şehre göre filtreleyerek gösteren uygulamayı oluşturalım</a:t>
            </a:r>
          </a:p>
          <a:p>
            <a:pPr marL="68580" indent="-68580" fontAlgn="auto">
              <a:defRPr/>
            </a:pPr>
            <a:r>
              <a:rPr lang="tr-TR" altLang="tr-TR" sz="2800" dirty="0" smtClean="0"/>
              <a:t>Veriler kolaylık olması açısından </a:t>
            </a:r>
            <a:r>
              <a:rPr lang="tr-TR" altLang="tr-TR" sz="2800" dirty="0" err="1" smtClean="0"/>
              <a:t>DataGridView</a:t>
            </a:r>
            <a:r>
              <a:rPr lang="tr-TR" altLang="tr-TR" sz="2800" dirty="0" smtClean="0"/>
              <a:t> içinde gösterilsin</a:t>
            </a:r>
          </a:p>
          <a:p>
            <a:pPr marL="68580" indent="-68580" fontAlgn="auto">
              <a:defRPr/>
            </a:pPr>
            <a:r>
              <a:rPr lang="tr-TR" altLang="tr-TR" sz="2800" dirty="0" smtClean="0"/>
              <a:t>İstenen müşterinin adı </a:t>
            </a:r>
            <a:r>
              <a:rPr lang="tr-TR" altLang="tr-TR" sz="2800" dirty="0" err="1" smtClean="0"/>
              <a:t>TextBox’a</a:t>
            </a:r>
            <a:r>
              <a:rPr lang="tr-TR" altLang="tr-TR" sz="2800" dirty="0" smtClean="0"/>
              <a:t> yazılabilsin</a:t>
            </a:r>
          </a:p>
          <a:p>
            <a:pPr marL="68580" indent="-68580" fontAlgn="auto">
              <a:defRPr/>
            </a:pPr>
            <a:r>
              <a:rPr lang="tr-TR" altLang="tr-TR" sz="2800" dirty="0" smtClean="0"/>
              <a:t>Tüm müşteri şehirleri önceden yüklenmiş olan </a:t>
            </a:r>
            <a:r>
              <a:rPr lang="tr-TR" altLang="tr-TR" sz="2800" dirty="0" err="1" smtClean="0"/>
              <a:t>comboBox’dan</a:t>
            </a:r>
            <a:r>
              <a:rPr lang="tr-TR" altLang="tr-TR" sz="2800" dirty="0" smtClean="0"/>
              <a:t> da şehir seçimi yapılabilsin</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pic>
        <p:nvPicPr>
          <p:cNvPr id="225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1905000"/>
            <a:ext cx="7010400" cy="433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2531" name="Content Placeholder 2"/>
          <p:cNvSpPr>
            <a:spLocks noGrp="1"/>
          </p:cNvSpPr>
          <p:nvPr>
            <p:ph idx="1"/>
          </p:nvPr>
        </p:nvSpPr>
        <p:spPr>
          <a:xfrm>
            <a:off x="2514600" y="1782763"/>
            <a:ext cx="7499350" cy="762000"/>
          </a:xfrm>
        </p:spPr>
        <p:txBody>
          <a:bodyPr/>
          <a:lstStyle/>
          <a:p>
            <a:pPr marL="68580" indent="-68580" fontAlgn="auto">
              <a:defRPr/>
            </a:pPr>
            <a:r>
              <a:rPr lang="tr-TR" altLang="tr-TR" sz="2400" dirty="0" err="1" smtClean="0"/>
              <a:t>Form_Load</a:t>
            </a:r>
            <a:r>
              <a:rPr lang="tr-TR" altLang="tr-TR" sz="2400" dirty="0" smtClean="0"/>
              <a:t> metodu içinde</a:t>
            </a:r>
          </a:p>
        </p:txBody>
      </p:sp>
      <p:sp>
        <p:nvSpPr>
          <p:cNvPr id="23557" name="TextBox 4"/>
          <p:cNvSpPr txBox="1">
            <a:spLocks noChangeArrowheads="1"/>
          </p:cNvSpPr>
          <p:nvPr/>
        </p:nvSpPr>
        <p:spPr bwMode="auto">
          <a:xfrm>
            <a:off x="1752600" y="5724011"/>
            <a:ext cx="7391400" cy="3714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2060"/>
                </a:solidFill>
                <a:latin typeface="Times New Roman" panose="02020603050405020304" pitchFamily="18" charset="0"/>
                <a:cs typeface="Times New Roman" panose="02020603050405020304" pitchFamily="18" charset="0"/>
              </a:rPr>
              <a:t>İki DataTable nesnesi var ve ikisi de Global olarak tanımlanmıştır</a:t>
            </a:r>
          </a:p>
        </p:txBody>
      </p:sp>
      <p:sp>
        <p:nvSpPr>
          <p:cNvPr id="3" name="Dikdörtgen 2"/>
          <p:cNvSpPr/>
          <p:nvPr/>
        </p:nvSpPr>
        <p:spPr>
          <a:xfrm>
            <a:off x="914400" y="2163763"/>
            <a:ext cx="10058399" cy="3416320"/>
          </a:xfrm>
          <a:prstGeom prst="rect">
            <a:avLst/>
          </a:prstGeom>
        </p:spPr>
        <p:txBody>
          <a:bodyPr wrap="square">
            <a:spAutoFit/>
          </a:bodyPr>
          <a:lstStyle/>
          <a:p>
            <a:r>
              <a:rPr lang="tr-TR" sz="1200">
                <a:solidFill>
                  <a:srgbClr val="2B91AF"/>
                </a:solidFill>
                <a:latin typeface="Consolas" panose="020B0609020204030204" pitchFamily="49" charset="0"/>
              </a:rPr>
              <a:t> </a:t>
            </a:r>
            <a:r>
              <a:rPr lang="tr-TR" sz="1200" smtClean="0">
                <a:solidFill>
                  <a:srgbClr val="2B91AF"/>
                </a:solidFill>
                <a:latin typeface="Consolas" panose="020B0609020204030204" pitchFamily="49" charset="0"/>
              </a:rPr>
              <a:t>       DataTable</a:t>
            </a:r>
            <a:r>
              <a:rPr lang="tr-TR" sz="1200" smtClean="0">
                <a:solidFill>
                  <a:srgbClr val="000000"/>
                </a:solidFill>
                <a:latin typeface="Consolas" panose="020B0609020204030204" pitchFamily="49" charset="0"/>
              </a:rPr>
              <a:t> </a:t>
            </a:r>
            <a:r>
              <a:rPr lang="tr-TR" sz="1200">
                <a:solidFill>
                  <a:srgbClr val="000000"/>
                </a:solidFill>
                <a:latin typeface="Consolas" panose="020B0609020204030204" pitchFamily="49" charset="0"/>
              </a:rPr>
              <a:t>dt;</a:t>
            </a:r>
          </a:p>
          <a:p>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 dt2;</a:t>
            </a:r>
          </a:p>
          <a:p>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public</a:t>
            </a:r>
            <a:r>
              <a:rPr lang="tr-TR" sz="1200">
                <a:solidFill>
                  <a:srgbClr val="000000"/>
                </a:solidFill>
                <a:latin typeface="Consolas" panose="020B0609020204030204" pitchFamily="49" charset="0"/>
              </a:rPr>
              <a:t> Form1()</a:t>
            </a:r>
          </a:p>
          <a:p>
            <a:r>
              <a:rPr lang="tr-TR" sz="1200">
                <a:solidFill>
                  <a:srgbClr val="000000"/>
                </a:solidFill>
                <a:latin typeface="Consolas" panose="020B0609020204030204" pitchFamily="49" charset="0"/>
              </a:rPr>
              <a:t>        {</a:t>
            </a:r>
          </a:p>
          <a:p>
            <a:r>
              <a:rPr lang="tr-TR" sz="1200">
                <a:solidFill>
                  <a:srgbClr val="000000"/>
                </a:solidFill>
                <a:latin typeface="Consolas" panose="020B0609020204030204" pitchFamily="49" charset="0"/>
              </a:rPr>
              <a:t>            InitializeComponent();</a:t>
            </a:r>
          </a:p>
          <a:p>
            <a:r>
              <a:rPr lang="tr-TR" sz="1200">
                <a:solidFill>
                  <a:srgbClr val="000000"/>
                </a:solidFill>
                <a:latin typeface="Consolas" panose="020B0609020204030204" pitchFamily="49" charset="0"/>
              </a:rPr>
              <a:t>        }</a:t>
            </a:r>
          </a:p>
          <a:p>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private</a:t>
            </a:r>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void</a:t>
            </a:r>
            <a:r>
              <a:rPr lang="tr-TR" sz="1200">
                <a:solidFill>
                  <a:srgbClr val="000000"/>
                </a:solidFill>
                <a:latin typeface="Consolas" panose="020B0609020204030204" pitchFamily="49" charset="0"/>
              </a:rPr>
              <a:t> Forml_Load(</a:t>
            </a:r>
            <a:r>
              <a:rPr lang="tr-TR" sz="1200">
                <a:solidFill>
                  <a:srgbClr val="0000FF"/>
                </a:solidFill>
                <a:latin typeface="Consolas" panose="020B0609020204030204" pitchFamily="49" charset="0"/>
              </a:rPr>
              <a:t>object</a:t>
            </a:r>
            <a:r>
              <a:rPr lang="tr-TR" sz="1200">
                <a:solidFill>
                  <a:srgbClr val="000000"/>
                </a:solidFill>
                <a:latin typeface="Consolas" panose="020B0609020204030204" pitchFamily="49" charset="0"/>
              </a:rPr>
              <a:t> sender, </a:t>
            </a:r>
            <a:r>
              <a:rPr lang="tr-TR" sz="1200">
                <a:solidFill>
                  <a:srgbClr val="2B91AF"/>
                </a:solidFill>
                <a:latin typeface="Consolas" panose="020B0609020204030204" pitchFamily="49" charset="0"/>
              </a:rPr>
              <a:t>EventArgs</a:t>
            </a:r>
            <a:r>
              <a:rPr lang="tr-TR" sz="1200">
                <a:solidFill>
                  <a:srgbClr val="000000"/>
                </a:solidFill>
                <a:latin typeface="Consolas" panose="020B0609020204030204" pitchFamily="49" charset="0"/>
              </a:rPr>
              <a:t> e)</a:t>
            </a:r>
          </a:p>
          <a:p>
            <a:r>
              <a:rPr lang="tr-TR" sz="1200">
                <a:solidFill>
                  <a:srgbClr val="000000"/>
                </a:solidFill>
                <a:latin typeface="Consolas" panose="020B0609020204030204" pitchFamily="49" charset="0"/>
              </a:rPr>
              <a:t>        {</a:t>
            </a:r>
          </a:p>
          <a:p>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SqlConnection</a:t>
            </a:r>
            <a:r>
              <a:rPr lang="en-US" sz="1200">
                <a:solidFill>
                  <a:srgbClr val="000000"/>
                </a:solidFill>
                <a:latin typeface="Consolas" panose="020B0609020204030204" pitchFamily="49" charset="0"/>
              </a:rPr>
              <a:t> c = </a:t>
            </a:r>
            <a:r>
              <a:rPr lang="en-US" sz="1200">
                <a:solidFill>
                  <a:srgbClr val="0000FF"/>
                </a:solidFill>
                <a:latin typeface="Consolas" panose="020B0609020204030204" pitchFamily="49" charset="0"/>
              </a:rPr>
              <a:t>new</a:t>
            </a:r>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SqlConnection</a:t>
            </a:r>
            <a:r>
              <a:rPr lang="en-US" sz="1200">
                <a:solidFill>
                  <a:srgbClr val="000000"/>
                </a:solidFill>
                <a:latin typeface="Consolas" panose="020B0609020204030204" pitchFamily="49" charset="0"/>
              </a:rPr>
              <a:t>(); c.ConnectionString = </a:t>
            </a:r>
            <a:r>
              <a:rPr lang="en-US" sz="1200">
                <a:solidFill>
                  <a:srgbClr val="800000"/>
                </a:solidFill>
                <a:latin typeface="Consolas" panose="020B0609020204030204" pitchFamily="49" charset="0"/>
              </a:rPr>
              <a:t>@"Data Source=.\SQLEXPRESS; </a:t>
            </a:r>
          </a:p>
          <a:p>
            <a:r>
              <a:rPr lang="tr-TR" sz="1200">
                <a:solidFill>
                  <a:srgbClr val="800000"/>
                </a:solidFill>
                <a:latin typeface="Consolas" panose="020B0609020204030204" pitchFamily="49" charset="0"/>
              </a:rPr>
              <a:t>                AttachDbFilename=C:\dell\ticaret.mdf;</a:t>
            </a:r>
          </a:p>
          <a:p>
            <a:r>
              <a:rPr lang="tr-TR" sz="1200">
                <a:solidFill>
                  <a:srgbClr val="800000"/>
                </a:solidFill>
                <a:latin typeface="Consolas" panose="020B0609020204030204" pitchFamily="49" charset="0"/>
              </a:rPr>
              <a:t>                Integrated Security=True;</a:t>
            </a:r>
          </a:p>
          <a:p>
            <a:r>
              <a:rPr lang="tr-TR" sz="1200">
                <a:solidFill>
                  <a:srgbClr val="800000"/>
                </a:solidFill>
                <a:latin typeface="Consolas" panose="020B0609020204030204" pitchFamily="49" charset="0"/>
              </a:rPr>
              <a:t>                Connect Timeout=30;</a:t>
            </a:r>
          </a:p>
          <a:p>
            <a:r>
              <a:rPr lang="tr-TR" sz="1200">
                <a:solidFill>
                  <a:srgbClr val="800000"/>
                </a:solidFill>
                <a:latin typeface="Consolas" panose="020B0609020204030204" pitchFamily="49" charset="0"/>
              </a:rPr>
              <a:t>                User Instance=True"</a:t>
            </a:r>
            <a:r>
              <a:rPr lang="tr-TR" sz="1200">
                <a:solidFill>
                  <a:srgbClr val="000000"/>
                </a:solidFill>
                <a:latin typeface="Consolas" panose="020B0609020204030204" pitchFamily="49" charset="0"/>
              </a:rPr>
              <a:t>;</a:t>
            </a:r>
          </a:p>
          <a:p>
            <a:r>
              <a:rPr lang="tr-TR" sz="1200">
                <a:solidFill>
                  <a:srgbClr val="000000"/>
                </a:solidFill>
                <a:latin typeface="Consolas" panose="020B0609020204030204" pitchFamily="49" charset="0"/>
              </a:rPr>
              <a:t>            c.Open();</a:t>
            </a:r>
          </a:p>
          <a:p>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SqlCommand</a:t>
            </a:r>
            <a:r>
              <a:rPr lang="en-US" sz="1200">
                <a:solidFill>
                  <a:srgbClr val="000000"/>
                </a:solidFill>
                <a:latin typeface="Consolas" panose="020B0609020204030204" pitchFamily="49" charset="0"/>
              </a:rPr>
              <a:t> cmd = </a:t>
            </a:r>
            <a:r>
              <a:rPr lang="en-US" sz="1200">
                <a:solidFill>
                  <a:srgbClr val="0000FF"/>
                </a:solidFill>
                <a:latin typeface="Consolas" panose="020B0609020204030204" pitchFamily="49" charset="0"/>
              </a:rPr>
              <a:t>new</a:t>
            </a:r>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SqlCommand</a:t>
            </a:r>
            <a:r>
              <a:rPr lang="en-US" sz="1200">
                <a:solidFill>
                  <a:srgbClr val="000000"/>
                </a:solidFill>
                <a:latin typeface="Consolas" panose="020B0609020204030204" pitchFamily="49" charset="0"/>
              </a:rPr>
              <a:t>(</a:t>
            </a:r>
            <a:r>
              <a:rPr lang="en-US" sz="1200">
                <a:solidFill>
                  <a:srgbClr val="A31515"/>
                </a:solidFill>
                <a:latin typeface="Consolas" panose="020B0609020204030204" pitchFamily="49" charset="0"/>
              </a:rPr>
              <a:t>"SELECT * FROM müşteriler"</a:t>
            </a:r>
            <a:r>
              <a:rPr lang="en-US" sz="1200">
                <a:solidFill>
                  <a:srgbClr val="000000"/>
                </a:solidFill>
                <a:latin typeface="Consolas" panose="020B0609020204030204" pitchFamily="49" charset="0"/>
              </a:rPr>
              <a:t>, c);</a:t>
            </a:r>
          </a:p>
          <a:p>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 dt = </a:t>
            </a:r>
            <a:r>
              <a:rPr lang="tr-TR" sz="1200">
                <a:solidFill>
                  <a:srgbClr val="0000FF"/>
                </a:solidFill>
                <a:latin typeface="Consolas" panose="020B0609020204030204" pitchFamily="49" charset="0"/>
              </a:rPr>
              <a:t>new</a:t>
            </a:r>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a:t>
            </a:r>
          </a:p>
          <a:p>
            <a:r>
              <a:rPr lang="tr-TR" sz="1200">
                <a:solidFill>
                  <a:srgbClr val="000000"/>
                </a:solidFill>
                <a:latin typeface="Consolas" panose="020B0609020204030204" pitchFamily="49" charset="0"/>
              </a:rPr>
              <a:t>            dt.Load(cmd.ExecuteReader());</a:t>
            </a:r>
          </a:p>
          <a:p>
            <a:r>
              <a:rPr lang="tr-TR" sz="1200">
                <a:solidFill>
                  <a:srgbClr val="000000"/>
                </a:solidFill>
                <a:latin typeface="Consolas" panose="020B0609020204030204" pitchFamily="49" charset="0"/>
              </a:rPr>
              <a:t>        }</a:t>
            </a:r>
            <a:endParaRPr lang="tr-TR" sz="1200"/>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3555" name="Content Placeholder 2"/>
          <p:cNvSpPr>
            <a:spLocks noGrp="1"/>
          </p:cNvSpPr>
          <p:nvPr>
            <p:ph idx="1"/>
          </p:nvPr>
        </p:nvSpPr>
        <p:spPr>
          <a:xfrm>
            <a:off x="1096963" y="1981200"/>
            <a:ext cx="9086850" cy="990600"/>
          </a:xfrm>
        </p:spPr>
        <p:txBody>
          <a:bodyPr/>
          <a:lstStyle/>
          <a:p>
            <a:pPr marL="68580" indent="-68580" fontAlgn="auto">
              <a:defRPr/>
            </a:pPr>
            <a:r>
              <a:rPr lang="tr-TR" altLang="tr-TR" sz="2800" dirty="0" err="1"/>
              <a:t>Form_Load</a:t>
            </a:r>
            <a:r>
              <a:rPr lang="tr-TR" altLang="tr-TR" sz="2800" dirty="0"/>
              <a:t> metodu içinde ikinci </a:t>
            </a:r>
            <a:r>
              <a:rPr lang="tr-TR" altLang="tr-TR" sz="2800" dirty="0" err="1"/>
              <a:t>DataTable</a:t>
            </a:r>
            <a:r>
              <a:rPr lang="tr-TR" altLang="tr-TR" sz="2800" dirty="0"/>
              <a:t> dolduruluyor</a:t>
            </a:r>
          </a:p>
        </p:txBody>
      </p:sp>
      <p:pic>
        <p:nvPicPr>
          <p:cNvPr id="245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7700" y="2590800"/>
            <a:ext cx="87503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Metin kutusu 2"/>
          <p:cNvSpPr txBox="1">
            <a:spLocks noChangeArrowheads="1"/>
          </p:cNvSpPr>
          <p:nvPr/>
        </p:nvSpPr>
        <p:spPr bwMode="auto">
          <a:xfrm>
            <a:off x="1096963" y="4187825"/>
            <a:ext cx="9266237"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sz="2000" b="1"/>
              <a:t>DISTINCT</a:t>
            </a:r>
            <a:r>
              <a:rPr lang="tr-TR" altLang="tr-TR" sz="2000"/>
              <a:t> ifadesi tablodaki belirtilen alanda bulunan kayıtlardan birer örnek alır. Yani tekrar eden kayıtlardan bir tane alır ve bunun yanına da tekrar etmeyen kayıtları koyarak bir veri kümesi oluşturur. Örnekte müşterilerin şehirlerini (birden fazla olan olsa bile) birer adet olacak şekilde seçmektedir. Yani aynı isimli şehirden bir tane olacaktır. Bu, özellikle Combobox gibi kontrollerde işlevsel olmaktadır.</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4579" name="Content Placeholder 2"/>
          <p:cNvSpPr>
            <a:spLocks noGrp="1"/>
          </p:cNvSpPr>
          <p:nvPr>
            <p:ph idx="1"/>
          </p:nvPr>
        </p:nvSpPr>
        <p:spPr>
          <a:xfrm>
            <a:off x="1084263" y="1866900"/>
            <a:ext cx="9544050" cy="990600"/>
          </a:xfrm>
        </p:spPr>
        <p:txBody>
          <a:bodyPr/>
          <a:lstStyle/>
          <a:p>
            <a:pPr marL="68580" indent="-68580" fontAlgn="auto">
              <a:defRPr/>
            </a:pPr>
            <a:r>
              <a:rPr lang="tr-TR" altLang="tr-TR" sz="2400" dirty="0"/>
              <a:t>Şehir seçiminde “Tümü” ifadesini eklemek için ikinci </a:t>
            </a:r>
            <a:r>
              <a:rPr lang="tr-TR" altLang="tr-TR" sz="2400" dirty="0" err="1"/>
              <a:t>DataTable’a</a:t>
            </a:r>
            <a:r>
              <a:rPr lang="tr-TR" altLang="tr-TR" sz="2400" dirty="0"/>
              <a:t> elle bir satır ekliyoruz.</a:t>
            </a:r>
          </a:p>
        </p:txBody>
      </p:sp>
      <p:pic>
        <p:nvPicPr>
          <p:cNvPr id="2560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630488"/>
            <a:ext cx="4343400" cy="117951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
        <p:nvSpPr>
          <p:cNvPr id="25605" name="Content Placeholder 2"/>
          <p:cNvSpPr txBox="1">
            <a:spLocks/>
          </p:cNvSpPr>
          <p:nvPr/>
        </p:nvSpPr>
        <p:spPr bwMode="auto">
          <a:xfrm>
            <a:off x="1752600" y="4037013"/>
            <a:ext cx="8718550"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825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600"/>
              </a:spcBef>
              <a:buClr>
                <a:schemeClr val="accent1"/>
              </a:buClr>
              <a:buSzPct val="80000"/>
              <a:buFont typeface="Wingdings 2" panose="05020102010507070707" pitchFamily="18" charset="2"/>
              <a:buChar char=""/>
            </a:pPr>
            <a:r>
              <a:rPr lang="tr-TR" altLang="tr-TR" sz="2400"/>
              <a:t>Daha sonra ikinci DataTable nesnesini ComboBox’a bağlıyoruz</a:t>
            </a:r>
          </a:p>
        </p:txBody>
      </p:sp>
      <p:pic>
        <p:nvPicPr>
          <p:cNvPr id="2560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724400"/>
            <a:ext cx="7167563" cy="106680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5603" name="Content Placeholder 2"/>
          <p:cNvSpPr>
            <a:spLocks noGrp="1"/>
          </p:cNvSpPr>
          <p:nvPr>
            <p:ph idx="1"/>
          </p:nvPr>
        </p:nvSpPr>
        <p:spPr/>
        <p:txBody>
          <a:bodyPr/>
          <a:lstStyle/>
          <a:p>
            <a:pPr marL="68580" indent="-68580" fontAlgn="auto">
              <a:defRPr/>
            </a:pPr>
            <a:r>
              <a:rPr lang="tr-TR" altLang="tr-TR" sz="2800" dirty="0" smtClean="0"/>
              <a:t>Müşteri adı ve şehir seçimine göre filtreleme yapmak için Filtrele( ) fonksiyonunu tanımlıyoruz</a:t>
            </a:r>
          </a:p>
          <a:p>
            <a:pPr marL="68580" indent="-68580" fontAlgn="auto">
              <a:defRPr/>
            </a:pPr>
            <a:r>
              <a:rPr lang="tr-TR" altLang="tr-TR" sz="2800" dirty="0" smtClean="0"/>
              <a:t>Bu fonksiyon hem </a:t>
            </a:r>
            <a:r>
              <a:rPr lang="tr-TR" altLang="tr-TR" sz="2800" dirty="0" err="1" smtClean="0"/>
              <a:t>Form_Load</a:t>
            </a:r>
            <a:r>
              <a:rPr lang="tr-TR" altLang="tr-TR" sz="2800" dirty="0" smtClean="0"/>
              <a:t>, hem de </a:t>
            </a:r>
            <a:r>
              <a:rPr lang="tr-TR" altLang="tr-TR" sz="2800" dirty="0" err="1" smtClean="0"/>
              <a:t>Button_Click</a:t>
            </a:r>
            <a:r>
              <a:rPr lang="tr-TR" altLang="tr-TR" sz="2800" dirty="0" smtClean="0"/>
              <a:t> içinden çağrılacaktır.</a:t>
            </a:r>
          </a:p>
          <a:p>
            <a:pPr marL="68580" indent="-68580" fontAlgn="auto">
              <a:defRPr/>
            </a:pPr>
            <a:r>
              <a:rPr lang="tr-TR" altLang="tr-TR" sz="2800" dirty="0" smtClean="0"/>
              <a:t>Form ilk yüklenirken ve kullanıcı her düğmeye tıkladığında </a:t>
            </a:r>
            <a:r>
              <a:rPr lang="tr-TR" altLang="tr-TR" sz="2800" dirty="0" err="1" smtClean="0"/>
              <a:t>DataGridView</a:t>
            </a:r>
            <a:r>
              <a:rPr lang="tr-TR" altLang="tr-TR" sz="2800" dirty="0" smtClean="0"/>
              <a:t> içine veri bağlama işini yapacaktır</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pic>
        <p:nvPicPr>
          <p:cNvPr id="276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747838"/>
            <a:ext cx="88677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TextBox 4"/>
          <p:cNvSpPr txBox="1">
            <a:spLocks noChangeArrowheads="1"/>
          </p:cNvSpPr>
          <p:nvPr/>
        </p:nvSpPr>
        <p:spPr bwMode="auto">
          <a:xfrm>
            <a:off x="2895600" y="4572000"/>
            <a:ext cx="6172200" cy="1477963"/>
          </a:xfrm>
          <a:prstGeom prst="rect">
            <a:avLst/>
          </a:prstGeom>
          <a:solidFill>
            <a:srgbClr val="FFC000"/>
          </a:solidFill>
          <a:ln w="9525">
            <a:solidFill>
              <a:schemeClr val="accent1"/>
            </a:solidFill>
            <a:miter lim="800000"/>
            <a:headEnd/>
            <a:tailEnd/>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b="1">
                <a:latin typeface="Arial" panose="020B0604020202020204" pitchFamily="34" charset="0"/>
              </a:rPr>
              <a:t>İkinci şart “AND” ile eklenmeden önce comboBox’da seçili değerin ilk değer olup olmadığına bakılıyor. </a:t>
            </a:r>
          </a:p>
          <a:p>
            <a:pPr eaLnBrk="1" hangingPunct="1"/>
            <a:endParaRPr lang="tr-TR" altLang="tr-TR" b="1">
              <a:latin typeface="Arial" panose="020B0604020202020204" pitchFamily="34" charset="0"/>
            </a:endParaRPr>
          </a:p>
          <a:p>
            <a:pPr eaLnBrk="1" hangingPunct="1"/>
            <a:r>
              <a:rPr lang="tr-TR" altLang="tr-TR" b="1">
                <a:latin typeface="Arial" panose="020B0604020202020204" pitchFamily="34" charset="0"/>
              </a:rPr>
              <a:t>Eğer ilk değerse – bu “Tümü” demek oluyor – o zaman ikinci şart eklenmiyor</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solidFill>
                  <a:schemeClr val="tx2">
                    <a:satMod val="130000"/>
                  </a:schemeClr>
                </a:solidFill>
              </a:rPr>
              <a:t>Konular [1]</a:t>
            </a:r>
            <a:endParaRPr lang="tr-TR" dirty="0">
              <a:solidFill>
                <a:schemeClr val="tx2">
                  <a:satMod val="130000"/>
                </a:schemeClr>
              </a:solidFill>
            </a:endParaRPr>
          </a:p>
        </p:txBody>
      </p:sp>
      <p:sp>
        <p:nvSpPr>
          <p:cNvPr id="9219" name="Content Placeholder 2"/>
          <p:cNvSpPr>
            <a:spLocks noGrp="1"/>
          </p:cNvSpPr>
          <p:nvPr>
            <p:ph idx="1"/>
          </p:nvPr>
        </p:nvSpPr>
        <p:spPr/>
        <p:txBody>
          <a:bodyPr/>
          <a:lstStyle/>
          <a:p>
            <a:pPr marL="68580" indent="-68580" fontAlgn="auto">
              <a:defRPr/>
            </a:pPr>
            <a:r>
              <a:rPr lang="tr-TR" altLang="tr-TR" sz="2800"/>
              <a:t>DataView nesnesi</a:t>
            </a:r>
          </a:p>
          <a:p>
            <a:pPr marL="288036" lvl="1" indent="-137160" fontAlgn="auto">
              <a:defRPr/>
            </a:pPr>
            <a:r>
              <a:rPr lang="tr-TR" altLang="tr-TR" sz="2400"/>
              <a:t>DataTable üzerinde filtreleme</a:t>
            </a:r>
          </a:p>
          <a:p>
            <a:pPr marL="288036" lvl="1" indent="-137160" fontAlgn="auto">
              <a:defRPr/>
            </a:pPr>
            <a:r>
              <a:rPr lang="tr-TR" altLang="tr-TR" sz="2400"/>
              <a:t>Sıralama ve kayıt bulma</a:t>
            </a:r>
          </a:p>
          <a:p>
            <a:pPr marL="68580" indent="-68580" fontAlgn="auto">
              <a:defRPr/>
            </a:pPr>
            <a:r>
              <a:rPr lang="tr-TR" altLang="tr-TR" sz="2800"/>
              <a:t>DataTable içine manuel olarak satır eklemek</a:t>
            </a:r>
          </a:p>
          <a:p>
            <a:pPr marL="288036" lvl="1" indent="-137160" fontAlgn="auto">
              <a:defRPr/>
            </a:pPr>
            <a:r>
              <a:rPr lang="tr-TR" altLang="tr-TR" sz="2400"/>
              <a:t>NewRow() metodu</a:t>
            </a:r>
          </a:p>
          <a:p>
            <a:pPr marL="288036" lvl="1" indent="-137160" fontAlgn="auto">
              <a:defRPr/>
            </a:pPr>
            <a:r>
              <a:rPr lang="tr-TR" altLang="tr-TR" sz="2400"/>
              <a:t>DataTable.Rows.Add( …) metodu</a:t>
            </a:r>
          </a:p>
          <a:p>
            <a:pPr marL="68580" indent="-68580" fontAlgn="auto">
              <a:defRPr/>
            </a:pPr>
            <a:r>
              <a:rPr lang="tr-TR" altLang="tr-TR" sz="2800"/>
              <a:t>ComboBox kullanarak DataTable üzerinde filtreleme yapmak</a:t>
            </a:r>
          </a:p>
          <a:p>
            <a:pPr marL="288036" lvl="1" indent="-137160" fontAlgn="auto">
              <a:defRPr/>
            </a:pPr>
            <a:r>
              <a:rPr lang="tr-TR" altLang="tr-TR" sz="2400"/>
              <a:t>ComboBox.Text özelliği</a:t>
            </a:r>
          </a:p>
          <a:p>
            <a:pPr marL="68580" indent="-68580" fontAlgn="auto">
              <a:defRPr/>
            </a:pPr>
            <a:endParaRPr lang="tr-TR" altLang="tr-TR" sz="280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7651" name="Content Placeholder 2"/>
          <p:cNvSpPr>
            <a:spLocks noGrp="1"/>
          </p:cNvSpPr>
          <p:nvPr>
            <p:ph idx="1"/>
          </p:nvPr>
        </p:nvSpPr>
        <p:spPr>
          <a:xfrm>
            <a:off x="1295400" y="1965325"/>
            <a:ext cx="9163050" cy="549275"/>
          </a:xfrm>
        </p:spPr>
        <p:txBody>
          <a:bodyPr/>
          <a:lstStyle/>
          <a:p>
            <a:pPr marL="68580" indent="-68580" fontAlgn="auto">
              <a:defRPr/>
            </a:pPr>
            <a:r>
              <a:rPr lang="tr-TR" altLang="tr-TR" sz="2800" dirty="0" smtClean="0"/>
              <a:t>Filtrele() fonksiyonu iki yerde çağrılacak</a:t>
            </a:r>
          </a:p>
        </p:txBody>
      </p:sp>
      <p:pic>
        <p:nvPicPr>
          <p:cNvPr id="2867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362200"/>
            <a:ext cx="56737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ular Callout 5"/>
          <p:cNvSpPr/>
          <p:nvPr/>
        </p:nvSpPr>
        <p:spPr>
          <a:xfrm>
            <a:off x="3581400" y="5638800"/>
            <a:ext cx="3276600" cy="609600"/>
          </a:xfrm>
          <a:prstGeom prst="wedgeRectCallout">
            <a:avLst>
              <a:gd name="adj1" fmla="val -23013"/>
              <a:gd name="adj2" fmla="val -10965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sz="2000" b="1" dirty="0"/>
              <a:t>2) Butona tıklanınca</a:t>
            </a:r>
          </a:p>
        </p:txBody>
      </p:sp>
      <p:sp>
        <p:nvSpPr>
          <p:cNvPr id="7" name="Rectangular Callout 6"/>
          <p:cNvSpPr/>
          <p:nvPr/>
        </p:nvSpPr>
        <p:spPr>
          <a:xfrm>
            <a:off x="6248400" y="3200400"/>
            <a:ext cx="3276600" cy="609600"/>
          </a:xfrm>
          <a:prstGeom prst="wedgeRectCallout">
            <a:avLst>
              <a:gd name="adj1" fmla="val -81007"/>
              <a:gd name="adj2" fmla="val -184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sz="2000" b="1" dirty="0"/>
              <a:t>1) Form_</a:t>
            </a:r>
            <a:r>
              <a:rPr lang="tr-TR" sz="2000" b="1" dirty="0" err="1"/>
              <a:t>Load</a:t>
            </a:r>
            <a:r>
              <a:rPr lang="tr-TR" sz="2000" b="1" dirty="0"/>
              <a:t> sonunda</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8675" name="Content Placeholder 2"/>
          <p:cNvSpPr>
            <a:spLocks noGrp="1"/>
          </p:cNvSpPr>
          <p:nvPr>
            <p:ph idx="1"/>
          </p:nvPr>
        </p:nvSpPr>
        <p:spPr>
          <a:xfrm>
            <a:off x="1096963" y="1736725"/>
            <a:ext cx="10058400" cy="777875"/>
          </a:xfrm>
        </p:spPr>
        <p:txBody>
          <a:bodyPr/>
          <a:lstStyle/>
          <a:p>
            <a:pPr marL="68580" indent="-68580" fontAlgn="auto">
              <a:defRPr/>
            </a:pPr>
            <a:r>
              <a:rPr lang="tr-TR" altLang="tr-TR" sz="2800" dirty="0" smtClean="0"/>
              <a:t>İsminde “can” ifadesi geçen müşteriler aranıyor</a:t>
            </a:r>
          </a:p>
        </p:txBody>
      </p:sp>
      <p:pic>
        <p:nvPicPr>
          <p:cNvPr id="2970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62200"/>
            <a:ext cx="8234363" cy="386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9699" name="Content Placeholder 2"/>
          <p:cNvSpPr>
            <a:spLocks noGrp="1"/>
          </p:cNvSpPr>
          <p:nvPr>
            <p:ph idx="1"/>
          </p:nvPr>
        </p:nvSpPr>
        <p:spPr>
          <a:xfrm>
            <a:off x="1096963" y="1736725"/>
            <a:ext cx="9361487" cy="701675"/>
          </a:xfrm>
        </p:spPr>
        <p:txBody>
          <a:bodyPr/>
          <a:lstStyle/>
          <a:p>
            <a:pPr marL="68580" indent="-68580" fontAlgn="auto">
              <a:defRPr/>
            </a:pPr>
            <a:r>
              <a:rPr lang="tr-TR" altLang="tr-TR" sz="2800" dirty="0" smtClean="0"/>
              <a:t>Şehri “Ankara” olan müşteriler aranıyor</a:t>
            </a:r>
          </a:p>
        </p:txBody>
      </p:sp>
      <p:pic>
        <p:nvPicPr>
          <p:cNvPr id="307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62200"/>
            <a:ext cx="8231188"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tr-TR" smtClean="0"/>
              <a:t>1. Karabulut M. 2012, Görsel Programlama II Ders Sunuları</a:t>
            </a:r>
            <a:endParaRPr lang="tr-TR"/>
          </a:p>
        </p:txBody>
      </p:sp>
    </p:spTree>
    <p:extLst>
      <p:ext uri="{BB962C8B-B14F-4D97-AF65-F5344CB8AC3E}">
        <p14:creationId xmlns:p14="http://schemas.microsoft.com/office/powerpoint/2010/main" val="3555377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nesnesi</a:t>
            </a:r>
            <a:r>
              <a:rPr lang="tr-TR">
                <a:solidFill>
                  <a:schemeClr val="tx2">
                    <a:satMod val="130000"/>
                  </a:schemeClr>
                </a:solidFill>
              </a:rPr>
              <a:t> [1]</a:t>
            </a:r>
            <a:endParaRPr lang="tr-TR" dirty="0"/>
          </a:p>
        </p:txBody>
      </p:sp>
      <p:sp>
        <p:nvSpPr>
          <p:cNvPr id="10243" name="Content Placeholder 2"/>
          <p:cNvSpPr>
            <a:spLocks noGrp="1"/>
          </p:cNvSpPr>
          <p:nvPr>
            <p:ph idx="1"/>
          </p:nvPr>
        </p:nvSpPr>
        <p:spPr/>
        <p:txBody>
          <a:bodyPr/>
          <a:lstStyle/>
          <a:p>
            <a:pPr marL="68580" indent="-68580" fontAlgn="auto">
              <a:defRPr/>
            </a:pPr>
            <a:r>
              <a:rPr lang="tr-TR" altLang="tr-TR" sz="3200" dirty="0" err="1" smtClean="0"/>
              <a:t>DataView</a:t>
            </a:r>
            <a:r>
              <a:rPr lang="tr-TR" altLang="tr-TR" sz="3200" dirty="0" smtClean="0"/>
              <a:t> nesnesi </a:t>
            </a:r>
            <a:r>
              <a:rPr lang="tr-TR" altLang="tr-TR" sz="3200" dirty="0" err="1" smtClean="0"/>
              <a:t>DataTable</a:t>
            </a:r>
            <a:r>
              <a:rPr lang="tr-TR" altLang="tr-TR" sz="3200" dirty="0" smtClean="0"/>
              <a:t> içindeki veriler üzerinde sıralama, filtreleme, arama yaparak verinin farklı bir görünümünü elde etmemizi sağlayan nesnedir</a:t>
            </a:r>
          </a:p>
          <a:p>
            <a:pPr marL="68580" indent="-68580" fontAlgn="auto">
              <a:defRPr/>
            </a:pPr>
            <a:r>
              <a:rPr lang="tr-TR" altLang="tr-TR" sz="3200" dirty="0" err="1" smtClean="0"/>
              <a:t>DataView</a:t>
            </a:r>
            <a:r>
              <a:rPr lang="tr-TR" altLang="tr-TR" sz="3200" dirty="0" smtClean="0"/>
              <a:t> ile</a:t>
            </a:r>
          </a:p>
          <a:p>
            <a:pPr marL="288036" lvl="1" indent="-137160" fontAlgn="auto">
              <a:defRPr/>
            </a:pPr>
            <a:r>
              <a:rPr lang="tr-TR" altLang="tr-TR" sz="2800" dirty="0" smtClean="0"/>
              <a:t>Verileri yeniden sıralayabilir</a:t>
            </a:r>
          </a:p>
          <a:p>
            <a:pPr marL="288036" lvl="1" indent="-137160" fontAlgn="auto">
              <a:defRPr/>
            </a:pPr>
            <a:r>
              <a:rPr lang="tr-TR" altLang="tr-TR" sz="2800" dirty="0" smtClean="0"/>
              <a:t>Verilerden istenen bir şarta uygun olanları seçebilir</a:t>
            </a:r>
          </a:p>
          <a:p>
            <a:pPr marL="288036" lvl="1" indent="-137160" fontAlgn="auto">
              <a:defRPr/>
            </a:pPr>
            <a:r>
              <a:rPr lang="tr-TR" altLang="tr-TR" sz="2800" dirty="0" smtClean="0"/>
              <a:t>Veriler arasında şarta uygun satırın sırasını bulabiliriz</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nesnesi</a:t>
            </a:r>
            <a:r>
              <a:rPr lang="tr-TR">
                <a:solidFill>
                  <a:schemeClr val="tx2">
                    <a:satMod val="130000"/>
                  </a:schemeClr>
                </a:solidFill>
              </a:rPr>
              <a:t> [1]</a:t>
            </a:r>
            <a:endParaRPr lang="tr-TR" dirty="0"/>
          </a:p>
        </p:txBody>
      </p:sp>
      <p:sp>
        <p:nvSpPr>
          <p:cNvPr id="11267" name="Content Placeholder 2"/>
          <p:cNvSpPr>
            <a:spLocks noGrp="1"/>
          </p:cNvSpPr>
          <p:nvPr>
            <p:ph idx="1"/>
          </p:nvPr>
        </p:nvSpPr>
        <p:spPr>
          <a:xfrm>
            <a:off x="1219200" y="1930400"/>
            <a:ext cx="9525000" cy="530225"/>
          </a:xfrm>
        </p:spPr>
        <p:txBody>
          <a:bodyPr>
            <a:noAutofit/>
          </a:bodyPr>
          <a:lstStyle/>
          <a:p>
            <a:pPr marL="68580" indent="-68580" fontAlgn="auto">
              <a:defRPr/>
            </a:pPr>
            <a:r>
              <a:rPr lang="tr-TR" altLang="tr-TR" sz="2800" dirty="0" err="1" smtClean="0"/>
              <a:t>DataTable</a:t>
            </a:r>
            <a:r>
              <a:rPr lang="tr-TR" altLang="tr-TR" sz="2800" dirty="0" smtClean="0"/>
              <a:t> (</a:t>
            </a:r>
            <a:r>
              <a:rPr lang="tr-TR" altLang="tr-TR" sz="2800" dirty="0" err="1" smtClean="0"/>
              <a:t>dt</a:t>
            </a:r>
            <a:r>
              <a:rPr lang="tr-TR" altLang="tr-TR" sz="2800" dirty="0" smtClean="0"/>
              <a:t>) üzerinde bir </a:t>
            </a:r>
            <a:r>
              <a:rPr lang="tr-TR" altLang="tr-TR" sz="2800" dirty="0" err="1" smtClean="0"/>
              <a:t>DataView</a:t>
            </a:r>
            <a:r>
              <a:rPr lang="tr-TR" altLang="tr-TR" sz="2800" dirty="0" smtClean="0"/>
              <a:t> nesnesi oluşturmak:</a:t>
            </a:r>
          </a:p>
          <a:p>
            <a:pPr marL="0" indent="0" fontAlgn="auto">
              <a:buFont typeface="Calibri" panose="020F0502020204030204" pitchFamily="34" charset="0"/>
              <a:buNone/>
              <a:defRPr/>
            </a:pPr>
            <a:endParaRPr lang="tr-TR" altLang="tr-TR" sz="2800" dirty="0" smtClean="0"/>
          </a:p>
        </p:txBody>
      </p:sp>
      <p:sp>
        <p:nvSpPr>
          <p:cNvPr id="12292" name="TextBox 3"/>
          <p:cNvSpPr txBox="1">
            <a:spLocks noChangeArrowheads="1"/>
          </p:cNvSpPr>
          <p:nvPr/>
        </p:nvSpPr>
        <p:spPr bwMode="auto">
          <a:xfrm>
            <a:off x="2971800" y="2978150"/>
            <a:ext cx="6934200" cy="36988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DataView dv = new DataView( dt );</a:t>
            </a:r>
          </a:p>
        </p:txBody>
      </p:sp>
      <p:sp>
        <p:nvSpPr>
          <p:cNvPr id="12293" name="TextBox 4"/>
          <p:cNvSpPr txBox="1">
            <a:spLocks noChangeArrowheads="1"/>
          </p:cNvSpPr>
          <p:nvPr/>
        </p:nvSpPr>
        <p:spPr bwMode="auto">
          <a:xfrm>
            <a:off x="5257800" y="3783129"/>
            <a:ext cx="2362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tr-TR" altLang="tr-TR" sz="2800">
                <a:solidFill>
                  <a:schemeClr val="bg2">
                    <a:lumMod val="25000"/>
                  </a:schemeClr>
                </a:solidFill>
                <a:latin typeface="Times New Roman" panose="02020603050405020304" pitchFamily="18" charset="0"/>
                <a:cs typeface="Times New Roman" panose="02020603050405020304" pitchFamily="18" charset="0"/>
              </a:rPr>
              <a:t>veya</a:t>
            </a:r>
          </a:p>
        </p:txBody>
      </p:sp>
      <p:sp>
        <p:nvSpPr>
          <p:cNvPr id="12294" name="TextBox 5"/>
          <p:cNvSpPr txBox="1">
            <a:spLocks noChangeArrowheads="1"/>
          </p:cNvSpPr>
          <p:nvPr/>
        </p:nvSpPr>
        <p:spPr bwMode="auto">
          <a:xfrm>
            <a:off x="3048000" y="4495800"/>
            <a:ext cx="6934200"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DataView dv = new DataView( </a:t>
            </a:r>
            <a:r>
              <a:rPr lang="tr-TR" altLang="tr-TR" smtClean="0">
                <a:latin typeface="Consolas" panose="020B0609020204030204" pitchFamily="49" charset="0"/>
              </a:rPr>
              <a:t>);</a:t>
            </a:r>
          </a:p>
          <a:p>
            <a:pPr eaLnBrk="1" hangingPunct="1"/>
            <a:r>
              <a:rPr lang="tr-TR" altLang="tr-TR" smtClean="0">
                <a:latin typeface="Consolas" panose="020B0609020204030204" pitchFamily="49" charset="0"/>
              </a:rPr>
              <a:t>dv.Table </a:t>
            </a:r>
            <a:r>
              <a:rPr lang="tr-TR" altLang="tr-TR">
                <a:latin typeface="Consolas" panose="020B0609020204030204" pitchFamily="49" charset="0"/>
              </a:rPr>
              <a:t>= dt;</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nesnesi [1]</a:t>
            </a:r>
            <a:endParaRPr lang="tr-TR" dirty="0"/>
          </a:p>
        </p:txBody>
      </p:sp>
      <p:sp>
        <p:nvSpPr>
          <p:cNvPr id="12291" name="Content Placeholder 2"/>
          <p:cNvSpPr>
            <a:spLocks noGrp="1"/>
          </p:cNvSpPr>
          <p:nvPr>
            <p:ph idx="1"/>
          </p:nvPr>
        </p:nvSpPr>
        <p:spPr>
          <a:xfrm>
            <a:off x="1219200" y="1885950"/>
            <a:ext cx="9936163" cy="1219200"/>
          </a:xfrm>
        </p:spPr>
        <p:txBody>
          <a:bodyPr/>
          <a:lstStyle/>
          <a:p>
            <a:pPr marL="68580" indent="-68580" fontAlgn="auto">
              <a:defRPr/>
            </a:pPr>
            <a:r>
              <a:rPr lang="tr-TR" altLang="tr-TR" sz="2400"/>
              <a:t>Oluşturulan dv (</a:t>
            </a:r>
            <a:r>
              <a:rPr lang="tr-TR" altLang="tr-TR" sz="2400" dirty="0" err="1"/>
              <a:t>DataView</a:t>
            </a:r>
            <a:r>
              <a:rPr lang="tr-TR" altLang="tr-TR" sz="2400" dirty="0"/>
              <a:t>) üzerinde sıralama yapmak için “</a:t>
            </a:r>
            <a:r>
              <a:rPr lang="tr-TR" altLang="tr-TR" sz="2400" dirty="0" err="1"/>
              <a:t>Sort</a:t>
            </a:r>
            <a:r>
              <a:rPr lang="tr-TR" altLang="tr-TR" sz="2400" dirty="0"/>
              <a:t>” özelliği kullanılır. Bu özellik SQL dilindeki ORDER BY ifadesine karşılık gelmektedir</a:t>
            </a:r>
          </a:p>
        </p:txBody>
      </p:sp>
      <p:sp>
        <p:nvSpPr>
          <p:cNvPr id="13316" name="TextBox 3"/>
          <p:cNvSpPr txBox="1">
            <a:spLocks noChangeArrowheads="1"/>
          </p:cNvSpPr>
          <p:nvPr/>
        </p:nvSpPr>
        <p:spPr bwMode="auto">
          <a:xfrm>
            <a:off x="2133601" y="29718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adına göre artan sırada verileri sırala</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"must_ad";</a:t>
            </a:r>
            <a:endParaRPr lang="tr-TR" altLang="tr-TR">
              <a:latin typeface="Consolas" panose="020B0609020204030204" pitchFamily="49" charset="0"/>
            </a:endParaRPr>
          </a:p>
        </p:txBody>
      </p:sp>
      <p:sp>
        <p:nvSpPr>
          <p:cNvPr id="13317" name="TextBox 4"/>
          <p:cNvSpPr txBox="1">
            <a:spLocks noChangeArrowheads="1"/>
          </p:cNvSpPr>
          <p:nvPr/>
        </p:nvSpPr>
        <p:spPr bwMode="auto">
          <a:xfrm>
            <a:off x="2133601" y="39624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adına göre </a:t>
            </a:r>
            <a:r>
              <a:rPr lang="tr-TR" altLang="tr-TR" u="sng">
                <a:solidFill>
                  <a:srgbClr val="00B050"/>
                </a:solidFill>
                <a:latin typeface="Consolas" panose="020B0609020204030204" pitchFamily="49" charset="0"/>
              </a:rPr>
              <a:t>azalan</a:t>
            </a:r>
            <a:r>
              <a:rPr lang="tr-TR" altLang="tr-TR">
                <a:solidFill>
                  <a:srgbClr val="00B050"/>
                </a:solidFill>
                <a:latin typeface="Consolas" panose="020B0609020204030204" pitchFamily="49" charset="0"/>
              </a:rPr>
              <a:t> sırada verileri sırala</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"must_ad DESC";</a:t>
            </a:r>
            <a:endParaRPr lang="tr-TR" altLang="tr-TR">
              <a:latin typeface="Consolas" panose="020B0609020204030204" pitchFamily="49" charset="0"/>
            </a:endParaRPr>
          </a:p>
        </p:txBody>
      </p:sp>
      <p:sp>
        <p:nvSpPr>
          <p:cNvPr id="13318" name="TextBox 5"/>
          <p:cNvSpPr txBox="1">
            <a:spLocks noChangeArrowheads="1"/>
          </p:cNvSpPr>
          <p:nvPr/>
        </p:nvSpPr>
        <p:spPr bwMode="auto">
          <a:xfrm>
            <a:off x="2133600" y="4953000"/>
            <a:ext cx="7878763"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Önce müşteri ülkesine, sonra şehrine göre sıralamak için</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"must_ulke</a:t>
            </a:r>
            <a:r>
              <a:rPr lang="tr-TR" altLang="tr-TR">
                <a:latin typeface="Consolas" panose="020B0609020204030204" pitchFamily="49" charset="0"/>
              </a:rPr>
              <a:t>,  must_sehir </a:t>
            </a:r>
            <a:r>
              <a:rPr lang="tr-TR" altLang="tr-TR" smtClean="0">
                <a:latin typeface="Consolas" panose="020B0609020204030204" pitchFamily="49" charset="0"/>
              </a:rPr>
              <a:t>";</a:t>
            </a:r>
            <a:endParaRPr lang="tr-TR" altLang="tr-TR">
              <a:latin typeface="Consolas" panose="020B0609020204030204" pitchFamily="49" charset="0"/>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nesnesi [1]</a:t>
            </a:r>
            <a:endParaRPr lang="tr-TR" dirty="0"/>
          </a:p>
        </p:txBody>
      </p:sp>
      <p:sp>
        <p:nvSpPr>
          <p:cNvPr id="13315" name="Content Placeholder 2"/>
          <p:cNvSpPr>
            <a:spLocks noGrp="1"/>
          </p:cNvSpPr>
          <p:nvPr>
            <p:ph idx="1"/>
          </p:nvPr>
        </p:nvSpPr>
        <p:spPr>
          <a:xfrm>
            <a:off x="1096963" y="1784350"/>
            <a:ext cx="10058400" cy="1371600"/>
          </a:xfrm>
        </p:spPr>
        <p:txBody>
          <a:bodyPr/>
          <a:lstStyle/>
          <a:p>
            <a:pPr marL="68580" indent="-68580" fontAlgn="auto">
              <a:defRPr/>
            </a:pPr>
            <a:r>
              <a:rPr lang="tr-TR" altLang="tr-TR" sz="2800" dirty="0"/>
              <a:t>dv üzerinde </a:t>
            </a:r>
            <a:r>
              <a:rPr lang="tr-TR" altLang="tr-TR" sz="2800" dirty="0" err="1"/>
              <a:t>RowFilter</a:t>
            </a:r>
            <a:r>
              <a:rPr lang="tr-TR" altLang="tr-TR" sz="2800" dirty="0"/>
              <a:t> özelliği kullanılarak sadece belli kayıtları seçmek, gerisini çıkartmak için şart yazılabilir. Yazılan şartlar SQL dilinde WHERE ifadesi içine yazılan şartlarla aynı yazıma sahiptir</a:t>
            </a:r>
          </a:p>
        </p:txBody>
      </p:sp>
      <p:sp>
        <p:nvSpPr>
          <p:cNvPr id="14340" name="TextBox 3"/>
          <p:cNvSpPr txBox="1">
            <a:spLocks noChangeArrowheads="1"/>
          </p:cNvSpPr>
          <p:nvPr/>
        </p:nvSpPr>
        <p:spPr bwMode="auto">
          <a:xfrm>
            <a:off x="2971800" y="35814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 “Can bebe” olan kayıt (lar)</a:t>
            </a:r>
          </a:p>
          <a:p>
            <a:pPr eaLnBrk="1" hangingPunct="1"/>
            <a:r>
              <a:rPr lang="tr-TR" altLang="tr-TR">
                <a:latin typeface="Consolas" panose="020B0609020204030204" pitchFamily="49" charset="0"/>
              </a:rPr>
              <a:t>dv.RowFilter = </a:t>
            </a:r>
            <a:r>
              <a:rPr lang="tr-TR" altLang="tr-TR" smtClean="0">
                <a:latin typeface="Consolas" panose="020B0609020204030204" pitchFamily="49" charset="0"/>
              </a:rPr>
              <a:t>" </a:t>
            </a:r>
            <a:r>
              <a:rPr lang="tr-TR" altLang="tr-TR">
                <a:latin typeface="Consolas" panose="020B0609020204030204" pitchFamily="49" charset="0"/>
              </a:rPr>
              <a:t>must_ad = </a:t>
            </a:r>
            <a:r>
              <a:rPr lang="tr-TR" altLang="tr-TR" smtClean="0">
                <a:latin typeface="Consolas" panose="020B0609020204030204" pitchFamily="49" charset="0"/>
              </a:rPr>
              <a:t>‘Can Bebe’ ";</a:t>
            </a:r>
            <a:endParaRPr lang="tr-TR" altLang="tr-TR">
              <a:latin typeface="Consolas" panose="020B0609020204030204" pitchFamily="49" charset="0"/>
            </a:endParaRPr>
          </a:p>
        </p:txBody>
      </p:sp>
      <p:sp>
        <p:nvSpPr>
          <p:cNvPr id="14341" name="TextBox 4"/>
          <p:cNvSpPr txBox="1">
            <a:spLocks noChangeArrowheads="1"/>
          </p:cNvSpPr>
          <p:nvPr/>
        </p:nvSpPr>
        <p:spPr bwMode="auto">
          <a:xfrm>
            <a:off x="2971799" y="4495800"/>
            <a:ext cx="8001001" cy="61555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ülkesi Türkiye, şehri Gaziantep olan kayıtlar</a:t>
            </a:r>
          </a:p>
          <a:p>
            <a:pPr eaLnBrk="1" hangingPunct="1"/>
            <a:r>
              <a:rPr lang="tr-TR" altLang="tr-TR" sz="1600">
                <a:latin typeface="Consolas" panose="020B0609020204030204" pitchFamily="49" charset="0"/>
              </a:rPr>
              <a:t>dv.RowFilter = </a:t>
            </a:r>
            <a:r>
              <a:rPr lang="tr-TR" altLang="tr-TR" sz="1600" smtClean="0">
                <a:latin typeface="Consolas" panose="020B0609020204030204" pitchFamily="49" charset="0"/>
              </a:rPr>
              <a:t>" </a:t>
            </a:r>
            <a:r>
              <a:rPr lang="tr-TR" altLang="tr-TR" sz="1600">
                <a:latin typeface="Consolas" panose="020B0609020204030204" pitchFamily="49" charset="0"/>
              </a:rPr>
              <a:t>must_ulke = ‘Türkiye’ AND must_sehir= ‘Gaziantep’ </a:t>
            </a:r>
            <a:r>
              <a:rPr lang="tr-TR" altLang="tr-TR" sz="1600" smtClean="0">
                <a:latin typeface="Consolas" panose="020B0609020204030204" pitchFamily="49" charset="0"/>
              </a:rPr>
              <a:t>";</a:t>
            </a:r>
            <a:endParaRPr lang="tr-TR" altLang="tr-TR" sz="1600">
              <a:latin typeface="Consolas" panose="020B0609020204030204" pitchFamily="49" charset="0"/>
            </a:endParaRPr>
          </a:p>
        </p:txBody>
      </p:sp>
      <p:sp>
        <p:nvSpPr>
          <p:cNvPr id="14342" name="TextBox 5"/>
          <p:cNvSpPr txBox="1">
            <a:spLocks noChangeArrowheads="1"/>
          </p:cNvSpPr>
          <p:nvPr/>
        </p:nvSpPr>
        <p:spPr bwMode="auto">
          <a:xfrm>
            <a:off x="2974975" y="5380038"/>
            <a:ext cx="7239000" cy="61595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 ‘a’ harfi içeren kayıtlar</a:t>
            </a:r>
          </a:p>
          <a:p>
            <a:pPr eaLnBrk="1" hangingPunct="1"/>
            <a:r>
              <a:rPr lang="tr-TR" altLang="tr-TR" sz="1600">
                <a:latin typeface="Consolas" panose="020B0609020204030204" pitchFamily="49" charset="0"/>
              </a:rPr>
              <a:t>dv.RowFilter = </a:t>
            </a:r>
            <a:r>
              <a:rPr lang="tr-TR" altLang="tr-TR" sz="1600" smtClean="0">
                <a:latin typeface="Consolas" panose="020B0609020204030204" pitchFamily="49" charset="0"/>
              </a:rPr>
              <a:t>" </a:t>
            </a:r>
            <a:r>
              <a:rPr lang="tr-TR" altLang="tr-TR" sz="1600">
                <a:latin typeface="Consolas" panose="020B0609020204030204" pitchFamily="49" charset="0"/>
              </a:rPr>
              <a:t>must_ad LIKE ‘a%’    </a:t>
            </a:r>
            <a:r>
              <a:rPr lang="tr-TR" altLang="tr-TR" sz="1600" smtClean="0">
                <a:latin typeface="Consolas" panose="020B0609020204030204" pitchFamily="49" charset="0"/>
              </a:rPr>
              <a:t>";</a:t>
            </a:r>
            <a:endParaRPr lang="tr-TR" altLang="tr-TR" sz="1600">
              <a:latin typeface="Consolas" panose="020B0609020204030204" pitchFamily="49" charset="0"/>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a:t>nesnesi [1]</a:t>
            </a:r>
            <a:endParaRPr lang="tr-TR" dirty="0"/>
          </a:p>
        </p:txBody>
      </p:sp>
      <p:sp>
        <p:nvSpPr>
          <p:cNvPr id="15363" name="TextBox 3"/>
          <p:cNvSpPr txBox="1">
            <a:spLocks noChangeArrowheads="1"/>
          </p:cNvSpPr>
          <p:nvPr/>
        </p:nvSpPr>
        <p:spPr bwMode="auto">
          <a:xfrm>
            <a:off x="1752600" y="1879600"/>
            <a:ext cx="8229600"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şehir Gaziantep veya Ankara olanlar</a:t>
            </a:r>
          </a:p>
          <a:p>
            <a:pPr eaLnBrk="1" hangingPunct="1"/>
            <a:r>
              <a:rPr lang="tr-TR" altLang="tr-TR">
                <a:latin typeface="Consolas" panose="020B0609020204030204" pitchFamily="49" charset="0"/>
              </a:rPr>
              <a:t>dv.RowFilter = " must_sehir IN (‘Gaziantep’, ‘Ankara’)     </a:t>
            </a:r>
            <a:r>
              <a:rPr lang="tr-TR" altLang="tr-TR" smtClean="0">
                <a:latin typeface="Consolas" panose="020B0609020204030204" pitchFamily="49" charset="0"/>
              </a:rPr>
              <a:t>";</a:t>
            </a:r>
            <a:endParaRPr lang="tr-TR" altLang="tr-TR">
              <a:latin typeface="Consolas" panose="020B0609020204030204" pitchFamily="49" charset="0"/>
            </a:endParaRPr>
          </a:p>
        </p:txBody>
      </p:sp>
      <p:sp>
        <p:nvSpPr>
          <p:cNvPr id="15364" name="TextBox 4"/>
          <p:cNvSpPr txBox="1">
            <a:spLocks noChangeArrowheads="1"/>
          </p:cNvSpPr>
          <p:nvPr/>
        </p:nvSpPr>
        <p:spPr bwMode="auto">
          <a:xfrm>
            <a:off x="1752600" y="2667000"/>
            <a:ext cx="85344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5’den küçük olan ürünler</a:t>
            </a:r>
          </a:p>
          <a:p>
            <a:pPr eaLnBrk="1" hangingPunct="1"/>
            <a:r>
              <a:rPr lang="tr-TR" altLang="tr-TR">
                <a:latin typeface="Consolas" panose="020B0609020204030204" pitchFamily="49" charset="0"/>
              </a:rPr>
              <a:t>dv.RowFilter = " urun_fiyat &lt; 5 ";</a:t>
            </a:r>
          </a:p>
        </p:txBody>
      </p:sp>
      <p:sp>
        <p:nvSpPr>
          <p:cNvPr id="15365" name="TextBox 8"/>
          <p:cNvSpPr txBox="1">
            <a:spLocks noChangeArrowheads="1"/>
          </p:cNvSpPr>
          <p:nvPr/>
        </p:nvSpPr>
        <p:spPr bwMode="auto">
          <a:xfrm>
            <a:off x="1752600" y="3657600"/>
            <a:ext cx="85344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 ile 10 arasında olan ürünler</a:t>
            </a:r>
          </a:p>
          <a:p>
            <a:pPr eaLnBrk="1" hangingPunct="1"/>
            <a:r>
              <a:rPr lang="tr-TR" altLang="tr-TR">
                <a:latin typeface="Consolas" panose="020B0609020204030204" pitchFamily="49" charset="0"/>
              </a:rPr>
              <a:t>dv.RowFilter = " urun_fiyat BETWEEN 5 AND </a:t>
            </a:r>
            <a:r>
              <a:rPr lang="tr-TR" altLang="tr-TR" smtClean="0">
                <a:latin typeface="Consolas" panose="020B0609020204030204" pitchFamily="49" charset="0"/>
              </a:rPr>
              <a:t>10 ";</a:t>
            </a:r>
            <a:endParaRPr lang="tr-TR" altLang="tr-TR">
              <a:latin typeface="Consolas" panose="020B0609020204030204" pitchFamily="49" charset="0"/>
            </a:endParaRPr>
          </a:p>
        </p:txBody>
      </p:sp>
      <p:sp>
        <p:nvSpPr>
          <p:cNvPr id="15366" name="TextBox 9"/>
          <p:cNvSpPr txBox="1">
            <a:spLocks noChangeArrowheads="1"/>
          </p:cNvSpPr>
          <p:nvPr/>
        </p:nvSpPr>
        <p:spPr bwMode="auto">
          <a:xfrm>
            <a:off x="1752600" y="4419600"/>
            <a:ext cx="9753600" cy="92333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 ile 10 arasında olan ürünleri fiyata göre tersten sırala</a:t>
            </a:r>
          </a:p>
          <a:p>
            <a:pPr eaLnBrk="1" hangingPunct="1"/>
            <a:r>
              <a:rPr lang="tr-TR" altLang="tr-TR">
                <a:latin typeface="Consolas" panose="020B0609020204030204" pitchFamily="49" charset="0"/>
              </a:rPr>
              <a:t>dv.RowFilter = " urun_fiyat BETWEEN 5 AND </a:t>
            </a:r>
            <a:r>
              <a:rPr lang="tr-TR" altLang="tr-TR" smtClean="0">
                <a:latin typeface="Consolas" panose="020B0609020204030204" pitchFamily="49" charset="0"/>
              </a:rPr>
              <a:t>10 ";</a:t>
            </a:r>
            <a:endParaRPr lang="tr-TR" altLang="tr-TR">
              <a:latin typeface="Consolas" panose="020B0609020204030204" pitchFamily="49" charset="0"/>
            </a:endParaRP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urun_fiyat </a:t>
            </a:r>
            <a:r>
              <a:rPr lang="tr-TR" altLang="tr-TR">
                <a:latin typeface="Consolas" panose="020B0609020204030204" pitchFamily="49" charset="0"/>
              </a:rPr>
              <a:t>DESC "</a:t>
            </a:r>
            <a:r>
              <a:rPr lang="tr-TR" altLang="tr-TR" smtClean="0">
                <a:latin typeface="Consolas" panose="020B0609020204030204" pitchFamily="49" charset="0"/>
              </a:rPr>
              <a:t>;</a:t>
            </a:r>
            <a:endParaRPr lang="tr-TR" altLang="tr-TR">
              <a:latin typeface="Consolas" panose="020B0609020204030204" pitchFamily="49" charset="0"/>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DataView</a:t>
            </a:r>
            <a:r>
              <a:rPr lang="tr-TR" dirty="0" smtClean="0"/>
              <a:t> nesnesi</a:t>
            </a:r>
            <a:endParaRPr lang="tr-TR" dirty="0"/>
          </a:p>
        </p:txBody>
      </p:sp>
      <p:sp>
        <p:nvSpPr>
          <p:cNvPr id="15363" name="Content Placeholder 2"/>
          <p:cNvSpPr>
            <a:spLocks noGrp="1"/>
          </p:cNvSpPr>
          <p:nvPr>
            <p:ph idx="1"/>
          </p:nvPr>
        </p:nvSpPr>
        <p:spPr>
          <a:xfrm>
            <a:off x="1096963" y="1828800"/>
            <a:ext cx="10058400" cy="1143000"/>
          </a:xfrm>
        </p:spPr>
        <p:txBody>
          <a:bodyPr/>
          <a:lstStyle/>
          <a:p>
            <a:pPr marL="68580" indent="-68580" fontAlgn="auto">
              <a:defRPr/>
            </a:pPr>
            <a:r>
              <a:rPr lang="tr-TR" altLang="tr-TR" sz="2800" dirty="0" err="1"/>
              <a:t>DataView</a:t>
            </a:r>
            <a:r>
              <a:rPr lang="tr-TR" altLang="tr-TR" sz="2800" dirty="0"/>
              <a:t> üzerinde </a:t>
            </a:r>
            <a:r>
              <a:rPr lang="tr-TR" altLang="tr-TR" sz="2800" dirty="0" err="1"/>
              <a:t>RowFilter</a:t>
            </a:r>
            <a:r>
              <a:rPr lang="tr-TR" altLang="tr-TR" sz="2800" dirty="0"/>
              <a:t> ve </a:t>
            </a:r>
            <a:r>
              <a:rPr lang="tr-TR" altLang="tr-TR" sz="2800" dirty="0" err="1"/>
              <a:t>Sort</a:t>
            </a:r>
            <a:r>
              <a:rPr lang="tr-TR" altLang="tr-TR" sz="2800" dirty="0"/>
              <a:t> ile istenen işlemler yapıldıktan sonra, elde edilen veriler istenen görsel kontrole bağlanabilir.</a:t>
            </a:r>
          </a:p>
        </p:txBody>
      </p:sp>
      <p:sp>
        <p:nvSpPr>
          <p:cNvPr id="16388" name="TextBox 3"/>
          <p:cNvSpPr txBox="1">
            <a:spLocks noChangeArrowheads="1"/>
          </p:cNvSpPr>
          <p:nvPr/>
        </p:nvSpPr>
        <p:spPr bwMode="auto">
          <a:xfrm>
            <a:off x="2209800" y="2971800"/>
            <a:ext cx="7239000" cy="286226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a:t>
            </a:r>
          </a:p>
          <a:p>
            <a:pPr eaLnBrk="1" hangingPunct="1"/>
            <a:r>
              <a:rPr lang="tr-TR" altLang="tr-TR">
                <a:solidFill>
                  <a:srgbClr val="00B050"/>
                </a:solidFill>
                <a:latin typeface="Consolas" panose="020B0609020204030204" pitchFamily="49" charset="0"/>
              </a:rPr>
              <a:t>....</a:t>
            </a:r>
          </a:p>
          <a:p>
            <a:pPr eaLnBrk="1" hangingPunct="1"/>
            <a:r>
              <a:rPr lang="tr-TR" altLang="tr-TR">
                <a:latin typeface="Consolas" panose="020B0609020204030204" pitchFamily="49" charset="0"/>
              </a:rPr>
              <a:t>DataTable dt = new DataTable( );</a:t>
            </a:r>
          </a:p>
          <a:p>
            <a:pPr eaLnBrk="1" hangingPunct="1"/>
            <a:r>
              <a:rPr lang="tr-TR" altLang="tr-TR">
                <a:latin typeface="Consolas" panose="020B0609020204030204" pitchFamily="49" charset="0"/>
              </a:rPr>
              <a:t>dt.Load ( cmd.ExecuteReader() );</a:t>
            </a:r>
          </a:p>
          <a:p>
            <a:pPr eaLnBrk="1" hangingPunct="1"/>
            <a:endParaRPr lang="tr-TR" altLang="tr-TR">
              <a:latin typeface="Consolas" panose="020B0609020204030204" pitchFamily="49" charset="0"/>
            </a:endParaRPr>
          </a:p>
          <a:p>
            <a:pPr eaLnBrk="1" hangingPunct="1"/>
            <a:r>
              <a:rPr lang="tr-TR" altLang="tr-TR">
                <a:latin typeface="Consolas" panose="020B0609020204030204" pitchFamily="49" charset="0"/>
              </a:rPr>
              <a:t>DataView dv = new DataView( dt );</a:t>
            </a:r>
          </a:p>
          <a:p>
            <a:pPr eaLnBrk="1" hangingPunct="1"/>
            <a:r>
              <a:rPr lang="tr-TR" altLang="tr-TR">
                <a:latin typeface="Consolas" panose="020B0609020204030204" pitchFamily="49" charset="0"/>
              </a:rPr>
              <a:t>dv.RowFilter = "</a:t>
            </a:r>
            <a:r>
              <a:rPr lang="tr-TR" altLang="tr-TR" smtClean="0">
                <a:latin typeface="Consolas" panose="020B0609020204030204" pitchFamily="49" charset="0"/>
              </a:rPr>
              <a:t>must_sehir </a:t>
            </a:r>
            <a:r>
              <a:rPr lang="tr-TR" altLang="tr-TR">
                <a:latin typeface="Consolas" panose="020B0609020204030204" pitchFamily="49" charset="0"/>
              </a:rPr>
              <a:t>= ‘Ankara’ "</a:t>
            </a:r>
            <a:r>
              <a:rPr lang="tr-TR" altLang="tr-TR" smtClean="0">
                <a:latin typeface="Consolas" panose="020B0609020204030204" pitchFamily="49" charset="0"/>
              </a:rPr>
              <a:t>;</a:t>
            </a:r>
            <a:endParaRPr lang="tr-TR" altLang="tr-TR">
              <a:latin typeface="Consolas" panose="020B0609020204030204" pitchFamily="49" charset="0"/>
            </a:endParaRPr>
          </a:p>
          <a:p>
            <a:pPr eaLnBrk="1" hangingPunct="1"/>
            <a:endParaRPr lang="tr-TR" altLang="tr-TR">
              <a:latin typeface="Consolas" panose="020B0609020204030204" pitchFamily="49" charset="0"/>
            </a:endParaRPr>
          </a:p>
          <a:p>
            <a:pPr eaLnBrk="1" hangingPunct="1"/>
            <a:r>
              <a:rPr lang="tr-TR" altLang="tr-TR">
                <a:latin typeface="Consolas" panose="020B0609020204030204" pitchFamily="49" charset="0"/>
              </a:rPr>
              <a:t>dataGridView.DataSource = dv; </a:t>
            </a:r>
          </a:p>
          <a:p>
            <a:pPr eaLnBrk="1" hangingPunct="1"/>
            <a:endParaRPr lang="tr-TR" altLang="tr-TR">
              <a:latin typeface="Consolas" panose="020B0609020204030204" pitchFamily="49" charset="0"/>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a:t>nesnesi [1]</a:t>
            </a:r>
            <a:endParaRPr lang="tr-TR" dirty="0"/>
          </a:p>
        </p:txBody>
      </p:sp>
      <p:sp>
        <p:nvSpPr>
          <p:cNvPr id="16387" name="Content Placeholder 2"/>
          <p:cNvSpPr>
            <a:spLocks noGrp="1"/>
          </p:cNvSpPr>
          <p:nvPr>
            <p:ph idx="1"/>
          </p:nvPr>
        </p:nvSpPr>
        <p:spPr>
          <a:xfrm>
            <a:off x="1219200" y="1905000"/>
            <a:ext cx="10134600" cy="3733800"/>
          </a:xfrm>
        </p:spPr>
        <p:txBody>
          <a:bodyPr/>
          <a:lstStyle/>
          <a:p>
            <a:pPr marL="68580" indent="-68580" fontAlgn="auto">
              <a:defRPr/>
            </a:pPr>
            <a:r>
              <a:rPr lang="tr-TR" altLang="tr-TR" sz="2800" dirty="0" err="1" smtClean="0"/>
              <a:t>DataView</a:t>
            </a:r>
            <a:r>
              <a:rPr lang="tr-TR" altLang="tr-TR" sz="2800" dirty="0" smtClean="0"/>
              <a:t> üzerinde yapılan sıralama ve filtreleme işlemleri sırasında </a:t>
            </a:r>
            <a:r>
              <a:rPr lang="tr-TR" altLang="tr-TR" sz="2800" dirty="0" err="1" smtClean="0"/>
              <a:t>DataTable</a:t>
            </a:r>
            <a:r>
              <a:rPr lang="tr-TR" altLang="tr-TR" sz="2800" dirty="0" smtClean="0"/>
              <a:t> içindeki veriler etkilenmez. Verinin ayrıca farklı bir görünümü oluşturulmuş olur.</a:t>
            </a:r>
          </a:p>
          <a:p>
            <a:pPr marL="68580" indent="-68580" fontAlgn="auto">
              <a:defRPr/>
            </a:pPr>
            <a:r>
              <a:rPr lang="tr-TR" altLang="tr-TR" sz="2800" dirty="0" smtClean="0"/>
              <a:t>Bir </a:t>
            </a:r>
            <a:r>
              <a:rPr lang="tr-TR" altLang="tr-TR" sz="2800" dirty="0" err="1" smtClean="0"/>
              <a:t>DataTable</a:t>
            </a:r>
            <a:r>
              <a:rPr lang="tr-TR" altLang="tr-TR" sz="2800" dirty="0" smtClean="0"/>
              <a:t> üzerinde birden fazla </a:t>
            </a:r>
            <a:r>
              <a:rPr lang="tr-TR" altLang="tr-TR" sz="2800" dirty="0" err="1" smtClean="0"/>
              <a:t>DataView</a:t>
            </a:r>
            <a:r>
              <a:rPr lang="tr-TR" altLang="tr-TR" sz="2800" dirty="0" smtClean="0"/>
              <a:t> oluşturulabilir. Ve her birisi farklı kontrollere bağlanabilir.</a:t>
            </a:r>
          </a:p>
        </p:txBody>
      </p:sp>
    </p:spTree>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909</TotalTime>
  <Words>1078</Words>
  <Application>Microsoft Office PowerPoint</Application>
  <PresentationFormat>Geniş ekran</PresentationFormat>
  <Paragraphs>139</Paragraphs>
  <Slides>23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Arial</vt:lpstr>
      <vt:lpstr>Calibri</vt:lpstr>
      <vt:lpstr>Consolas</vt:lpstr>
      <vt:lpstr>Gill Sans MT</vt:lpstr>
      <vt:lpstr>Times New Roman</vt:lpstr>
      <vt:lpstr>Wingdings 2</vt:lpstr>
      <vt:lpstr>AnkaraÜniversitesiDersNotları</vt:lpstr>
      <vt:lpstr>Uzak Veritabanında Verileri İşlemek</vt:lpstr>
      <vt:lpstr>Konular [1]</vt:lpstr>
      <vt:lpstr>DataView nesnesi [1]</vt:lpstr>
      <vt:lpstr>DataView nesnesi [1]</vt:lpstr>
      <vt:lpstr>DataView nesnesi [1]</vt:lpstr>
      <vt:lpstr>DataView nesnesi [1]</vt:lpstr>
      <vt:lpstr>DataView nesnesi [1]</vt:lpstr>
      <vt:lpstr>DataView nesnesi</vt:lpstr>
      <vt:lpstr>DataView nesnesi [1]</vt:lpstr>
      <vt:lpstr>DataTable içine satır eklemek [1]</vt:lpstr>
      <vt:lpstr>DataTable içine satır eklemek [1]</vt:lpstr>
      <vt:lpstr>DataTable içine satır eklemek [1]</vt:lpstr>
      <vt:lpstr>Örnek uygulama [1]</vt:lpstr>
      <vt:lpstr>Örnek uygulama [1]</vt:lpstr>
      <vt:lpstr>Örnek uygulama [1]</vt:lpstr>
      <vt:lpstr>Örnek uygulama [1]</vt:lpstr>
      <vt:lpstr>Örnek uygulama [1]</vt:lpstr>
      <vt:lpstr>Örnek uygulama [1]</vt:lpstr>
      <vt:lpstr>Örnek uygulama [1]</vt:lpstr>
      <vt:lpstr>Örnek uygulama [1]</vt:lpstr>
      <vt:lpstr>Örnek uygulama [1]</vt:lpstr>
      <vt:lpstr>Örnek uygulama [1]</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84</cp:revision>
  <cp:lastPrinted>1601-01-01T00:00:00Z</cp:lastPrinted>
  <dcterms:created xsi:type="dcterms:W3CDTF">2012-02-07T21:22:49Z</dcterms:created>
  <dcterms:modified xsi:type="dcterms:W3CDTF">2020-01-29T08:16:44Z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