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73" r:id="rId6"/>
    <p:sldId id="358" r:id="rId7"/>
    <p:sldId id="359" r:id="rId8"/>
    <p:sldId id="360" r:id="rId9"/>
    <p:sldId id="368" r:id="rId10"/>
    <p:sldId id="370" r:id="rId11"/>
    <p:sldId id="369" r:id="rId12"/>
    <p:sldId id="3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argı Fonksiyonu ve Organı" id="{3B5EC8A1-61A3-4955-88DA-7124E7F07D06}">
          <p14:sldIdLst>
            <p14:sldId id="328"/>
            <p14:sldId id="273"/>
            <p14:sldId id="358"/>
            <p14:sldId id="359"/>
            <p14:sldId id="360"/>
            <p14:sldId id="368"/>
            <p14:sldId id="370"/>
            <p14:sldId id="369"/>
            <p14:sldId id="3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D2D69-5670-4278-BA7F-2B85D0B14354}" v="3" dt="2020-05-27T14:31:49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42412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14D8FBF-225D-4A24-9362-41364C018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tr-TR" dirty="0"/>
              <a:t>YARGI FONKSİYONU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Tanımı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Yargılama Yetkisi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 Fonksiyonunun Yerine Getiriliş Usulü: Dava Kavramı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 İşlemi / Mahkeme Kararı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YARGI ORGANI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Tanımı ve Diğer Devlet Organlarından Ayrılması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 Organının Dereceli Yapısı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Yargı Organının Örgütlenmesi Bakımından Sistemleri: Yargı Birliği ve Yargı Ayrılığı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Tek Hâkimli Mahkeme – Kurul Hâlinde Mahkeme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Hâkim Kavramı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Jüri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CBABBC9-DE7D-4119-B805-C3D9298F3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FONKSİYONU VE ORGANI</a:t>
            </a:r>
          </a:p>
        </p:txBody>
      </p:sp>
    </p:spTree>
    <p:extLst>
      <p:ext uri="{BB962C8B-B14F-4D97-AF65-F5344CB8AC3E}">
        <p14:creationId xmlns:p14="http://schemas.microsoft.com/office/powerpoint/2010/main" val="83702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CE4D3D1-7F9E-4E7D-A2A8-C59981E2D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dirty="0">
                <a:solidFill>
                  <a:schemeClr val="tx2"/>
                </a:solidFill>
              </a:rPr>
              <a:t>TANIMI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800" dirty="0"/>
              <a:t>Yargı fonksiyonu, yargı organlarının hukukî uyuşmazlıkları çözme fonksiyonudur.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Maddi Açıdan: Hukukî uyuşmazlıkları çözme fonksiyonudur.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Hukukî uyuşmazlık: İki hukuk süjesi arasındaki çatışmadır.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Çözme: Hukukî uyuşmazlığı, taraflardan hangisinin hukuken geçerli olduğunu tespit ederek çözmektir.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Organik Açıdan: Yargı organlarının fonksiyonudur.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CFCF496-CC18-4BF1-A443-122F85312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364987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AC38D31-E0CA-4DBB-ABEF-96D6DFC9F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2"/>
                </a:solidFill>
              </a:rPr>
              <a:t>YARGILAMA YETKİSİ</a:t>
            </a:r>
          </a:p>
          <a:p>
            <a:r>
              <a:rPr lang="tr-TR" dirty="0"/>
              <a:t>Bir egemenlik yetkisidir.</a:t>
            </a:r>
          </a:p>
          <a:p>
            <a:r>
              <a:rPr lang="tr-TR" dirty="0"/>
              <a:t>Tutulmuş adalet sistemi: Hâkimler egemen adına yargılama yapar. Egemen, hâkimlerin verdiği karara karışabilir.</a:t>
            </a:r>
          </a:p>
          <a:p>
            <a:r>
              <a:rPr lang="tr-TR" dirty="0"/>
              <a:t>Devredilmiş adalet sistemi: Yargılama yetkisi hâkimlere devredilmiştir. Egemen, hâkim kararına karışamaz.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720AABF-9D70-49E4-B41A-512FABEEC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192248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1532754-4065-421B-BC33-8460D477D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2"/>
                </a:solidFill>
              </a:rPr>
              <a:t>DAVA KAVRAMI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chemeClr val="tx2"/>
                </a:solidFill>
              </a:rPr>
              <a:t>Tanım: </a:t>
            </a:r>
            <a:r>
              <a:rPr lang="tr-TR" dirty="0"/>
              <a:t>Dava, çözülmek üzere bir mahkemeye sunulmuş uyuşmazlıktır.</a:t>
            </a:r>
          </a:p>
          <a:p>
            <a:r>
              <a:rPr lang="tr-TR" dirty="0"/>
              <a:t>Davacı: Uyuşmazlığı mahkeme önüne getiren kişidir.</a:t>
            </a:r>
          </a:p>
          <a:p>
            <a:r>
              <a:rPr lang="tr-TR" dirty="0"/>
              <a:t>Davalı: Uyuşmazlığın diğer tarafıdır.</a:t>
            </a:r>
          </a:p>
          <a:p>
            <a:endParaRPr lang="tr-TR" dirty="0"/>
          </a:p>
          <a:p>
            <a:pPr marL="514350" indent="-514350">
              <a:buFont typeface="+mj-lt"/>
              <a:buAutoNum type="arabicPeriod" startAt="2"/>
            </a:pPr>
            <a:r>
              <a:rPr lang="tr-TR" dirty="0">
                <a:solidFill>
                  <a:schemeClr val="tx2"/>
                </a:solidFill>
              </a:rPr>
              <a:t>İtham Sistemi: </a:t>
            </a:r>
            <a:r>
              <a:rPr lang="tr-TR" dirty="0"/>
              <a:t>Hâkim pasiftir. Davayı taraflar yürütür, delilleri hazırlar ve sunar.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tx2"/>
                </a:solidFill>
              </a:rPr>
              <a:t>Tahkik Sistemi: </a:t>
            </a:r>
            <a:r>
              <a:rPr lang="tr-TR" dirty="0">
                <a:solidFill>
                  <a:schemeClr val="tx1"/>
                </a:solidFill>
              </a:rPr>
              <a:t>Hâkim aktif roldedir. Dava konusu olay hakkında maddi hakikati araştırır, delil toplar.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4449051F-50FC-44B3-9162-D320359CF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1081893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A9C1BC-E352-4711-8230-01E7A1438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İtham Sistemine Hâkim Olan İlkeler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Taraflarca tasarruf ilkesi (HMK m.24)</a:t>
            </a:r>
          </a:p>
          <a:p>
            <a:r>
              <a:rPr lang="tr-TR" dirty="0"/>
              <a:t>Taraflarca hazırlama ilkesi (HMK m.25)</a:t>
            </a:r>
          </a:p>
          <a:p>
            <a:r>
              <a:rPr lang="tr-TR" dirty="0"/>
              <a:t>Kanunî delil ilkesi</a:t>
            </a:r>
          </a:p>
          <a:p>
            <a:r>
              <a:rPr lang="tr-TR" dirty="0"/>
              <a:t>Çelişme ilkesi</a:t>
            </a:r>
          </a:p>
          <a:p>
            <a:r>
              <a:rPr lang="tr-TR" dirty="0"/>
              <a:t>Sözlülük ilkesi</a:t>
            </a:r>
          </a:p>
          <a:p>
            <a:r>
              <a:rPr lang="tr-TR" dirty="0"/>
              <a:t>Alenilik ilkesi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D1BAFE30-1562-4DD4-9439-E1221746B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1203104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0CD11F6-E7FF-4E7C-8B22-9647DEEEA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>
                <a:srgbClr val="F3A447"/>
              </a:buClr>
              <a:buNone/>
            </a:pPr>
            <a:r>
              <a:rPr lang="tr-TR" b="1" dirty="0">
                <a:solidFill>
                  <a:srgbClr val="FEFAC9"/>
                </a:solidFill>
              </a:rPr>
              <a:t>Tahkik Sistemine Hâkim Olan İlkeler</a:t>
            </a:r>
          </a:p>
          <a:p>
            <a:endParaRPr lang="tr-TR" dirty="0"/>
          </a:p>
          <a:p>
            <a:r>
              <a:rPr lang="tr-TR" dirty="0"/>
              <a:t>Tasarruf edilmezlik ilkesi</a:t>
            </a:r>
          </a:p>
          <a:p>
            <a:r>
              <a:rPr lang="tr-TR" dirty="0" err="1"/>
              <a:t>Re’sen</a:t>
            </a:r>
            <a:r>
              <a:rPr lang="tr-TR" dirty="0"/>
              <a:t> araştırma ilkesi</a:t>
            </a:r>
          </a:p>
          <a:p>
            <a:r>
              <a:rPr lang="tr-TR" dirty="0"/>
              <a:t>Vicdanî delil ilkesi</a:t>
            </a:r>
          </a:p>
          <a:p>
            <a:r>
              <a:rPr lang="tr-TR" dirty="0"/>
              <a:t>Çelişme ilkesinin yokluğu</a:t>
            </a:r>
          </a:p>
          <a:p>
            <a:r>
              <a:rPr lang="tr-TR" dirty="0"/>
              <a:t>Yazılılık ilkesi</a:t>
            </a:r>
          </a:p>
          <a:p>
            <a:r>
              <a:rPr lang="tr-TR" dirty="0"/>
              <a:t>Gizlilik ilkesi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FA207D7-66E8-4389-93A9-0B85AE13B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378259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93DE577-F8F2-4302-B7D8-80A592B6A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tr-TR" dirty="0"/>
              <a:t>Başlıca Yargılama Usulleri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Hukuk usulü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Ceza usulü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İdarî yargılama usulü</a:t>
            </a:r>
          </a:p>
          <a:p>
            <a:pPr marL="365760" lvl="1" indent="0">
              <a:buNone/>
            </a:pPr>
            <a:endParaRPr lang="tr-TR" dirty="0"/>
          </a:p>
          <a:p>
            <a:pPr marL="514350" indent="-514350">
              <a:buFont typeface="+mj-lt"/>
              <a:buAutoNum type="arabicPeriod" startAt="3"/>
            </a:pPr>
            <a:r>
              <a:rPr lang="tr-TR" dirty="0"/>
              <a:t>Yargılama Usulüne Hâkim Olan İlkeler 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Çelişme ilkesi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Alenilik ilkesi</a:t>
            </a:r>
          </a:p>
          <a:p>
            <a:pPr marL="880110" lvl="1" indent="-514350">
              <a:buFont typeface="+mj-lt"/>
              <a:buAutoNum type="alphaLcPeriod"/>
            </a:pPr>
            <a:r>
              <a:rPr lang="tr-TR" dirty="0"/>
              <a:t>Sözlülük / Yazılılık ilkeleri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E1424B4-9338-4D18-A4BB-8577A66F0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391512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80544B9-61F2-4F68-B0DF-57B366D95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13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2"/>
                </a:solidFill>
              </a:rPr>
              <a:t>YARGI İŞLEMİ / MAHKEME KARARI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Tanımı: Yargı işlemi, yargı organlarının hukukî uyuşmazlıkları çözme konusunda yaptıkları işlemdir.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Biçimi: Yargılama usulü sözlü de olsa, yargı işlemi daima yazılıdır.</a:t>
            </a:r>
          </a:p>
          <a:p>
            <a:pPr lvl="1"/>
            <a:r>
              <a:rPr lang="tr-TR" dirty="0"/>
              <a:t>Hüküm fıkrası</a:t>
            </a:r>
          </a:p>
          <a:p>
            <a:pPr lvl="1"/>
            <a:r>
              <a:rPr lang="tr-TR" dirty="0"/>
              <a:t>Gerekçe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Sonuçları:</a:t>
            </a:r>
          </a:p>
          <a:p>
            <a:pPr lvl="1"/>
            <a:r>
              <a:rPr lang="tr-TR" dirty="0" err="1"/>
              <a:t>İcraîlik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Hâkimin işten el çekmesi</a:t>
            </a:r>
          </a:p>
          <a:p>
            <a:pPr lvl="1"/>
            <a:r>
              <a:rPr lang="tr-TR" dirty="0" err="1"/>
              <a:t>Res</a:t>
            </a:r>
            <a:r>
              <a:rPr lang="tr-TR" dirty="0"/>
              <a:t> </a:t>
            </a:r>
            <a:r>
              <a:rPr lang="tr-TR" dirty="0" err="1"/>
              <a:t>iudicata</a:t>
            </a: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5F99743-DB06-4E88-85B2-3DA8E34B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 FONKSİYONU</a:t>
            </a:r>
          </a:p>
        </p:txBody>
      </p:sp>
    </p:spTree>
    <p:extLst>
      <p:ext uri="{BB962C8B-B14F-4D97-AF65-F5344CB8AC3E}">
        <p14:creationId xmlns:p14="http://schemas.microsoft.com/office/powerpoint/2010/main" val="284996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2A1147-171E-428C-905D-5B4E11E409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4689D1-31CF-4590-87AB-2FB4F3A53B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2EDCA8-68B3-467F-B907-8C4B59E2907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60ef61b-03e2-46a8-aeae-79f8a710d1e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293</Words>
  <Application>Microsoft Office PowerPoint</Application>
  <PresentationFormat>Ekran Gösterisi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YARGI FONKSİYONU VE ORGANI</vt:lpstr>
      <vt:lpstr>YARGI FONKSİYONU</vt:lpstr>
      <vt:lpstr>YARGI FONKSİYONU</vt:lpstr>
      <vt:lpstr>YARGI FONKSİYONU</vt:lpstr>
      <vt:lpstr>YARGI FONKSİYONU</vt:lpstr>
      <vt:lpstr>YARGI FONKSİYONU</vt:lpstr>
      <vt:lpstr>YARGI FONKSİYONU</vt:lpstr>
      <vt:lpstr>YARGI FONKSİYONU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2020-04-02T12:21:46Z</dcterms:created>
  <dcterms:modified xsi:type="dcterms:W3CDTF">2020-05-27T14:31:50Z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