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2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TAM REKABET 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İdeal piyasalardır.Soyuttur ve gerçek hayatta karşılığı yoktur. Klasik iktisatçılar öne sürmüştür.En yakını tarım piyasaları olarak nitelendirilebilir.En yüksek üretim, en düşük fiyat söz konusudur. Hiçbir firmanın fiyat belirleme gücü yoktur.Fiyatı </a:t>
            </a:r>
            <a:r>
              <a:rPr lang="en-US" altLang="tr-TR" b="1" i="1" smtClean="0"/>
              <a:t>piyasa</a:t>
            </a:r>
            <a:r>
              <a:rPr lang="en-US" altLang="tr-TR" i="1" smtClean="0"/>
              <a:t> </a:t>
            </a:r>
            <a:r>
              <a:rPr lang="en-US" altLang="tr-TR" smtClean="0"/>
              <a:t>belirler. Firma </a:t>
            </a:r>
            <a:r>
              <a:rPr lang="en-US" altLang="tr-TR" b="1" smtClean="0"/>
              <a:t>fiyat alıcı (price taker</a:t>
            </a:r>
            <a:r>
              <a:rPr lang="en-US" altLang="tr-TR" smtClean="0"/>
              <a:t>) dır.</a:t>
            </a:r>
            <a:endParaRPr lang="tr-TR" altLang="tr-TR" smtClean="0"/>
          </a:p>
          <a:p>
            <a:r>
              <a:rPr lang="en-US" altLang="tr-TR" smtClean="0"/>
              <a:t> </a:t>
            </a:r>
            <a:endParaRPr lang="tr-TR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916671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Monopol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Firma talebi=Piyasa Talebi</a:t>
            </a:r>
          </a:p>
          <a:p>
            <a:r>
              <a:rPr lang="en-US" altLang="tr-TR" smtClean="0"/>
              <a:t>D=p=AR&gt;MR</a:t>
            </a:r>
          </a:p>
          <a:p>
            <a:r>
              <a:rPr lang="en-US" altLang="tr-TR" smtClean="0"/>
              <a:t>P&gt;MR tekel karı-fiyatlar tam rekabetten daima yüksek</a:t>
            </a:r>
          </a:p>
          <a:p>
            <a:r>
              <a:rPr lang="en-US" altLang="tr-TR" smtClean="0"/>
              <a:t>Hem fiyatı hem miktarı aynı anda düşüremez.</a:t>
            </a:r>
          </a:p>
          <a:p>
            <a:r>
              <a:rPr lang="en-US" altLang="tr-TR" smtClean="0"/>
              <a:t>MR fonksiyonu ters talep eğrisinin iki katıdır.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9547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57225"/>
          </a:xfrm>
        </p:spPr>
        <p:txBody>
          <a:bodyPr>
            <a:normAutofit fontScale="90000"/>
          </a:bodyPr>
          <a:lstStyle/>
          <a:p>
            <a:r>
              <a:rPr lang="en-US" altLang="tr-TR" smtClean="0"/>
              <a:t>TAM REKABET 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1981200" y="1157289"/>
            <a:ext cx="8229600" cy="4968875"/>
          </a:xfrm>
        </p:spPr>
        <p:txBody>
          <a:bodyPr/>
          <a:lstStyle/>
          <a:p>
            <a:r>
              <a:rPr lang="en-US" altLang="tr-TR" b="1" i="1" smtClean="0"/>
              <a:t>Özellikleri</a:t>
            </a:r>
            <a:endParaRPr lang="tr-TR" altLang="tr-TR" smtClean="0"/>
          </a:p>
          <a:p>
            <a:r>
              <a:rPr lang="en-US" altLang="tr-TR" smtClean="0"/>
              <a:t>Atomizite-çok alıcı,çok satıcı bulunur.Pazar payı küçük,etki az.</a:t>
            </a:r>
            <a:endParaRPr lang="tr-TR" altLang="tr-TR" smtClean="0"/>
          </a:p>
          <a:p>
            <a:r>
              <a:rPr lang="en-US" altLang="tr-TR" smtClean="0"/>
              <a:t>Homojenite-mallar bire bir aynıdır.(tam ikame)</a:t>
            </a:r>
            <a:endParaRPr lang="tr-TR" altLang="tr-TR" smtClean="0"/>
          </a:p>
          <a:p>
            <a:r>
              <a:rPr lang="en-US" altLang="tr-TR" smtClean="0"/>
              <a:t>Mobilite-piyasaya giriş,çıkış serbesttir.</a:t>
            </a:r>
          </a:p>
          <a:p>
            <a:pPr lvl="1"/>
            <a:r>
              <a:rPr lang="en-US" altLang="tr-TR" smtClean="0"/>
              <a:t>Lisans,Patent,ölçek ekonomisi?????</a:t>
            </a:r>
            <a:endParaRPr lang="tr-TR" altLang="tr-TR" smtClean="0"/>
          </a:p>
          <a:p>
            <a:r>
              <a:rPr lang="en-US" altLang="tr-TR" smtClean="0"/>
              <a:t>Açıklık ve şeffaflık-alıcı ve satıcı tam bilgiye sahiptir.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0353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TAM REKABET 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“</a:t>
            </a:r>
            <a:r>
              <a:rPr lang="en-US" altLang="ja-JP" smtClean="0"/>
              <a:t>Her satıcının piyasadaki rolü, pazar payı küçük olduğu için piyasayı etkileme olasılığı yoktur.</a:t>
            </a:r>
            <a:r>
              <a:rPr lang="en-US" altLang="en-US" smtClean="0"/>
              <a:t>”</a:t>
            </a:r>
            <a:endParaRPr lang="en-US" altLang="ja-JP" smtClean="0"/>
          </a:p>
          <a:p>
            <a:r>
              <a:rPr lang="tr-TR" altLang="tr-TR" smtClean="0"/>
              <a:t>Gerçek hayat???</a:t>
            </a:r>
          </a:p>
          <a:p>
            <a:r>
              <a:rPr lang="tr-TR" altLang="tr-TR" smtClean="0"/>
              <a:t>Uzun dönem normal kar</a:t>
            </a:r>
          </a:p>
          <a:p>
            <a:endParaRPr lang="tr-TR" altLang="tr-TR" smtClean="0"/>
          </a:p>
          <a:p>
            <a:endParaRPr lang="tr-TR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877627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57225"/>
          </a:xfrm>
        </p:spPr>
        <p:txBody>
          <a:bodyPr>
            <a:normAutofit fontScale="90000"/>
          </a:bodyPr>
          <a:lstStyle/>
          <a:p>
            <a:r>
              <a:rPr lang="en-US" altLang="tr-TR" smtClean="0"/>
              <a:t>TAM REKABET 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1981200" y="1157289"/>
            <a:ext cx="8229600" cy="4968875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mtClean="0"/>
              <a:t>Tam rekabet firmalarında E=sonsuz </a:t>
            </a:r>
            <a:endParaRPr lang="tr-TR" altLang="tr-TR" smtClean="0"/>
          </a:p>
          <a:p>
            <a:r>
              <a:rPr lang="en-US" altLang="tr-TR" b="1" smtClean="0"/>
              <a:t>D=p=AR(ortalama hasılat)=MR(marjinal hasılat) Bu eşitlik, sadece tam rekabet piyasalarında bulunur. Neden ?fiyatlar sabit.</a:t>
            </a:r>
            <a:endParaRPr lang="tr-TR" altLang="tr-TR" b="1" smtClean="0"/>
          </a:p>
          <a:p>
            <a:r>
              <a:rPr lang="en-US" altLang="tr-TR" smtClean="0"/>
              <a:t>Üretim kararları</a:t>
            </a:r>
            <a:endParaRPr lang="tr-TR" altLang="tr-TR" smtClean="0"/>
          </a:p>
          <a:p>
            <a:pPr lvl="1"/>
            <a:r>
              <a:rPr lang="en-US" altLang="tr-TR" smtClean="0"/>
              <a:t>TR&gt;TC Aşırı kar durumu</a:t>
            </a:r>
            <a:endParaRPr lang="tr-TR" altLang="tr-TR" smtClean="0"/>
          </a:p>
          <a:p>
            <a:pPr lvl="1"/>
            <a:r>
              <a:rPr lang="en-US" altLang="tr-TR" smtClean="0"/>
              <a:t>TR=TC başabaş noktası, normal kar</a:t>
            </a:r>
            <a:endParaRPr lang="tr-TR" altLang="tr-TR" smtClean="0"/>
          </a:p>
          <a:p>
            <a:pPr lvl="1"/>
            <a:r>
              <a:rPr lang="en-US" altLang="tr-TR" smtClean="0"/>
              <a:t>TR&lt;TC kapatma noktasI</a:t>
            </a:r>
            <a:endParaRPr lang="tr-TR" altLang="tr-TR" smtClean="0"/>
          </a:p>
          <a:p>
            <a:r>
              <a:rPr lang="en-US" altLang="tr-TR" smtClean="0"/>
              <a:t>Kar maksimizasyonu</a:t>
            </a:r>
            <a:endParaRPr lang="tr-TR" altLang="tr-TR" smtClean="0"/>
          </a:p>
          <a:p>
            <a:r>
              <a:rPr lang="en-US" altLang="tr-TR" smtClean="0"/>
              <a:t>MR&gt;MC ilave üretim yapmanın getirisi maliyet artışından büyük.Eşit olana üretim miktarı artar.</a:t>
            </a:r>
            <a:endParaRPr lang="tr-TR" altLang="tr-TR" smtClean="0"/>
          </a:p>
          <a:p>
            <a:r>
              <a:rPr lang="en-US" altLang="tr-TR" smtClean="0"/>
              <a:t>MR=MC kar max,zarar min noktası.Uzun dönem denge.</a:t>
            </a:r>
            <a:endParaRPr lang="tr-TR" altLang="tr-TR" smtClean="0"/>
          </a:p>
          <a:p>
            <a:r>
              <a:rPr lang="en-US" altLang="tr-TR" smtClean="0"/>
              <a:t> </a:t>
            </a:r>
            <a:endParaRPr lang="tr-TR" altLang="tr-TR" smtClean="0"/>
          </a:p>
          <a:p>
            <a:r>
              <a:rPr lang="en-US" altLang="tr-TR" smtClean="0"/>
              <a:t>MR&lt;MC zarar.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2376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Tam rekabet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Kar maksimizasyonu</a:t>
            </a:r>
            <a:endParaRPr lang="tr-TR" altLang="tr-TR" smtClean="0"/>
          </a:p>
          <a:p>
            <a:r>
              <a:rPr lang="en-US" altLang="tr-TR" smtClean="0"/>
              <a:t>MR&gt;MC ilave üretim yapmanın getirisi maliyet artışından büyük.Eşit olana kadar üretim miktarı artar.</a:t>
            </a:r>
            <a:endParaRPr lang="tr-TR" altLang="tr-TR" smtClean="0"/>
          </a:p>
          <a:p>
            <a:r>
              <a:rPr lang="en-US" altLang="tr-TR" smtClean="0"/>
              <a:t>MR=MC kar max,zarar min noktası.Uzun dönem denge.</a:t>
            </a:r>
            <a:endParaRPr lang="tr-TR" altLang="tr-TR" smtClean="0"/>
          </a:p>
          <a:p>
            <a:r>
              <a:rPr lang="en-US" altLang="tr-TR" smtClean="0"/>
              <a:t>MR&lt;MC zarar.</a:t>
            </a:r>
            <a:endParaRPr lang="tr-TR" altLang="tr-TR" smtClean="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49401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Eksik (Aksak) Rekabet Piyasaları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İdeal piyasa değil</a:t>
            </a:r>
          </a:p>
          <a:p>
            <a:r>
              <a:rPr lang="en-US" altLang="tr-TR" smtClean="0"/>
              <a:t>Eksik rekabet</a:t>
            </a:r>
          </a:p>
          <a:p>
            <a:r>
              <a:rPr lang="en-US" altLang="tr-TR" smtClean="0"/>
              <a:t>Oligapol </a:t>
            </a:r>
          </a:p>
          <a:p>
            <a:r>
              <a:rPr lang="en-US" altLang="tr-TR" smtClean="0"/>
              <a:t>Monopol</a:t>
            </a:r>
          </a:p>
          <a:p>
            <a:r>
              <a:rPr lang="en-US" altLang="tr-TR" smtClean="0"/>
              <a:t>Monopson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555183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MONOPOL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Özellikler –(monos-polein)</a:t>
            </a:r>
          </a:p>
          <a:p>
            <a:pPr lvl="1"/>
            <a:r>
              <a:rPr lang="en-US" altLang="tr-TR" smtClean="0"/>
              <a:t>Tek satıcı,çok sayıda alıcı</a:t>
            </a:r>
          </a:p>
          <a:p>
            <a:pPr lvl="1"/>
            <a:r>
              <a:rPr lang="en-US" altLang="tr-TR" smtClean="0"/>
              <a:t>Yakın ikamesi olmayan mallar sunar</a:t>
            </a:r>
          </a:p>
          <a:p>
            <a:pPr lvl="1"/>
            <a:r>
              <a:rPr lang="en-US" altLang="tr-TR" smtClean="0"/>
              <a:t>Giriş-çıkış yasak</a:t>
            </a:r>
          </a:p>
          <a:p>
            <a:pPr lvl="1"/>
            <a:r>
              <a:rPr lang="en-US" altLang="tr-TR" smtClean="0"/>
              <a:t>Fiyat yapıcıdır-tek taraflı belirler</a:t>
            </a:r>
          </a:p>
          <a:p>
            <a:pPr lvl="1"/>
            <a:r>
              <a:rPr lang="en-US" altLang="tr-TR" smtClean="0"/>
              <a:t>Piyasa gücü en fazla-arz edicinin kontrol gücü fazla</a:t>
            </a:r>
          </a:p>
          <a:p>
            <a:pPr lvl="1"/>
            <a:r>
              <a:rPr lang="en-US" altLang="tr-TR" smtClean="0"/>
              <a:t>Sürekli aşırı kar</a:t>
            </a:r>
          </a:p>
          <a:p>
            <a:pPr lvl="1"/>
            <a:r>
              <a:rPr lang="en-US" altLang="tr-TR" smtClean="0"/>
              <a:t>Sürekli eksik kapasite??fiyat fazla,üretim düşük.</a:t>
            </a:r>
          </a:p>
          <a:p>
            <a:pPr lvl="1"/>
            <a:endParaRPr lang="en-US" altLang="tr-TR" smtClean="0"/>
          </a:p>
          <a:p>
            <a:pPr lvl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184280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Monopol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b="1" i="1" smtClean="0">
                <a:solidFill>
                  <a:srgbClr val="1F497D"/>
                </a:solidFill>
              </a:rPr>
              <a:t>Neden sürekli eksik kapasite??</a:t>
            </a:r>
          </a:p>
          <a:p>
            <a:pPr lvl="1"/>
            <a:r>
              <a:rPr lang="en-US" altLang="tr-TR" smtClean="0">
                <a:solidFill>
                  <a:srgbClr val="1F497D"/>
                </a:solidFill>
              </a:rPr>
              <a:t>Fiyatı istediği gibi ayarlar, fazla üretim yapmak istemez</a:t>
            </a:r>
          </a:p>
          <a:p>
            <a:pPr lvl="1"/>
            <a:endParaRPr lang="en-US" altLang="tr-TR" smtClean="0">
              <a:solidFill>
                <a:srgbClr val="1F497D"/>
              </a:solidFill>
            </a:endParaRPr>
          </a:p>
          <a:p>
            <a:pPr lvl="1"/>
            <a:r>
              <a:rPr lang="en-US" altLang="tr-TR" b="1" i="1" smtClean="0">
                <a:solidFill>
                  <a:srgbClr val="1F497D"/>
                </a:solidFill>
              </a:rPr>
              <a:t>Neden negatif? </a:t>
            </a:r>
          </a:p>
          <a:p>
            <a:pPr lvl="1"/>
            <a:r>
              <a:rPr lang="en-US" altLang="tr-TR" smtClean="0"/>
              <a:t>Daha fazla satmak için fiyatı düşürür.Doğrudan </a:t>
            </a:r>
            <a:r>
              <a:rPr lang="en-US" altLang="en-US" smtClean="0"/>
              <a:t>“</a:t>
            </a:r>
            <a:r>
              <a:rPr lang="en-US" altLang="ja-JP" smtClean="0"/>
              <a:t>arz</a:t>
            </a:r>
            <a:r>
              <a:rPr lang="en-US" altLang="en-US" smtClean="0"/>
              <a:t>”</a:t>
            </a:r>
            <a:r>
              <a:rPr lang="en-US" altLang="ja-JP" smtClean="0"/>
              <a:t>miktarını kontrol edebilir.</a:t>
            </a:r>
          </a:p>
          <a:p>
            <a:pPr lvl="1"/>
            <a:endParaRPr lang="en-US" altLang="tr-TR" smtClean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74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MONOPOL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altLang="tr-TR" sz="3200">
                <a:solidFill>
                  <a:schemeClr val="tx2"/>
                </a:solidFill>
              </a:rPr>
              <a:t>Çeşitleri</a:t>
            </a:r>
          </a:p>
          <a:p>
            <a:pPr marL="457200" lvl="1" indent="0">
              <a:buNone/>
            </a:pPr>
            <a:r>
              <a:rPr lang="en-US" altLang="tr-TR" sz="3200"/>
              <a:t>Yasal tekel-kanun koyucunun yetkilendirmesi</a:t>
            </a:r>
          </a:p>
          <a:p>
            <a:pPr marL="457200" lvl="1" indent="0">
              <a:buNone/>
            </a:pPr>
            <a:r>
              <a:rPr lang="en-US" altLang="tr-TR" sz="3200"/>
              <a:t>Hammadde tekeli-kaynak sahiplenme tek</a:t>
            </a:r>
          </a:p>
          <a:p>
            <a:pPr marL="457200" lvl="1" indent="0">
              <a:buNone/>
            </a:pPr>
            <a:r>
              <a:rPr lang="en-US" altLang="tr-TR" sz="3200"/>
              <a:t>Paten-knowhow tekeli-üretim lisansı tek</a:t>
            </a:r>
          </a:p>
          <a:p>
            <a:pPr marL="457200" lvl="1" indent="0">
              <a:buNone/>
            </a:pPr>
            <a:r>
              <a:rPr lang="en-US" altLang="tr-TR" sz="3200"/>
              <a:t>Doğal tekel</a:t>
            </a:r>
          </a:p>
          <a:p>
            <a:pPr marL="457200" lvl="1" indent="0">
              <a:buNone/>
            </a:pPr>
            <a:endParaRPr lang="en-US" altLang="tr-TR" sz="3200"/>
          </a:p>
          <a:p>
            <a:pPr marL="457200" lvl="1" indent="0">
              <a:buNone/>
            </a:pPr>
            <a:endParaRPr lang="en-US" altLang="tr-TR" sz="3200"/>
          </a:p>
        </p:txBody>
      </p:sp>
    </p:spTree>
    <p:extLst>
      <p:ext uri="{BB962C8B-B14F-4D97-AF65-F5344CB8AC3E}">
        <p14:creationId xmlns:p14="http://schemas.microsoft.com/office/powerpoint/2010/main" val="40966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Geniş ekran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游ゴシック</vt:lpstr>
      <vt:lpstr>Arial</vt:lpstr>
      <vt:lpstr>Calibri</vt:lpstr>
      <vt:lpstr>Calibri Light</vt:lpstr>
      <vt:lpstr>Office Teması</vt:lpstr>
      <vt:lpstr>TAM REKABET </vt:lpstr>
      <vt:lpstr>TAM REKABET </vt:lpstr>
      <vt:lpstr>TAM REKABET </vt:lpstr>
      <vt:lpstr>TAM REKABET </vt:lpstr>
      <vt:lpstr>Tam rekabet</vt:lpstr>
      <vt:lpstr>Eksik (Aksak) Rekabet Piyasaları</vt:lpstr>
      <vt:lpstr>MONOPOL</vt:lpstr>
      <vt:lpstr>Monopol</vt:lpstr>
      <vt:lpstr>MONOPOL</vt:lpstr>
      <vt:lpstr>Monopol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2020-01-07T09:55:49Z</dcterms:modified>
</cp:coreProperties>
</file>