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160EA64-D806-43AC-9DF2-F8C432F32B4C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9011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00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381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062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60EA64-D806-43AC-9DF2-F8C432F32B4C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5091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7989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260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202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4867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72997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88330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898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00200" y="1866900"/>
            <a:ext cx="8991600" cy="2641600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Dini Kavramlar ve ÖĞRENME ORTAMLARI BAĞLAMINDA KÜLTÜRLERARASI VE DİNLERARASI KAVRAM ÖRNEKLERİ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0672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136" y="250521"/>
            <a:ext cx="11992864" cy="63256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err="1">
                <a:latin typeface="Calibri" panose="020F0502020204030204" pitchFamily="34" charset="0"/>
              </a:rPr>
              <a:t>Eugen</a:t>
            </a:r>
            <a:r>
              <a:rPr lang="tr-TR" sz="2400" dirty="0">
                <a:latin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</a:rPr>
              <a:t>Biser</a:t>
            </a:r>
            <a:r>
              <a:rPr lang="tr-TR" sz="2400" dirty="0">
                <a:latin typeface="Calibri" panose="020F0502020204030204" pitchFamily="34" charset="0"/>
              </a:rPr>
              <a:t> Vakfı ve Ankara Üniversitesi </a:t>
            </a:r>
            <a:endParaRPr lang="tr-TR" sz="2400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anose="020F0502020204030204" pitchFamily="34" charset="0"/>
              </a:rPr>
              <a:t>İlahiyat </a:t>
            </a:r>
            <a:r>
              <a:rPr lang="tr-TR" sz="2400" dirty="0">
                <a:latin typeface="Calibri" panose="020F0502020204030204" pitchFamily="34" charset="0"/>
              </a:rPr>
              <a:t>Fakültesi’nin işbirliğinde </a:t>
            </a:r>
            <a:r>
              <a:rPr lang="tr-TR" sz="2400" dirty="0" smtClean="0">
                <a:latin typeface="Calibri" panose="020F0502020204030204" pitchFamily="34" charset="0"/>
              </a:rPr>
              <a:t>2005-2010</a:t>
            </a:r>
          </a:p>
          <a:p>
            <a:pPr>
              <a:buNone/>
            </a:pPr>
            <a:r>
              <a:rPr lang="tr-TR" sz="2400" dirty="0" smtClean="0">
                <a:latin typeface="Calibri" panose="020F0502020204030204" pitchFamily="34" charset="0"/>
              </a:rPr>
              <a:t> </a:t>
            </a:r>
            <a:r>
              <a:rPr lang="tr-TR" sz="2400" dirty="0" smtClean="0">
                <a:latin typeface="Calibri" panose="020F0502020204030204" pitchFamily="34" charset="0"/>
              </a:rPr>
              <a:t>yılları arasında düzenlenen sempozyumlar </a:t>
            </a:r>
            <a:endParaRPr lang="tr-TR" sz="2400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anose="020F0502020204030204" pitchFamily="34" charset="0"/>
              </a:rPr>
              <a:t>dizisi </a:t>
            </a:r>
            <a:r>
              <a:rPr lang="tr-TR" sz="2400" dirty="0" smtClean="0">
                <a:latin typeface="Calibri" panose="020F0502020204030204" pitchFamily="34" charset="0"/>
              </a:rPr>
              <a:t>her iki dini de ilgilendiren ortak </a:t>
            </a:r>
            <a:endParaRPr lang="tr-TR" sz="2400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anose="020F0502020204030204" pitchFamily="34" charset="0"/>
              </a:rPr>
              <a:t>kavramların </a:t>
            </a:r>
            <a:r>
              <a:rPr lang="tr-TR" sz="2400" dirty="0" smtClean="0">
                <a:latin typeface="Calibri" panose="020F0502020204030204" pitchFamily="34" charset="0"/>
              </a:rPr>
              <a:t>tartışılması üzerine temellendirilmiştir.  </a:t>
            </a:r>
          </a:p>
          <a:p>
            <a:pPr marL="0" indent="0">
              <a:buNone/>
            </a:pPr>
            <a:r>
              <a:rPr lang="tr-TR" sz="2400" dirty="0" smtClean="0">
                <a:latin typeface="Calibri" panose="020F0502020204030204" pitchFamily="34" charset="0"/>
              </a:rPr>
              <a:t>    </a:t>
            </a:r>
          </a:p>
          <a:p>
            <a:pPr marL="228600" lvl="1" indent="0">
              <a:buNone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marL="228600" lvl="1" indent="0">
              <a:buNone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marL="228600" lvl="1" indent="0">
              <a:buNone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marL="228600" lvl="1" indent="0">
              <a:buNone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marL="228600" lvl="1" indent="0">
              <a:buNone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marL="228600" lvl="1" indent="0">
              <a:buNone/>
            </a:pPr>
            <a:r>
              <a:rPr lang="tr-TR" sz="2400" dirty="0" smtClean="0">
                <a:latin typeface="Calibri" panose="020F0502020204030204" pitchFamily="34" charset="0"/>
              </a:rPr>
              <a:t>Sempozyumlarda </a:t>
            </a:r>
            <a:r>
              <a:rPr lang="tr-TR" sz="2400" dirty="0" smtClean="0">
                <a:latin typeface="Calibri" panose="020F0502020204030204" pitchFamily="34" charset="0"/>
              </a:rPr>
              <a:t>sunulan bildiriler her sempozyuma özel olmak üzere 6  cilt halinde basılmıştır.  Bu altı kitaba sırasıyla göz atacak olursak;</a:t>
            </a:r>
            <a:endParaRPr lang="tr-TR" sz="2400" dirty="0">
              <a:latin typeface="Calibri" panose="020F0502020204030204" pitchFamily="34" charset="0"/>
            </a:endParaRPr>
          </a:p>
        </p:txBody>
      </p:sp>
      <p:pic>
        <p:nvPicPr>
          <p:cNvPr id="7" name="4 İçerik Yer Tutucusu" descr="islam-hirstyan-sozl-tan-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263" y="242170"/>
            <a:ext cx="5073041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87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4326" y="522188"/>
            <a:ext cx="9249664" cy="5690721"/>
          </a:xfrm>
        </p:spPr>
        <p:txBody>
          <a:bodyPr>
            <a:normAutofit fontScale="85000" lnSpcReduction="10000"/>
          </a:bodyPr>
          <a:lstStyle/>
          <a:p>
            <a:pPr marL="742950" lvl="0" indent="-742950">
              <a:buAutoNum type="arabicPeriod"/>
            </a:pPr>
            <a:r>
              <a:rPr lang="tr-TR" sz="3600" dirty="0" smtClean="0"/>
              <a:t>İnsan </a:t>
            </a:r>
            <a:r>
              <a:rPr lang="tr-TR" sz="3600" dirty="0"/>
              <a:t>Onuru İslam ve </a:t>
            </a:r>
            <a:r>
              <a:rPr lang="tr-TR" sz="3600" dirty="0" err="1" smtClean="0"/>
              <a:t>Hıristiyanlık’ta</a:t>
            </a:r>
            <a:endParaRPr lang="tr-TR" sz="3600" dirty="0" smtClean="0"/>
          </a:p>
          <a:p>
            <a:pPr marL="342900" lvl="0" indent="-342900">
              <a:buNone/>
            </a:pPr>
            <a:r>
              <a:rPr lang="tr-TR" sz="3600" dirty="0" smtClean="0"/>
              <a:t>Temeller</a:t>
            </a:r>
          </a:p>
          <a:p>
            <a:pPr marL="342900" lvl="0" indent="-342900">
              <a:buNone/>
            </a:pPr>
            <a:r>
              <a:rPr lang="tr-TR" sz="2000" dirty="0" smtClean="0"/>
              <a:t>Sempozyum Kitap İçeriği;</a:t>
            </a:r>
          </a:p>
          <a:p>
            <a:pPr marL="342900" indent="-342900"/>
            <a:r>
              <a:rPr lang="tr-TR" sz="2000" dirty="0" err="1" smtClean="0"/>
              <a:t>Kanonik</a:t>
            </a:r>
            <a:r>
              <a:rPr lang="tr-TR" sz="2000" dirty="0" smtClean="0"/>
              <a:t> Bir Kitap ve Hıristiyanlığın Kutsal Yazısı olarak İncil-Teolojik Amaçlı Tarihsel Notlar-</a:t>
            </a:r>
            <a:r>
              <a:rPr lang="tr-TR" sz="2000" dirty="0" err="1" smtClean="0"/>
              <a:t>Gunther</a:t>
            </a:r>
            <a:r>
              <a:rPr lang="tr-TR" sz="2000" dirty="0" smtClean="0"/>
              <a:t> </a:t>
            </a:r>
            <a:r>
              <a:rPr lang="tr-TR" sz="2000" dirty="0" err="1" smtClean="0"/>
              <a:t>Wenz</a:t>
            </a:r>
            <a:endParaRPr lang="tr-TR" sz="2000" dirty="0" smtClean="0"/>
          </a:p>
          <a:p>
            <a:pPr marL="342900" indent="-342900"/>
            <a:r>
              <a:rPr lang="tr-TR" sz="2000" dirty="0" smtClean="0"/>
              <a:t>Müslüman Zihinlerde </a:t>
            </a:r>
            <a:r>
              <a:rPr lang="tr-TR" sz="2000" dirty="0" err="1" smtClean="0"/>
              <a:t>Kur’an’ın</a:t>
            </a:r>
            <a:r>
              <a:rPr lang="tr-TR" sz="2000" dirty="0" smtClean="0"/>
              <a:t> Yeri ve İşlevi-Halis </a:t>
            </a:r>
            <a:r>
              <a:rPr lang="tr-TR" sz="2000" dirty="0" err="1" smtClean="0"/>
              <a:t>Albayrak</a:t>
            </a:r>
            <a:endParaRPr lang="tr-TR" sz="2000" dirty="0" smtClean="0"/>
          </a:p>
          <a:p>
            <a:pPr marL="342900" indent="-342900"/>
            <a:r>
              <a:rPr lang="tr-TR" sz="2000" dirty="0" smtClean="0"/>
              <a:t>Kişi olarak İnsan-Yahudi Hıristiyan Kökenli İnsan Anlayışına Dair-Richard </a:t>
            </a:r>
            <a:r>
              <a:rPr lang="tr-TR" sz="2000" dirty="0" err="1" smtClean="0"/>
              <a:t>Heinzmann</a:t>
            </a:r>
            <a:endParaRPr lang="tr-TR" sz="2000" dirty="0" smtClean="0"/>
          </a:p>
          <a:p>
            <a:pPr marL="342900" indent="-342900"/>
            <a:r>
              <a:rPr lang="tr-TR" sz="2000" dirty="0" smtClean="0"/>
              <a:t>Tefsir Hakkında- Mehmet Paçacı</a:t>
            </a:r>
          </a:p>
          <a:p>
            <a:pPr marL="342900" indent="-342900"/>
            <a:r>
              <a:rPr lang="tr-TR" sz="2000" dirty="0" smtClean="0"/>
              <a:t>İnsan Hakları, İnsan Onuru ve Hıristiyanlık-Martin </a:t>
            </a:r>
            <a:r>
              <a:rPr lang="tr-TR" sz="2000" dirty="0" err="1" smtClean="0"/>
              <a:t>Thurner</a:t>
            </a:r>
            <a:endParaRPr lang="tr-TR" sz="2000" dirty="0" smtClean="0"/>
          </a:p>
          <a:p>
            <a:pPr marL="342900" indent="-342900"/>
            <a:r>
              <a:rPr lang="tr-TR" sz="2000" dirty="0" smtClean="0"/>
              <a:t>İnsanın Yetkinliğini teolojik Olarak Temellendirmenin İmkanı-Şaban Ali Düzgün</a:t>
            </a:r>
          </a:p>
          <a:p>
            <a:pPr marL="342900" indent="-342900"/>
            <a:r>
              <a:rPr lang="tr-TR" sz="2000" dirty="0" smtClean="0"/>
              <a:t>İnsan Hakları ve Devlet Ahlakı- Peter </a:t>
            </a:r>
            <a:r>
              <a:rPr lang="tr-TR" sz="2000" dirty="0" err="1" smtClean="0"/>
              <a:t>Antes</a:t>
            </a:r>
            <a:endParaRPr lang="tr-TR" sz="2000" dirty="0" smtClean="0"/>
          </a:p>
          <a:p>
            <a:pPr marL="342900" indent="-342900"/>
            <a:r>
              <a:rPr lang="tr-TR" sz="2000" dirty="0" smtClean="0"/>
              <a:t>Klasik İslam Kelam Düşüncesinde Ahlak Anlayışı- Recep Kılıç</a:t>
            </a:r>
          </a:p>
          <a:p>
            <a:pPr marL="342900" indent="-342900"/>
            <a:r>
              <a:rPr lang="tr-TR" sz="2000" dirty="0" smtClean="0"/>
              <a:t>Kişinin Kendisini Bulduğu Yer Olarak Dinsel Eğitim: İnsan Sen’e Ulaştığında Ben olur- Peter </a:t>
            </a:r>
            <a:r>
              <a:rPr lang="tr-TR" sz="2000" dirty="0" err="1" smtClean="0"/>
              <a:t>Graf</a:t>
            </a:r>
            <a:endParaRPr lang="tr-TR" sz="2000" dirty="0" smtClean="0"/>
          </a:p>
          <a:p>
            <a:pPr marL="342900" indent="-342900"/>
            <a:r>
              <a:rPr lang="tr-TR" sz="2000" dirty="0" smtClean="0"/>
              <a:t>Almanya’da İslam Din Dersleri için Bilimsel İslami-Teolojik Temellerin Önemi- Cemal Tosun</a:t>
            </a:r>
          </a:p>
          <a:p>
            <a:pPr marL="342900" indent="-342900"/>
            <a:endParaRPr lang="tr-TR" sz="2000" dirty="0" smtClean="0"/>
          </a:p>
          <a:p>
            <a:pPr marL="342900" indent="-342900"/>
            <a:endParaRPr lang="tr-TR" sz="3600" dirty="0" smtClean="0"/>
          </a:p>
          <a:p>
            <a:pPr marL="342900" lvl="0" indent="-34290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94014" y="338202"/>
            <a:ext cx="2089150" cy="338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48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047" y="425886"/>
            <a:ext cx="11433653" cy="6137752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tr-TR" sz="3600" dirty="0" smtClean="0"/>
              <a:t>II. </a:t>
            </a:r>
            <a:r>
              <a:rPr lang="tr-TR" sz="3600" dirty="0"/>
              <a:t>Din ve Devlet ilişkileri İslam ve </a:t>
            </a:r>
            <a:r>
              <a:rPr lang="tr-TR" sz="3600" dirty="0" err="1" smtClean="0"/>
              <a:t>Hıristiyanlık’ta</a:t>
            </a:r>
            <a:r>
              <a:rPr lang="tr-TR" sz="3600" dirty="0" smtClean="0"/>
              <a:t> Temeller</a:t>
            </a:r>
          </a:p>
          <a:p>
            <a:pPr marL="342900" lvl="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Sempozyum Kitap İçeriği</a:t>
            </a:r>
            <a:r>
              <a:rPr lang="tr-TR" sz="1900" dirty="0" smtClean="0">
                <a:solidFill>
                  <a:prstClr val="black"/>
                </a:solidFill>
              </a:rPr>
              <a:t>;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Seküler Akıl ve Vahiy Dini-Richard </a:t>
            </a:r>
            <a:r>
              <a:rPr lang="tr-TR" sz="1900" dirty="0" err="1" smtClean="0">
                <a:solidFill>
                  <a:prstClr val="black"/>
                </a:solidFill>
              </a:rPr>
              <a:t>Heinzmann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Allah ve </a:t>
            </a:r>
            <a:r>
              <a:rPr lang="tr-TR" sz="1900" dirty="0" err="1" smtClean="0">
                <a:solidFill>
                  <a:prstClr val="black"/>
                </a:solidFill>
              </a:rPr>
              <a:t>Rasulü’ne</a:t>
            </a:r>
            <a:r>
              <a:rPr lang="tr-TR" sz="1900" dirty="0" smtClean="0">
                <a:solidFill>
                  <a:prstClr val="black"/>
                </a:solidFill>
              </a:rPr>
              <a:t> İtaat Olgusunun Siyasal Atıfları- Halis </a:t>
            </a:r>
            <a:r>
              <a:rPr lang="tr-TR" sz="1900" dirty="0" err="1" smtClean="0">
                <a:solidFill>
                  <a:prstClr val="black"/>
                </a:solidFill>
              </a:rPr>
              <a:t>Albayrak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Hz. Muhammed Sonrası İlk Siyasi Krizin Teolojik Yansımaları- Ahmet Akbulut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Fransız </a:t>
            </a:r>
            <a:r>
              <a:rPr lang="tr-TR" sz="1900" dirty="0" err="1" smtClean="0">
                <a:solidFill>
                  <a:prstClr val="black"/>
                </a:solidFill>
              </a:rPr>
              <a:t>İhtilali’nden</a:t>
            </a:r>
            <a:r>
              <a:rPr lang="tr-TR" sz="1900" dirty="0" smtClean="0">
                <a:solidFill>
                  <a:prstClr val="black"/>
                </a:solidFill>
              </a:rPr>
              <a:t> beri Papa’nın Demokrasiye Yaklaşımı- Peter </a:t>
            </a:r>
            <a:r>
              <a:rPr lang="tr-TR" sz="1900" dirty="0" err="1" smtClean="0">
                <a:solidFill>
                  <a:prstClr val="black"/>
                </a:solidFill>
              </a:rPr>
              <a:t>Antes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İsa’nın Tebliği ne ölçüde Siyasidir?- </a:t>
            </a:r>
            <a:r>
              <a:rPr lang="tr-TR" sz="1900" dirty="0" err="1" smtClean="0">
                <a:solidFill>
                  <a:prstClr val="black"/>
                </a:solidFill>
              </a:rPr>
              <a:t>Gerd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Hafner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Siyasi Düzenin Dini bir Temeli mi?-</a:t>
            </a:r>
            <a:r>
              <a:rPr lang="tr-TR" sz="1900" dirty="0" err="1" smtClean="0">
                <a:solidFill>
                  <a:prstClr val="black"/>
                </a:solidFill>
              </a:rPr>
              <a:t>Rotraud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Wielandt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Tefrik Etme Sanatı: </a:t>
            </a:r>
            <a:r>
              <a:rPr lang="tr-TR" sz="1900" dirty="0" err="1" smtClean="0">
                <a:solidFill>
                  <a:prstClr val="black"/>
                </a:solidFill>
              </a:rPr>
              <a:t>Reformasyon</a:t>
            </a:r>
            <a:r>
              <a:rPr lang="tr-TR" sz="1900" dirty="0" smtClean="0">
                <a:solidFill>
                  <a:prstClr val="black"/>
                </a:solidFill>
              </a:rPr>
              <a:t> Geleneğinde Devlet-Kilise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 İlişkisinin Belirlenmesi Üzerine- </a:t>
            </a:r>
            <a:r>
              <a:rPr lang="tr-TR" sz="1900" dirty="0" err="1" smtClean="0">
                <a:solidFill>
                  <a:prstClr val="black"/>
                </a:solidFill>
              </a:rPr>
              <a:t>Gunther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Wenz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İkinci Vatikan </a:t>
            </a:r>
            <a:r>
              <a:rPr lang="tr-TR" sz="1900" dirty="0" err="1" smtClean="0">
                <a:solidFill>
                  <a:prstClr val="black"/>
                </a:solidFill>
              </a:rPr>
              <a:t>Konsili’nden</a:t>
            </a:r>
            <a:r>
              <a:rPr lang="tr-TR" sz="1900" dirty="0" smtClean="0">
                <a:solidFill>
                  <a:prstClr val="black"/>
                </a:solidFill>
              </a:rPr>
              <a:t> Başlayarak Roma-Katolik Kilisesi’nin Bakış Açısıyla Devlet-Kilise İlişkisi-</a:t>
            </a:r>
            <a:r>
              <a:rPr lang="tr-TR" sz="1900" dirty="0" err="1" smtClean="0">
                <a:solidFill>
                  <a:prstClr val="black"/>
                </a:solidFill>
              </a:rPr>
              <a:t>Norbert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Brieskorn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Şii Siyaset Düşüncesinin Teolojik Temelleri- Hasan Onat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Ehl-i Sünnet’in Siyaset Nazariyesinin Teolojik Temelleri- Sönmez Kutlu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pPr lvl="0">
              <a:buNone/>
            </a:pPr>
            <a:endParaRPr lang="tr-TR" sz="3600" dirty="0"/>
          </a:p>
          <a:p>
            <a:endParaRPr lang="tr-TR" dirty="0"/>
          </a:p>
        </p:txBody>
      </p:sp>
      <p:pic>
        <p:nvPicPr>
          <p:cNvPr id="4" name="3 Resim" descr="9783170209640-us-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3886" y="1033919"/>
            <a:ext cx="28575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753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9100" y="225468"/>
            <a:ext cx="11317788" cy="6325644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tr-TR" sz="3600" dirty="0" smtClean="0"/>
              <a:t>III. </a:t>
            </a:r>
            <a:r>
              <a:rPr lang="tr-TR" sz="3600" dirty="0" smtClean="0"/>
              <a:t>Otorite ve Birey İslamiyet ve </a:t>
            </a:r>
            <a:r>
              <a:rPr lang="tr-TR" sz="3600" dirty="0" err="1" smtClean="0"/>
              <a:t>Hıristiyanlık’ta</a:t>
            </a:r>
            <a:r>
              <a:rPr lang="tr-TR" sz="3600" dirty="0" smtClean="0"/>
              <a:t> Temel Kavramlar</a:t>
            </a:r>
            <a:endParaRPr lang="tr-TR" sz="3600" dirty="0"/>
          </a:p>
          <a:p>
            <a:pPr marL="342900" lvl="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Sempozyum Kitap İçeriği</a:t>
            </a:r>
            <a:r>
              <a:rPr lang="tr-TR" sz="1900" dirty="0" smtClean="0">
                <a:solidFill>
                  <a:prstClr val="black"/>
                </a:solidFill>
              </a:rPr>
              <a:t>;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Birey ve Toplum – Hıristiyanlık Geleneğinde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Özgürlük </a:t>
            </a:r>
            <a:r>
              <a:rPr lang="tr-TR" sz="1900" dirty="0" smtClean="0">
                <a:solidFill>
                  <a:prstClr val="black"/>
                </a:solidFill>
              </a:rPr>
              <a:t>ve </a:t>
            </a:r>
            <a:r>
              <a:rPr lang="tr-TR" sz="1900" dirty="0" smtClean="0">
                <a:solidFill>
                  <a:prstClr val="black"/>
                </a:solidFill>
              </a:rPr>
              <a:t>İtaat-Peter </a:t>
            </a:r>
            <a:r>
              <a:rPr lang="tr-TR" sz="1900" dirty="0" err="1" smtClean="0">
                <a:solidFill>
                  <a:prstClr val="black"/>
                </a:solidFill>
              </a:rPr>
              <a:t>Antes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err="1" smtClean="0">
                <a:solidFill>
                  <a:prstClr val="black"/>
                </a:solidFill>
              </a:rPr>
              <a:t>Kur’an’da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smtClean="0">
                <a:solidFill>
                  <a:prstClr val="black"/>
                </a:solidFill>
              </a:rPr>
              <a:t>Tanrı-Birey </a:t>
            </a:r>
            <a:r>
              <a:rPr lang="tr-TR" sz="1900" dirty="0" smtClean="0">
                <a:solidFill>
                  <a:prstClr val="black"/>
                </a:solidFill>
              </a:rPr>
              <a:t>İlişkisi- </a:t>
            </a:r>
            <a:r>
              <a:rPr lang="tr-TR" sz="1900" dirty="0" smtClean="0">
                <a:solidFill>
                  <a:prstClr val="black"/>
                </a:solidFill>
              </a:rPr>
              <a:t>Ahmet Akbulut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Avrupa </a:t>
            </a:r>
            <a:r>
              <a:rPr lang="tr-TR" sz="1900" dirty="0" smtClean="0">
                <a:solidFill>
                  <a:prstClr val="black"/>
                </a:solidFill>
              </a:rPr>
              <a:t>Birliği Ülkelerinde Müslümanların Din Özgürlüğü ve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Toplumsal Katılımı-</a:t>
            </a:r>
            <a:r>
              <a:rPr lang="tr-TR" sz="1900" dirty="0" err="1" smtClean="0">
                <a:solidFill>
                  <a:prstClr val="black"/>
                </a:solidFill>
              </a:rPr>
              <a:t>Rotraud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Wielandt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İslam’ın </a:t>
            </a:r>
            <a:r>
              <a:rPr lang="tr-TR" sz="1900" dirty="0" smtClean="0">
                <a:solidFill>
                  <a:prstClr val="black"/>
                </a:solidFill>
              </a:rPr>
              <a:t>Farklı Dinî Topluluklara </a:t>
            </a:r>
            <a:r>
              <a:rPr lang="tr-TR" sz="1900" dirty="0" smtClean="0">
                <a:solidFill>
                  <a:prstClr val="black"/>
                </a:solidFill>
              </a:rPr>
              <a:t>Bakışı- Mehmet </a:t>
            </a:r>
            <a:r>
              <a:rPr lang="tr-TR" sz="1900" dirty="0" smtClean="0">
                <a:solidFill>
                  <a:prstClr val="black"/>
                </a:solidFill>
              </a:rPr>
              <a:t>Paçacı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Hıristiyan </a:t>
            </a:r>
            <a:r>
              <a:rPr lang="tr-TR" sz="1900" dirty="0" smtClean="0">
                <a:solidFill>
                  <a:prstClr val="black"/>
                </a:solidFill>
              </a:rPr>
              <a:t>Anlayışına Göre Tanrı’nın ve Devletin Yasası (</a:t>
            </a:r>
            <a:r>
              <a:rPr lang="tr-TR" sz="1900" dirty="0" err="1" smtClean="0">
                <a:solidFill>
                  <a:prstClr val="black"/>
                </a:solidFill>
              </a:rPr>
              <a:t>Akinolu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Tomas</a:t>
            </a:r>
            <a:r>
              <a:rPr lang="tr-TR" sz="1900" dirty="0" smtClean="0">
                <a:solidFill>
                  <a:prstClr val="black"/>
                </a:solidFill>
              </a:rPr>
              <a:t>)- Martin </a:t>
            </a:r>
            <a:r>
              <a:rPr lang="tr-TR" sz="1900" dirty="0" err="1" smtClean="0">
                <a:solidFill>
                  <a:prstClr val="black"/>
                </a:solidFill>
              </a:rPr>
              <a:t>Thurner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Din </a:t>
            </a:r>
            <a:r>
              <a:rPr lang="tr-TR" sz="1900" dirty="0" smtClean="0">
                <a:solidFill>
                  <a:prstClr val="black"/>
                </a:solidFill>
              </a:rPr>
              <a:t>Özgürlüğü. Kimliğine Giden Yolda </a:t>
            </a:r>
            <a:r>
              <a:rPr lang="tr-TR" sz="1900" dirty="0" smtClean="0">
                <a:solidFill>
                  <a:prstClr val="black"/>
                </a:solidFill>
              </a:rPr>
              <a:t>Hıristiyanlık- Richard </a:t>
            </a:r>
            <a:r>
              <a:rPr lang="tr-TR" sz="1900" dirty="0" err="1" smtClean="0">
                <a:solidFill>
                  <a:prstClr val="black"/>
                </a:solidFill>
              </a:rPr>
              <a:t>Heinzmann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İslam </a:t>
            </a:r>
            <a:r>
              <a:rPr lang="tr-TR" sz="1900" dirty="0" smtClean="0">
                <a:solidFill>
                  <a:prstClr val="black"/>
                </a:solidFill>
              </a:rPr>
              <a:t>Açısından Dinî </a:t>
            </a:r>
            <a:r>
              <a:rPr lang="tr-TR" sz="1900" dirty="0" smtClean="0">
                <a:solidFill>
                  <a:prstClr val="black"/>
                </a:solidFill>
              </a:rPr>
              <a:t>Özgürlük- Hasan </a:t>
            </a:r>
            <a:r>
              <a:rPr lang="tr-TR" sz="1900" dirty="0" smtClean="0">
                <a:solidFill>
                  <a:prstClr val="black"/>
                </a:solidFill>
              </a:rPr>
              <a:t>Onat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İslam-Fıtrat </a:t>
            </a:r>
            <a:r>
              <a:rPr lang="tr-TR" sz="1900" dirty="0" smtClean="0">
                <a:solidFill>
                  <a:prstClr val="black"/>
                </a:solidFill>
              </a:rPr>
              <a:t>İlişkisi: Seçim mi Zorunluluk mu? </a:t>
            </a:r>
            <a:r>
              <a:rPr lang="tr-TR" sz="1900" dirty="0" smtClean="0">
                <a:solidFill>
                  <a:prstClr val="black"/>
                </a:solidFill>
              </a:rPr>
              <a:t>-Sönmez </a:t>
            </a:r>
            <a:r>
              <a:rPr lang="tr-TR" sz="1900" dirty="0" smtClean="0">
                <a:solidFill>
                  <a:prstClr val="black"/>
                </a:solidFill>
              </a:rPr>
              <a:t>Kutlu 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İnancın </a:t>
            </a:r>
            <a:r>
              <a:rPr lang="tr-TR" sz="1900" dirty="0" smtClean="0">
                <a:solidFill>
                  <a:prstClr val="black"/>
                </a:solidFill>
              </a:rPr>
              <a:t>Eminliği ve Vicdan Özgürlüğü. Protestan-</a:t>
            </a:r>
            <a:r>
              <a:rPr lang="tr-TR" sz="1900" dirty="0" err="1" smtClean="0">
                <a:solidFill>
                  <a:prstClr val="black"/>
                </a:solidFill>
              </a:rPr>
              <a:t>Lutherci</a:t>
            </a:r>
            <a:r>
              <a:rPr lang="tr-TR" sz="1900" dirty="0" smtClean="0">
                <a:solidFill>
                  <a:prstClr val="black"/>
                </a:solidFill>
              </a:rPr>
              <a:t> Perspektiften </a:t>
            </a:r>
            <a:r>
              <a:rPr lang="tr-TR" sz="1900" dirty="0" smtClean="0">
                <a:solidFill>
                  <a:prstClr val="black"/>
                </a:solidFill>
              </a:rPr>
              <a:t>Notlar- </a:t>
            </a:r>
            <a:r>
              <a:rPr lang="tr-TR" sz="1900" dirty="0" err="1" smtClean="0">
                <a:solidFill>
                  <a:prstClr val="black"/>
                </a:solidFill>
              </a:rPr>
              <a:t>Gunther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Wenz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Kur’an </a:t>
            </a:r>
            <a:r>
              <a:rPr lang="tr-TR" sz="1900" dirty="0" smtClean="0">
                <a:solidFill>
                  <a:prstClr val="black"/>
                </a:solidFill>
              </a:rPr>
              <a:t>Söyleminde Din, Ahlak, Hukuk </a:t>
            </a:r>
            <a:r>
              <a:rPr lang="tr-TR" sz="1900" dirty="0" smtClean="0">
                <a:solidFill>
                  <a:prstClr val="black"/>
                </a:solidFill>
              </a:rPr>
              <a:t>İlişkisi- Halis </a:t>
            </a:r>
            <a:r>
              <a:rPr lang="tr-TR" sz="1900" dirty="0" err="1" smtClean="0">
                <a:solidFill>
                  <a:prstClr val="black"/>
                </a:solidFill>
              </a:rPr>
              <a:t>Albayrak</a:t>
            </a:r>
            <a:endParaRPr lang="tr-TR" sz="1900" dirty="0" smtClean="0">
              <a:solidFill>
                <a:prstClr val="black"/>
              </a:solidFill>
            </a:endParaRPr>
          </a:p>
          <a:p>
            <a:endParaRPr lang="tr-TR" dirty="0"/>
          </a:p>
        </p:txBody>
      </p:sp>
      <p:pic>
        <p:nvPicPr>
          <p:cNvPr id="4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73453" y="867525"/>
            <a:ext cx="1993900" cy="2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5303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8099" y="338204"/>
            <a:ext cx="11611627" cy="6062596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tr-TR" sz="3600" dirty="0" smtClean="0"/>
              <a:t>IV. </a:t>
            </a:r>
            <a:r>
              <a:rPr lang="tr-TR" sz="3600" dirty="0"/>
              <a:t>İslam ve </a:t>
            </a:r>
            <a:r>
              <a:rPr lang="tr-TR" sz="3600" dirty="0" err="1" smtClean="0"/>
              <a:t>Hıristiyanlık’ta</a:t>
            </a:r>
            <a:r>
              <a:rPr lang="tr-TR" sz="3600" dirty="0" smtClean="0"/>
              <a:t> </a:t>
            </a:r>
            <a:r>
              <a:rPr lang="tr-TR" sz="3600" dirty="0"/>
              <a:t>Monoteizm</a:t>
            </a:r>
          </a:p>
          <a:p>
            <a:pPr marL="342900" lvl="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Sempozyum Kitap İçeriği</a:t>
            </a:r>
            <a:r>
              <a:rPr lang="tr-TR" sz="1900" dirty="0" smtClean="0">
                <a:solidFill>
                  <a:prstClr val="black"/>
                </a:solidFill>
              </a:rPr>
              <a:t>;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Eski Ahit Özelinde Tanrı Anlayışının Politeizmden Monoteizme 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tr-TR" sz="1900" dirty="0" smtClean="0">
                <a:solidFill>
                  <a:prstClr val="black"/>
                </a:solidFill>
              </a:rPr>
              <a:t>Doğru gelişimi- Peter </a:t>
            </a:r>
            <a:r>
              <a:rPr lang="tr-TR" sz="1900" dirty="0" err="1" smtClean="0">
                <a:solidFill>
                  <a:prstClr val="black"/>
                </a:solidFill>
              </a:rPr>
              <a:t>Antes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Putperestlikten Tevhide Geçiş- </a:t>
            </a:r>
            <a:r>
              <a:rPr lang="tr-TR" sz="1900" dirty="0" err="1" smtClean="0">
                <a:solidFill>
                  <a:prstClr val="black"/>
                </a:solidFill>
              </a:rPr>
              <a:t>Nahide</a:t>
            </a:r>
            <a:r>
              <a:rPr lang="tr-TR" sz="1900" dirty="0" smtClean="0">
                <a:solidFill>
                  <a:prstClr val="black"/>
                </a:solidFill>
              </a:rPr>
              <a:t> Bozkurt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Yeni Ahit’te Teos- </a:t>
            </a:r>
            <a:r>
              <a:rPr lang="tr-TR" sz="1900" dirty="0" err="1" smtClean="0">
                <a:solidFill>
                  <a:prstClr val="black"/>
                </a:solidFill>
              </a:rPr>
              <a:t>Knut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Backhaus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err="1" smtClean="0">
                <a:solidFill>
                  <a:prstClr val="black"/>
                </a:solidFill>
              </a:rPr>
              <a:t>Kur’an’da</a:t>
            </a:r>
            <a:r>
              <a:rPr lang="tr-TR" sz="1900" dirty="0" smtClean="0">
                <a:solidFill>
                  <a:prstClr val="black"/>
                </a:solidFill>
              </a:rPr>
              <a:t> Allah-Halis </a:t>
            </a:r>
            <a:r>
              <a:rPr lang="tr-TR" sz="1900" dirty="0" err="1" smtClean="0">
                <a:solidFill>
                  <a:prstClr val="black"/>
                </a:solidFill>
              </a:rPr>
              <a:t>Albayrak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“Felsefecilerin ve Ulemanın Değil, İbrahim’in, İshak’ın ve </a:t>
            </a:r>
            <a:r>
              <a:rPr lang="tr-TR" sz="1900" dirty="0" err="1" smtClean="0">
                <a:solidFill>
                  <a:prstClr val="black"/>
                </a:solidFill>
              </a:rPr>
              <a:t>Yakub’un</a:t>
            </a:r>
            <a:r>
              <a:rPr lang="tr-TR" sz="1900" dirty="0" smtClean="0">
                <a:solidFill>
                  <a:prstClr val="black"/>
                </a:solidFill>
              </a:rPr>
              <a:t> Tanrı’sı” veya: İnancın Tanrı’sı ve Düşünmenin Hakkı-Richard </a:t>
            </a:r>
            <a:r>
              <a:rPr lang="tr-TR" sz="1900" dirty="0" err="1" smtClean="0">
                <a:solidFill>
                  <a:prstClr val="black"/>
                </a:solidFill>
              </a:rPr>
              <a:t>Heinzmann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İslamiyet’te Din-Felsefe İlişkisi-Engin Erdem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Hıristiyan Tektanrıcılığı ve Bunun Oluşumuna Yönelik 26 Tez- </a:t>
            </a:r>
            <a:r>
              <a:rPr lang="tr-TR" sz="1900" dirty="0" err="1" smtClean="0">
                <a:solidFill>
                  <a:prstClr val="black"/>
                </a:solidFill>
              </a:rPr>
              <a:t>Gunther</a:t>
            </a:r>
            <a:r>
              <a:rPr lang="tr-TR" sz="1900" dirty="0" smtClean="0">
                <a:solidFill>
                  <a:prstClr val="black"/>
                </a:solidFill>
              </a:rPr>
              <a:t> </a:t>
            </a:r>
            <a:r>
              <a:rPr lang="tr-TR" sz="1900" dirty="0" err="1" smtClean="0">
                <a:solidFill>
                  <a:prstClr val="black"/>
                </a:solidFill>
              </a:rPr>
              <a:t>Wenz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İslam’da Monoteizm (</a:t>
            </a:r>
            <a:r>
              <a:rPr lang="tr-TR" sz="1900" dirty="0" err="1" smtClean="0">
                <a:solidFill>
                  <a:prstClr val="black"/>
                </a:solidFill>
              </a:rPr>
              <a:t>Tevhid</a:t>
            </a:r>
            <a:r>
              <a:rPr lang="tr-TR" sz="1900" dirty="0" smtClean="0">
                <a:solidFill>
                  <a:prstClr val="black"/>
                </a:solidFill>
              </a:rPr>
              <a:t>) ve Aktüel Alanları-Şaban Ali Düzgün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Kişisel Yaşam Dolgunluğu Açısından Sevgi. Hıristiyan Teslis Düşüncesine Yaklaşımlar-Martin </a:t>
            </a:r>
            <a:r>
              <a:rPr lang="tr-TR" sz="1900" dirty="0" err="1" smtClean="0">
                <a:solidFill>
                  <a:prstClr val="black"/>
                </a:solidFill>
              </a:rPr>
              <a:t>Thurner</a:t>
            </a: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r>
              <a:rPr lang="tr-TR" sz="1900" dirty="0" smtClean="0">
                <a:solidFill>
                  <a:prstClr val="black"/>
                </a:solidFill>
              </a:rPr>
              <a:t>İslam Kelamında </a:t>
            </a:r>
            <a:r>
              <a:rPr lang="tr-TR" sz="1900" dirty="0" err="1" smtClean="0">
                <a:solidFill>
                  <a:prstClr val="black"/>
                </a:solidFill>
              </a:rPr>
              <a:t>Tevhid</a:t>
            </a:r>
            <a:r>
              <a:rPr lang="tr-TR" sz="1900" dirty="0" smtClean="0">
                <a:solidFill>
                  <a:prstClr val="black"/>
                </a:solidFill>
              </a:rPr>
              <a:t>-Mahmut Ay</a:t>
            </a: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prstClr val="black">
                  <a:lumMod val="85000"/>
                  <a:lumOff val="15000"/>
                </a:prstClr>
              </a:buClr>
            </a:pPr>
            <a:endParaRPr lang="tr-TR" sz="1900" dirty="0" smtClean="0">
              <a:solidFill>
                <a:prstClr val="black"/>
              </a:solidFill>
            </a:endParaRPr>
          </a:p>
          <a:p>
            <a:endParaRPr lang="tr-TR" dirty="0"/>
          </a:p>
        </p:txBody>
      </p:sp>
      <p:pic>
        <p:nvPicPr>
          <p:cNvPr id="4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8355" y="679015"/>
            <a:ext cx="1797049" cy="276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96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047" y="338203"/>
            <a:ext cx="11686783" cy="6519797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sz="3600" dirty="0" smtClean="0"/>
              <a:t>V. </a:t>
            </a:r>
            <a:r>
              <a:rPr lang="tr-TR" sz="3600" dirty="0"/>
              <a:t>İslam ve </a:t>
            </a:r>
            <a:r>
              <a:rPr lang="tr-TR" sz="3600" dirty="0" err="1" smtClean="0"/>
              <a:t>Hıristiyanlık’ta</a:t>
            </a:r>
            <a:r>
              <a:rPr lang="tr-TR" sz="3600" dirty="0" smtClean="0"/>
              <a:t> Vahiy</a:t>
            </a:r>
          </a:p>
          <a:p>
            <a:pPr lvl="0">
              <a:buNone/>
            </a:pPr>
            <a:r>
              <a:rPr lang="tr-TR" dirty="0" smtClean="0">
                <a:solidFill>
                  <a:prstClr val="black"/>
                </a:solidFill>
              </a:rPr>
              <a:t>Sempozyum </a:t>
            </a:r>
            <a:r>
              <a:rPr lang="tr-TR" dirty="0" smtClean="0">
                <a:solidFill>
                  <a:prstClr val="black"/>
                </a:solidFill>
              </a:rPr>
              <a:t>Kitap İçeriği</a:t>
            </a:r>
            <a:r>
              <a:rPr lang="tr-TR" dirty="0" smtClean="0">
                <a:solidFill>
                  <a:prstClr val="black"/>
                </a:solidFill>
              </a:rPr>
              <a:t>;</a:t>
            </a:r>
          </a:p>
          <a:p>
            <a:r>
              <a:rPr lang="tr-TR" dirty="0" smtClean="0"/>
              <a:t>Hinduizm ve Budizm’de </a:t>
            </a:r>
            <a:r>
              <a:rPr lang="tr-TR" dirty="0" smtClean="0"/>
              <a:t>Vahiy- </a:t>
            </a:r>
            <a:r>
              <a:rPr lang="tr-TR" dirty="0" smtClean="0"/>
              <a:t>Peter </a:t>
            </a:r>
            <a:r>
              <a:rPr lang="tr-TR" dirty="0" err="1" smtClean="0"/>
              <a:t>Antes</a:t>
            </a:r>
            <a:endParaRPr lang="tr-TR" dirty="0" smtClean="0"/>
          </a:p>
          <a:p>
            <a:r>
              <a:rPr lang="tr-TR" dirty="0" smtClean="0"/>
              <a:t>Modern </a:t>
            </a:r>
            <a:r>
              <a:rPr lang="tr-TR" dirty="0" smtClean="0"/>
              <a:t>Tartışmaların Işığında </a:t>
            </a:r>
            <a:r>
              <a:rPr lang="tr-TR" dirty="0" smtClean="0"/>
              <a:t>İslam Vahyi- </a:t>
            </a:r>
            <a:r>
              <a:rPr lang="tr-TR" dirty="0" smtClean="0"/>
              <a:t>Recep </a:t>
            </a:r>
            <a:r>
              <a:rPr lang="tr-TR" dirty="0" smtClean="0"/>
              <a:t>Kılıç</a:t>
            </a:r>
          </a:p>
          <a:p>
            <a:r>
              <a:rPr lang="tr-TR" dirty="0" smtClean="0"/>
              <a:t>Yeni </a:t>
            </a:r>
            <a:r>
              <a:rPr lang="tr-TR" dirty="0" smtClean="0"/>
              <a:t>Ahit’te Vahiy. On </a:t>
            </a:r>
            <a:r>
              <a:rPr lang="tr-TR" dirty="0" smtClean="0"/>
              <a:t>Tez- </a:t>
            </a:r>
            <a:r>
              <a:rPr lang="tr-TR" dirty="0" err="1" smtClean="0"/>
              <a:t>Knut</a:t>
            </a:r>
            <a:r>
              <a:rPr lang="tr-TR" dirty="0" smtClean="0"/>
              <a:t> </a:t>
            </a:r>
            <a:r>
              <a:rPr lang="tr-TR" dirty="0" err="1" smtClean="0"/>
              <a:t>Backhaus</a:t>
            </a:r>
            <a:endParaRPr lang="tr-TR" dirty="0" smtClean="0"/>
          </a:p>
          <a:p>
            <a:r>
              <a:rPr lang="tr-TR" dirty="0" err="1" smtClean="0"/>
              <a:t>Kur’an’da</a:t>
            </a:r>
            <a:r>
              <a:rPr lang="tr-TR" dirty="0" smtClean="0"/>
              <a:t> Vahiy- Halis </a:t>
            </a:r>
            <a:r>
              <a:rPr lang="tr-TR" dirty="0" err="1" smtClean="0"/>
              <a:t>Albayrak</a:t>
            </a:r>
            <a:endParaRPr lang="tr-TR" dirty="0" smtClean="0"/>
          </a:p>
          <a:p>
            <a:r>
              <a:rPr lang="tr-TR" dirty="0" smtClean="0"/>
              <a:t>Klasik </a:t>
            </a:r>
            <a:r>
              <a:rPr lang="tr-TR" dirty="0" smtClean="0"/>
              <a:t>Dönem </a:t>
            </a:r>
            <a:r>
              <a:rPr lang="tr-TR" dirty="0" smtClean="0"/>
              <a:t>İslam </a:t>
            </a:r>
            <a:r>
              <a:rPr lang="tr-TR" dirty="0" smtClean="0"/>
              <a:t>Filozoflarında Vahiy </a:t>
            </a:r>
            <a:r>
              <a:rPr lang="tr-TR" dirty="0" smtClean="0"/>
              <a:t>Anlayışı- </a:t>
            </a:r>
            <a:r>
              <a:rPr lang="tr-TR" dirty="0" err="1" smtClean="0"/>
              <a:t>Fehrullah</a:t>
            </a:r>
            <a:r>
              <a:rPr lang="tr-TR" dirty="0" smtClean="0"/>
              <a:t> </a:t>
            </a:r>
            <a:r>
              <a:rPr lang="tr-TR" dirty="0" err="1" smtClean="0"/>
              <a:t>Terkan</a:t>
            </a:r>
            <a:endParaRPr lang="tr-TR" dirty="0" smtClean="0"/>
          </a:p>
          <a:p>
            <a:r>
              <a:rPr lang="tr-TR" dirty="0" smtClean="0"/>
              <a:t>Bilgiden iletişime</a:t>
            </a:r>
            <a:r>
              <a:rPr lang="tr-TR" dirty="0" smtClean="0"/>
              <a:t>. Vatikan </a:t>
            </a:r>
            <a:r>
              <a:rPr lang="tr-TR" dirty="0" err="1" smtClean="0"/>
              <a:t>Konsilleri’nin</a:t>
            </a:r>
            <a:r>
              <a:rPr lang="tr-TR" dirty="0" smtClean="0"/>
              <a:t> Vahiy </a:t>
            </a:r>
            <a:r>
              <a:rPr lang="tr-TR" dirty="0" smtClean="0"/>
              <a:t>Anlayışları- Martin </a:t>
            </a:r>
            <a:r>
              <a:rPr lang="tr-TR" dirty="0" err="1" smtClean="0"/>
              <a:t>Thurner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dirty="0" smtClean="0"/>
              <a:t>Kelam’da Vahiy- </a:t>
            </a:r>
            <a:r>
              <a:rPr lang="tr-TR" dirty="0" smtClean="0"/>
              <a:t>Ahmet Akbulut </a:t>
            </a:r>
            <a:endParaRPr lang="tr-TR" dirty="0" smtClean="0"/>
          </a:p>
          <a:p>
            <a:r>
              <a:rPr lang="tr-TR" dirty="0" smtClean="0"/>
              <a:t>Hıristiyanlık </a:t>
            </a:r>
            <a:r>
              <a:rPr lang="tr-TR" dirty="0" smtClean="0"/>
              <a:t>Dininin Tesis Sebebi Olarak Tanrı’nın </a:t>
            </a:r>
            <a:r>
              <a:rPr lang="tr-TR" dirty="0" smtClean="0"/>
              <a:t>İsa </a:t>
            </a:r>
            <a:r>
              <a:rPr lang="tr-TR" dirty="0" smtClean="0"/>
              <a:t>Mesih’te Kendini </a:t>
            </a:r>
            <a:r>
              <a:rPr lang="tr-TR" dirty="0" err="1" smtClean="0"/>
              <a:t>Vahyetmesi</a:t>
            </a:r>
            <a:r>
              <a:rPr lang="tr-TR" dirty="0" smtClean="0"/>
              <a:t>- </a:t>
            </a:r>
            <a:r>
              <a:rPr lang="tr-TR" dirty="0" err="1" smtClean="0"/>
              <a:t>Gunther</a:t>
            </a:r>
            <a:r>
              <a:rPr lang="tr-TR" dirty="0" smtClean="0"/>
              <a:t> </a:t>
            </a:r>
            <a:r>
              <a:rPr lang="tr-TR" dirty="0" err="1" smtClean="0"/>
              <a:t>Wenz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dirty="0" smtClean="0"/>
              <a:t>Vahiy </a:t>
            </a:r>
            <a:r>
              <a:rPr lang="tr-TR" dirty="0" smtClean="0"/>
              <a:t>– Hıristiyan Açıdan Bir </a:t>
            </a:r>
            <a:r>
              <a:rPr lang="tr-TR" dirty="0" smtClean="0"/>
              <a:t>Değerlendirme- </a:t>
            </a:r>
            <a:r>
              <a:rPr lang="tr-TR" dirty="0" smtClean="0"/>
              <a:t>Peter </a:t>
            </a:r>
            <a:r>
              <a:rPr lang="tr-TR" dirty="0" err="1" smtClean="0"/>
              <a:t>Antes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dirty="0" smtClean="0"/>
              <a:t>Vahiy </a:t>
            </a:r>
            <a:r>
              <a:rPr lang="tr-TR" dirty="0" smtClean="0"/>
              <a:t>– Müslüman Açıdan Bir </a:t>
            </a:r>
            <a:r>
              <a:rPr lang="tr-TR" dirty="0" smtClean="0"/>
              <a:t>Değerlendirme- </a:t>
            </a:r>
            <a:r>
              <a:rPr lang="tr-TR" dirty="0" smtClean="0"/>
              <a:t>Recep Kılıç </a:t>
            </a:r>
            <a:endParaRPr lang="tr-TR" dirty="0" smtClean="0">
              <a:solidFill>
                <a:prstClr val="black"/>
              </a:solidFill>
            </a:endParaRPr>
          </a:p>
          <a:p>
            <a:endParaRPr lang="tr-TR" dirty="0"/>
          </a:p>
        </p:txBody>
      </p:sp>
      <p:pic>
        <p:nvPicPr>
          <p:cNvPr id="4" name="3 Resim" descr="978-3-17-021720-1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1474" y="275573"/>
            <a:ext cx="2592887" cy="375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660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047" y="237995"/>
            <a:ext cx="11699309" cy="6250488"/>
          </a:xfrm>
        </p:spPr>
        <p:txBody>
          <a:bodyPr>
            <a:normAutofit fontScale="32500" lnSpcReduction="20000"/>
          </a:bodyPr>
          <a:lstStyle/>
          <a:p>
            <a:pPr lvl="0">
              <a:buNone/>
            </a:pPr>
            <a:r>
              <a:rPr lang="tr-TR" sz="7600" dirty="0" smtClean="0"/>
              <a:t>VI. </a:t>
            </a:r>
            <a:r>
              <a:rPr lang="tr-TR" sz="7600" dirty="0"/>
              <a:t>İslam ve </a:t>
            </a:r>
            <a:r>
              <a:rPr lang="tr-TR" sz="7600" dirty="0" err="1" smtClean="0"/>
              <a:t>Hıristiyanlık’ta</a:t>
            </a:r>
            <a:r>
              <a:rPr lang="tr-TR" sz="7600" dirty="0" smtClean="0"/>
              <a:t> </a:t>
            </a:r>
            <a:r>
              <a:rPr lang="tr-TR" sz="7600" dirty="0"/>
              <a:t>Akıl ve </a:t>
            </a:r>
            <a:r>
              <a:rPr lang="tr-TR" sz="7600" dirty="0" smtClean="0"/>
              <a:t>İman</a:t>
            </a:r>
          </a:p>
          <a:p>
            <a:pPr>
              <a:buNone/>
            </a:pPr>
            <a:r>
              <a:rPr lang="tr-TR" sz="5500" dirty="0" smtClean="0">
                <a:solidFill>
                  <a:prstClr val="black"/>
                </a:solidFill>
              </a:rPr>
              <a:t>Sempozyum Kitap İçeriği</a:t>
            </a:r>
            <a:r>
              <a:rPr lang="tr-TR" sz="5500" dirty="0" smtClean="0">
                <a:solidFill>
                  <a:prstClr val="black"/>
                </a:solidFill>
              </a:rPr>
              <a:t>;</a:t>
            </a:r>
            <a:endParaRPr lang="tr-TR" sz="5500" dirty="0"/>
          </a:p>
          <a:p>
            <a:r>
              <a:rPr lang="tr-TR" sz="5500" dirty="0" smtClean="0"/>
              <a:t>Geç Antik Çağda Yunan Felsefesi ve Hıristiyan </a:t>
            </a:r>
            <a:endParaRPr lang="tr-TR" sz="5500" dirty="0" smtClean="0"/>
          </a:p>
          <a:p>
            <a:pPr>
              <a:buNone/>
            </a:pPr>
            <a:r>
              <a:rPr lang="tr-TR" sz="5500" dirty="0" smtClean="0"/>
              <a:t>Vahiy Karşılaşması-:</a:t>
            </a:r>
            <a:r>
              <a:rPr lang="tr-TR" sz="5500" dirty="0" err="1" smtClean="0"/>
              <a:t>Justin</a:t>
            </a:r>
            <a:r>
              <a:rPr lang="tr-TR" sz="5500" dirty="0" smtClean="0"/>
              <a:t>, </a:t>
            </a:r>
            <a:r>
              <a:rPr lang="tr-TR" sz="5500" dirty="0" err="1" smtClean="0"/>
              <a:t>Augustinus</a:t>
            </a:r>
            <a:r>
              <a:rPr lang="tr-TR" sz="5500" dirty="0" smtClean="0"/>
              <a:t>, </a:t>
            </a:r>
            <a:r>
              <a:rPr lang="tr-TR" sz="5500" dirty="0" err="1" smtClean="0"/>
              <a:t>Dionisios</a:t>
            </a:r>
            <a:r>
              <a:rPr lang="tr-TR" sz="5500" dirty="0" smtClean="0"/>
              <a:t> </a:t>
            </a:r>
            <a:r>
              <a:rPr lang="tr-TR" sz="5500" dirty="0" err="1" smtClean="0"/>
              <a:t>Areopagita</a:t>
            </a:r>
            <a:r>
              <a:rPr lang="tr-TR" sz="5500" dirty="0" smtClean="0"/>
              <a:t>-</a:t>
            </a:r>
            <a:r>
              <a:rPr lang="tr-TR" sz="5500" dirty="0" err="1" smtClean="0"/>
              <a:t>Friedo</a:t>
            </a:r>
            <a:r>
              <a:rPr lang="tr-TR" sz="5500" dirty="0" smtClean="0"/>
              <a:t> </a:t>
            </a:r>
            <a:r>
              <a:rPr lang="tr-TR" sz="5500" dirty="0" err="1" smtClean="0"/>
              <a:t>Ricken</a:t>
            </a:r>
            <a:endParaRPr lang="tr-TR" sz="5500" dirty="0" smtClean="0"/>
          </a:p>
          <a:p>
            <a:r>
              <a:rPr lang="tr-TR" sz="5500" dirty="0" err="1" smtClean="0"/>
              <a:t>Kur’an’da</a:t>
            </a:r>
            <a:r>
              <a:rPr lang="tr-TR" sz="5500" dirty="0" smtClean="0"/>
              <a:t> Akıl-İman </a:t>
            </a:r>
            <a:r>
              <a:rPr lang="tr-TR" sz="5500" dirty="0" smtClean="0"/>
              <a:t>İlişkisi- Muammer Esen</a:t>
            </a:r>
            <a:endParaRPr lang="tr-TR" sz="5500" dirty="0" smtClean="0"/>
          </a:p>
          <a:p>
            <a:r>
              <a:rPr lang="tr-TR" sz="5500" dirty="0" smtClean="0"/>
              <a:t>Kelam’da Akıl-İman İlişkisi: Temel Teolojik </a:t>
            </a:r>
          </a:p>
          <a:p>
            <a:pPr>
              <a:buNone/>
            </a:pPr>
            <a:r>
              <a:rPr lang="tr-TR" sz="5500" dirty="0" smtClean="0"/>
              <a:t>Yaklaşımlar- Mahmut Ay</a:t>
            </a:r>
            <a:endParaRPr lang="tr-TR" sz="5500" dirty="0" smtClean="0"/>
          </a:p>
          <a:p>
            <a:r>
              <a:rPr lang="tr-TR" sz="5500" dirty="0" smtClean="0"/>
              <a:t>Günümüz Köktenci Teoloji’sinin Işığında </a:t>
            </a:r>
          </a:p>
          <a:p>
            <a:pPr>
              <a:buNone/>
            </a:pPr>
            <a:r>
              <a:rPr lang="tr-TR" sz="5500" dirty="0" smtClean="0"/>
              <a:t>Vahiy </a:t>
            </a:r>
            <a:r>
              <a:rPr lang="tr-TR" sz="5500" dirty="0" smtClean="0"/>
              <a:t>ve </a:t>
            </a:r>
            <a:r>
              <a:rPr lang="tr-TR" sz="5500" dirty="0" smtClean="0"/>
              <a:t>Akıl- </a:t>
            </a:r>
            <a:r>
              <a:rPr lang="tr-TR" sz="5500" dirty="0" err="1" smtClean="0"/>
              <a:t>Armin</a:t>
            </a:r>
            <a:r>
              <a:rPr lang="tr-TR" sz="5500" dirty="0" smtClean="0"/>
              <a:t> </a:t>
            </a:r>
            <a:r>
              <a:rPr lang="tr-TR" sz="5500" dirty="0" err="1" smtClean="0"/>
              <a:t>Kreiner</a:t>
            </a:r>
            <a:endParaRPr lang="tr-TR" sz="5500" dirty="0" smtClean="0"/>
          </a:p>
          <a:p>
            <a:r>
              <a:rPr lang="tr-TR" sz="5500" dirty="0" smtClean="0"/>
              <a:t>İslam Felsefesinde Akıl-İman </a:t>
            </a:r>
            <a:r>
              <a:rPr lang="tr-TR" sz="5500" dirty="0" smtClean="0"/>
              <a:t>İlişkisi- Engin Erdem</a:t>
            </a:r>
            <a:endParaRPr lang="tr-TR" sz="5500" dirty="0" smtClean="0"/>
          </a:p>
          <a:p>
            <a:r>
              <a:rPr lang="tr-TR" sz="5500" dirty="0" smtClean="0"/>
              <a:t>Orta Çağda Hıristiyanlığın İslam’la </a:t>
            </a:r>
            <a:r>
              <a:rPr lang="tr-TR" sz="5500" dirty="0" smtClean="0"/>
              <a:t>İlgilenmesinde</a:t>
            </a:r>
          </a:p>
          <a:p>
            <a:pPr>
              <a:buNone/>
            </a:pPr>
            <a:r>
              <a:rPr lang="tr-TR" sz="5500" dirty="0" smtClean="0"/>
              <a:t> </a:t>
            </a:r>
            <a:r>
              <a:rPr lang="tr-TR" sz="5500" dirty="0" smtClean="0"/>
              <a:t>Akılcılığın </a:t>
            </a:r>
            <a:r>
              <a:rPr lang="tr-TR" sz="5500" dirty="0" smtClean="0"/>
              <a:t>Önemi- </a:t>
            </a:r>
            <a:r>
              <a:rPr lang="tr-TR" sz="5500" dirty="0" err="1" smtClean="0"/>
              <a:t>Ulli</a:t>
            </a:r>
            <a:r>
              <a:rPr lang="tr-TR" sz="5500" dirty="0" smtClean="0"/>
              <a:t> </a:t>
            </a:r>
            <a:r>
              <a:rPr lang="tr-TR" sz="5500" dirty="0" err="1" smtClean="0"/>
              <a:t>Roth</a:t>
            </a:r>
            <a:endParaRPr lang="tr-TR" sz="5500" dirty="0" smtClean="0"/>
          </a:p>
          <a:p>
            <a:r>
              <a:rPr lang="tr-TR" sz="5500" dirty="0" err="1" smtClean="0"/>
              <a:t>Protestanlık’ta</a:t>
            </a:r>
            <a:r>
              <a:rPr lang="tr-TR" sz="5500" dirty="0" smtClean="0"/>
              <a:t> İman ve </a:t>
            </a:r>
            <a:r>
              <a:rPr lang="tr-TR" sz="5500" dirty="0" smtClean="0"/>
              <a:t>Akıl- </a:t>
            </a:r>
            <a:r>
              <a:rPr lang="tr-TR" sz="5500" dirty="0" err="1" smtClean="0"/>
              <a:t>Roderich</a:t>
            </a:r>
            <a:r>
              <a:rPr lang="tr-TR" sz="5500" dirty="0" smtClean="0"/>
              <a:t> </a:t>
            </a:r>
            <a:r>
              <a:rPr lang="tr-TR" sz="5500" dirty="0" err="1" smtClean="0"/>
              <a:t>Barth</a:t>
            </a:r>
            <a:endParaRPr lang="tr-TR" sz="5500" dirty="0" smtClean="0"/>
          </a:p>
          <a:p>
            <a:r>
              <a:rPr lang="tr-TR" sz="5500" dirty="0" smtClean="0"/>
              <a:t>Akıl-İman Bağlamında </a:t>
            </a:r>
            <a:r>
              <a:rPr lang="tr-TR" sz="5500" dirty="0" err="1" smtClean="0"/>
              <a:t>Sufinin</a:t>
            </a:r>
            <a:r>
              <a:rPr lang="tr-TR" sz="5500" dirty="0" smtClean="0"/>
              <a:t> </a:t>
            </a:r>
            <a:r>
              <a:rPr lang="tr-TR" sz="5500" dirty="0" smtClean="0"/>
              <a:t>Kalbi: Erken </a:t>
            </a:r>
            <a:r>
              <a:rPr lang="tr-TR" sz="5500" dirty="0" smtClean="0"/>
              <a:t>Dönem </a:t>
            </a:r>
            <a:endParaRPr lang="tr-TR" sz="5500" dirty="0" smtClean="0"/>
          </a:p>
          <a:p>
            <a:pPr>
              <a:buNone/>
            </a:pPr>
            <a:r>
              <a:rPr lang="tr-TR" sz="5500" dirty="0" err="1" smtClean="0"/>
              <a:t>Sufilerinde</a:t>
            </a:r>
            <a:r>
              <a:rPr lang="tr-TR" sz="5500" dirty="0" smtClean="0"/>
              <a:t> </a:t>
            </a:r>
            <a:r>
              <a:rPr lang="tr-TR" sz="5500" dirty="0" err="1" smtClean="0"/>
              <a:t>Kalb</a:t>
            </a:r>
            <a:r>
              <a:rPr lang="tr-TR" sz="5500" dirty="0" smtClean="0"/>
              <a:t> </a:t>
            </a:r>
            <a:r>
              <a:rPr lang="tr-TR" sz="5500" dirty="0" smtClean="0"/>
              <a:t>Anlayışı- Hikmet Yaman</a:t>
            </a:r>
            <a:endParaRPr lang="tr-TR" sz="5500" dirty="0" smtClean="0"/>
          </a:p>
          <a:p>
            <a:r>
              <a:rPr lang="tr-TR" sz="5500" dirty="0" smtClean="0"/>
              <a:t>Akıl ve İman – Hıristiyan Açıdan Bir </a:t>
            </a:r>
            <a:r>
              <a:rPr lang="tr-TR" sz="5500" dirty="0" smtClean="0"/>
              <a:t>Değerlendirme- </a:t>
            </a:r>
            <a:r>
              <a:rPr lang="tr-TR" sz="5500" dirty="0" err="1" smtClean="0"/>
              <a:t>Gunther</a:t>
            </a:r>
            <a:r>
              <a:rPr lang="tr-TR" sz="5500" dirty="0" smtClean="0"/>
              <a:t> </a:t>
            </a:r>
            <a:r>
              <a:rPr lang="tr-TR" sz="5500" dirty="0" err="1" smtClean="0"/>
              <a:t>Wenz</a:t>
            </a:r>
            <a:endParaRPr lang="tr-TR" sz="5500" dirty="0" smtClean="0"/>
          </a:p>
          <a:p>
            <a:r>
              <a:rPr lang="tr-TR" sz="5500" dirty="0" smtClean="0"/>
              <a:t>Akıl ve İman – Müslüman Açıdan Bir </a:t>
            </a:r>
            <a:r>
              <a:rPr lang="tr-TR" sz="5500" dirty="0" smtClean="0"/>
              <a:t>Değerlendirme- Halis </a:t>
            </a:r>
            <a:r>
              <a:rPr lang="tr-TR" sz="5500" dirty="0" err="1" smtClean="0"/>
              <a:t>Albayrak</a:t>
            </a:r>
            <a:r>
              <a:rPr lang="tr-TR" sz="5500" dirty="0" smtClean="0"/>
              <a:t> </a:t>
            </a:r>
          </a:p>
        </p:txBody>
      </p:sp>
      <p:pic>
        <p:nvPicPr>
          <p:cNvPr id="5" name="4 Resim" descr="417fRBwk0Y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8010" y="734601"/>
            <a:ext cx="3147293" cy="438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276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116</TotalTime>
  <Words>654</Words>
  <Application>Microsoft Office PowerPoint</Application>
  <PresentationFormat>Özel</PresentationFormat>
  <Paragraphs>102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Sabun</vt:lpstr>
      <vt:lpstr>Dini Kavramlar ve ÖĞRENME ORTAMLARI BAĞLAMINDA KÜLTÜRLERARASI VE DİNLERARASI KAVRAM ÖRNEKLERİ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Dini Kavramlar ve ÖĞRENME ORTAMLARI BAĞLAMINDA KÜLTÜRLERARASI VE DİNLERARASI KAVRAM ÖRNEKLERİ</dc:title>
  <dc:creator>user</dc:creator>
  <cp:lastModifiedBy>sinem</cp:lastModifiedBy>
  <cp:revision>21</cp:revision>
  <dcterms:created xsi:type="dcterms:W3CDTF">2018-05-21T09:06:54Z</dcterms:created>
  <dcterms:modified xsi:type="dcterms:W3CDTF">2018-06-11T13:21:55Z</dcterms:modified>
</cp:coreProperties>
</file>