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KONGRE VE FUAR YÖNETİMİ</a:t>
            </a:r>
            <a:endParaRPr lang="tr-TR" dirty="0"/>
          </a:p>
        </p:txBody>
      </p:sp>
      <p:sp>
        <p:nvSpPr>
          <p:cNvPr id="3" name="Alt Başlık 2"/>
          <p:cNvSpPr>
            <a:spLocks noGrp="1"/>
          </p:cNvSpPr>
          <p:nvPr>
            <p:ph type="subTitle" idx="1"/>
          </p:nvPr>
        </p:nvSpPr>
        <p:spPr/>
        <p:txBody>
          <a:bodyPr/>
          <a:lstStyle/>
          <a:p>
            <a:endParaRPr lang="en-US" dirty="0" smtClean="0"/>
          </a:p>
          <a:p>
            <a:r>
              <a:rPr lang="en-US" dirty="0" smtClean="0"/>
              <a:t>TEMEL TANIMLAR</a:t>
            </a:r>
            <a:endParaRPr lang="tr-TR" dirty="0"/>
          </a:p>
        </p:txBody>
      </p:sp>
    </p:spTree>
    <p:extLst>
      <p:ext uri="{BB962C8B-B14F-4D97-AF65-F5344CB8AC3E}">
        <p14:creationId xmlns:p14="http://schemas.microsoft.com/office/powerpoint/2010/main" val="3157150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661003"/>
            <a:ext cx="8229600" cy="1322343"/>
          </a:xfrm>
        </p:spPr>
        <p:txBody>
          <a:bodyPr/>
          <a:lstStyle/>
          <a:p>
            <a:pPr eaLnBrk="1" hangingPunct="1"/>
            <a:r>
              <a:rPr lang="tr-TR" altLang="tr-TR" dirty="0" smtClean="0"/>
              <a:t>Kongre turizmi,</a:t>
            </a:r>
          </a:p>
        </p:txBody>
      </p:sp>
      <p:sp>
        <p:nvSpPr>
          <p:cNvPr id="22531" name="Rectangle 3"/>
          <p:cNvSpPr>
            <a:spLocks noGrp="1" noChangeArrowheads="1"/>
          </p:cNvSpPr>
          <p:nvPr>
            <p:ph idx="1"/>
          </p:nvPr>
        </p:nvSpPr>
        <p:spPr>
          <a:xfrm>
            <a:off x="1524000" y="2395469"/>
            <a:ext cx="9144000" cy="3730693"/>
          </a:xfrm>
        </p:spPr>
        <p:txBody>
          <a:bodyPr rtlCol="0">
            <a:normAutofit fontScale="85000" lnSpcReduction="20000"/>
          </a:bodyPr>
          <a:lstStyle/>
          <a:p>
            <a:pPr algn="just">
              <a:defRPr/>
            </a:pPr>
            <a:r>
              <a:rPr lang="tr-TR" altLang="tr-TR" sz="3600" dirty="0"/>
              <a:t>Belirli potansiyele sahip ülkelerde ve ülkelerin belirli bölgelerinde görülen yoğunlaşmaların önlenebilmesi,</a:t>
            </a:r>
          </a:p>
          <a:p>
            <a:pPr algn="just">
              <a:defRPr/>
            </a:pPr>
            <a:endParaRPr lang="tr-TR" altLang="tr-TR" sz="3600" dirty="0"/>
          </a:p>
          <a:p>
            <a:pPr algn="just">
              <a:defRPr/>
            </a:pPr>
            <a:r>
              <a:rPr lang="tr-TR" altLang="tr-TR" sz="3600" dirty="0"/>
              <a:t>Turizm sezonunun uzatılması,</a:t>
            </a:r>
          </a:p>
          <a:p>
            <a:pPr algn="just">
              <a:defRPr/>
            </a:pPr>
            <a:endParaRPr lang="tr-TR" altLang="tr-TR" sz="3600" dirty="0"/>
          </a:p>
          <a:p>
            <a:pPr algn="just">
              <a:defRPr/>
            </a:pPr>
            <a:r>
              <a:rPr lang="tr-TR" altLang="tr-TR" sz="3600" dirty="0"/>
              <a:t>Tesislerin doluluk oranlarının artırılarak daha verimli hale getirilmesi,</a:t>
            </a:r>
          </a:p>
        </p:txBody>
      </p:sp>
    </p:spTree>
    <p:extLst>
      <p:ext uri="{BB962C8B-B14F-4D97-AF65-F5344CB8AC3E}">
        <p14:creationId xmlns:p14="http://schemas.microsoft.com/office/powerpoint/2010/main" val="282432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2063750" y="-274638"/>
            <a:ext cx="8229600" cy="274638"/>
          </a:xfrm>
        </p:spPr>
        <p:txBody>
          <a:bodyPr rtlCol="0">
            <a:normAutofit fontScale="90000"/>
          </a:bodyPr>
          <a:lstStyle/>
          <a:p>
            <a:pPr>
              <a:defRPr/>
            </a:pPr>
            <a:endParaRPr lang="tr-TR" altLang="tr-TR" sz="4000"/>
          </a:p>
        </p:txBody>
      </p:sp>
      <p:sp>
        <p:nvSpPr>
          <p:cNvPr id="7171" name="Rectangle 3"/>
          <p:cNvSpPr>
            <a:spLocks noGrp="1" noChangeArrowheads="1"/>
          </p:cNvSpPr>
          <p:nvPr>
            <p:ph idx="1"/>
          </p:nvPr>
        </p:nvSpPr>
        <p:spPr>
          <a:xfrm>
            <a:off x="1524000" y="2601532"/>
            <a:ext cx="9144000" cy="3524632"/>
          </a:xfrm>
        </p:spPr>
        <p:txBody>
          <a:bodyPr>
            <a:normAutofit fontScale="92500" lnSpcReduction="10000"/>
          </a:bodyPr>
          <a:lstStyle/>
          <a:p>
            <a:pPr algn="just" eaLnBrk="1" hangingPunct="1"/>
            <a:r>
              <a:rPr lang="tr-TR" altLang="tr-TR" sz="3600" dirty="0"/>
              <a:t>Kongre delegeleri ile refakatçilerin harcamalarının normal turiste oranla fazla olması,</a:t>
            </a:r>
          </a:p>
          <a:p>
            <a:pPr algn="just" eaLnBrk="1" hangingPunct="1">
              <a:buFontTx/>
              <a:buNone/>
            </a:pPr>
            <a:endParaRPr lang="tr-TR" altLang="tr-TR" sz="3600" dirty="0"/>
          </a:p>
          <a:p>
            <a:pPr algn="just" eaLnBrk="1" hangingPunct="1"/>
            <a:r>
              <a:rPr lang="tr-TR" altLang="tr-TR" sz="3600" dirty="0"/>
              <a:t>Ülkenin döviz girdilerinin artırılması gibi ekonomik faktörlerle en fazla teşvik edilen turizm türüdür.  </a:t>
            </a:r>
          </a:p>
        </p:txBody>
      </p:sp>
    </p:spTree>
    <p:extLst>
      <p:ext uri="{BB962C8B-B14F-4D97-AF65-F5344CB8AC3E}">
        <p14:creationId xmlns:p14="http://schemas.microsoft.com/office/powerpoint/2010/main" val="283236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850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a:t>Yılmaz Özen,1997, ‘Kongre Turizmi ve Kongre Organizasyonları Tekniği’ , TÜRSAB  Yayınları, ANKARA</a:t>
            </a:r>
          </a:p>
          <a:p>
            <a:endParaRPr lang="tr-TR"/>
          </a:p>
        </p:txBody>
      </p:sp>
    </p:spTree>
    <p:extLst>
      <p:ext uri="{BB962C8B-B14F-4D97-AF65-F5344CB8AC3E}">
        <p14:creationId xmlns:p14="http://schemas.microsoft.com/office/powerpoint/2010/main" val="360345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tr-TR" altLang="tr-TR" b="1" smtClean="0"/>
              <a:t>KONGRE VE KONGRE TURİZMİNİN TANIMI</a:t>
            </a:r>
          </a:p>
        </p:txBody>
      </p:sp>
      <p:sp>
        <p:nvSpPr>
          <p:cNvPr id="3075" name="Rectangle 5"/>
          <p:cNvSpPr>
            <a:spLocks noGrp="1" noChangeArrowheads="1"/>
          </p:cNvSpPr>
          <p:nvPr>
            <p:ph type="body" idx="1"/>
          </p:nvPr>
        </p:nvSpPr>
        <p:spPr/>
        <p:txBody>
          <a:bodyPr/>
          <a:lstStyle/>
          <a:p>
            <a:pPr eaLnBrk="1" hangingPunct="1">
              <a:buFontTx/>
              <a:buNone/>
            </a:pPr>
            <a:r>
              <a:rPr lang="tr-TR" altLang="tr-TR" smtClean="0"/>
              <a:t>		</a:t>
            </a:r>
          </a:p>
          <a:p>
            <a:pPr algn="just" eaLnBrk="1" hangingPunct="1">
              <a:buFontTx/>
              <a:buNone/>
            </a:pPr>
            <a:r>
              <a:rPr lang="tr-TR" altLang="tr-TR" smtClean="0"/>
              <a:t>		Bilgilenmek, bilgilendirmek, müzakere </a:t>
            </a:r>
          </a:p>
          <a:p>
            <a:pPr algn="just" eaLnBrk="1" hangingPunct="1">
              <a:buFontTx/>
              <a:buNone/>
            </a:pPr>
            <a:r>
              <a:rPr lang="tr-TR" altLang="tr-TR" smtClean="0"/>
              <a:t>etmek ve tartışmak gibi amaçlarla yapılan </a:t>
            </a:r>
          </a:p>
          <a:p>
            <a:pPr algn="just" eaLnBrk="1" hangingPunct="1">
              <a:buFontTx/>
              <a:buNone/>
            </a:pPr>
            <a:r>
              <a:rPr lang="tr-TR" altLang="tr-TR" smtClean="0"/>
              <a:t>toplantılara </a:t>
            </a:r>
            <a:r>
              <a:rPr lang="tr-TR" altLang="tr-TR" b="1" smtClean="0"/>
              <a:t>kongre</a:t>
            </a:r>
            <a:r>
              <a:rPr lang="tr-TR" altLang="tr-TR" smtClean="0"/>
              <a:t> denilmektedir. </a:t>
            </a:r>
          </a:p>
        </p:txBody>
      </p:sp>
    </p:spTree>
    <p:extLst>
      <p:ext uri="{BB962C8B-B14F-4D97-AF65-F5344CB8AC3E}">
        <p14:creationId xmlns:p14="http://schemas.microsoft.com/office/powerpoint/2010/main" val="109141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flipV="1">
            <a:off x="1992313" y="-274638"/>
            <a:ext cx="8229600" cy="274638"/>
          </a:xfrm>
        </p:spPr>
        <p:txBody>
          <a:bodyPr/>
          <a:lstStyle/>
          <a:p>
            <a:pPr eaLnBrk="1" hangingPunct="1"/>
            <a:endParaRPr lang="tr-TR" altLang="tr-TR" sz="4000"/>
          </a:p>
        </p:txBody>
      </p:sp>
      <p:sp>
        <p:nvSpPr>
          <p:cNvPr id="4099" name="Rectangle 3"/>
          <p:cNvSpPr>
            <a:spLocks noGrp="1" noChangeArrowheads="1"/>
          </p:cNvSpPr>
          <p:nvPr>
            <p:ph type="body" idx="1"/>
          </p:nvPr>
        </p:nvSpPr>
        <p:spPr>
          <a:xfrm>
            <a:off x="1981200" y="2537137"/>
            <a:ext cx="8229600" cy="3589025"/>
          </a:xfrm>
        </p:spPr>
        <p:txBody>
          <a:bodyPr>
            <a:normAutofit fontScale="55000" lnSpcReduction="20000"/>
          </a:bodyPr>
          <a:lstStyle/>
          <a:p>
            <a:pPr eaLnBrk="1" hangingPunct="1">
              <a:lnSpc>
                <a:spcPct val="90000"/>
              </a:lnSpc>
              <a:buFontTx/>
              <a:buNone/>
            </a:pPr>
            <a:r>
              <a:rPr lang="tr-TR" altLang="tr-TR" dirty="0" smtClean="0"/>
              <a:t>		</a:t>
            </a:r>
          </a:p>
          <a:p>
            <a:pPr algn="just" eaLnBrk="1" hangingPunct="1">
              <a:lnSpc>
                <a:spcPct val="170000"/>
              </a:lnSpc>
              <a:buFontTx/>
              <a:buNone/>
            </a:pPr>
            <a:r>
              <a:rPr lang="tr-TR" altLang="tr-TR" dirty="0" smtClean="0"/>
              <a:t>		</a:t>
            </a:r>
            <a:r>
              <a:rPr lang="tr-TR" altLang="tr-TR" sz="3600" b="1" dirty="0"/>
              <a:t>Kongre, bir veya daha fazla günle sınırlandırılmış ve önceden kararlaştırılmış bir program çerçevesinde uzmanlık gerektiren bilimsel alanlarda veya meslek konularında, belirli bir konuda bilgi alışverişini amaçlayan ve özellikle toplanılan yerin dışından gelen kişilerin de katılmaları ile meydana gelen bir toplantıdır.</a:t>
            </a:r>
          </a:p>
        </p:txBody>
      </p:sp>
    </p:spTree>
    <p:extLst>
      <p:ext uri="{BB962C8B-B14F-4D97-AF65-F5344CB8AC3E}">
        <p14:creationId xmlns:p14="http://schemas.microsoft.com/office/powerpoint/2010/main" val="56214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altLang="tr-TR" sz="4000" b="1"/>
              <a:t>Kongre kavramı aşağıdaki öğeleri kapsamaktadır</a:t>
            </a:r>
            <a:r>
              <a:rPr lang="tr-TR" altLang="tr-TR" sz="4000"/>
              <a:t> </a:t>
            </a:r>
          </a:p>
        </p:txBody>
      </p:sp>
      <p:sp>
        <p:nvSpPr>
          <p:cNvPr id="5123" name="Rectangle 3"/>
          <p:cNvSpPr>
            <a:spLocks noGrp="1" noChangeArrowheads="1"/>
          </p:cNvSpPr>
          <p:nvPr>
            <p:ph type="body" idx="1"/>
          </p:nvPr>
        </p:nvSpPr>
        <p:spPr/>
        <p:txBody>
          <a:bodyPr/>
          <a:lstStyle/>
          <a:p>
            <a:pPr eaLnBrk="1" hangingPunct="1"/>
            <a:endParaRPr lang="tr-TR" altLang="tr-TR" smtClean="0"/>
          </a:p>
          <a:p>
            <a:pPr eaLnBrk="1" hangingPunct="1"/>
            <a:r>
              <a:rPr lang="tr-TR" altLang="tr-TR" smtClean="0"/>
              <a:t> Konu: Belirli bir konuda toplantı, </a:t>
            </a:r>
          </a:p>
          <a:p>
            <a:pPr eaLnBrk="1" hangingPunct="1"/>
            <a:r>
              <a:rPr lang="tr-TR" altLang="tr-TR" smtClean="0"/>
              <a:t> Nesne: Kişiler,</a:t>
            </a:r>
          </a:p>
          <a:p>
            <a:pPr eaLnBrk="1" hangingPunct="1"/>
            <a:r>
              <a:rPr lang="tr-TR" altLang="tr-TR" smtClean="0"/>
              <a:t> Amaç: Bilgi alışverişi, </a:t>
            </a:r>
          </a:p>
          <a:p>
            <a:pPr eaLnBrk="1" hangingPunct="1"/>
            <a:r>
              <a:rPr lang="tr-TR" altLang="tr-TR" smtClean="0"/>
              <a:t> Zaman: Kısa ve sınırlandırılmış, </a:t>
            </a:r>
          </a:p>
          <a:p>
            <a:pPr eaLnBrk="1" hangingPunct="1"/>
            <a:r>
              <a:rPr lang="tr-TR" altLang="tr-TR" smtClean="0"/>
              <a:t> Çerçeve: Kesin bir program. </a:t>
            </a:r>
          </a:p>
        </p:txBody>
      </p:sp>
    </p:spTree>
    <p:extLst>
      <p:ext uri="{BB962C8B-B14F-4D97-AF65-F5344CB8AC3E}">
        <p14:creationId xmlns:p14="http://schemas.microsoft.com/office/powerpoint/2010/main" val="399460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altLang="tr-TR" b="1" smtClean="0"/>
              <a:t>KONGRE TURİZMİ</a:t>
            </a:r>
          </a:p>
        </p:txBody>
      </p:sp>
      <p:sp>
        <p:nvSpPr>
          <p:cNvPr id="6147" name="Rectangle 3"/>
          <p:cNvSpPr>
            <a:spLocks noGrp="1" noChangeArrowheads="1"/>
          </p:cNvSpPr>
          <p:nvPr>
            <p:ph type="body" idx="1"/>
          </p:nvPr>
        </p:nvSpPr>
        <p:spPr>
          <a:xfrm>
            <a:off x="1524001" y="2768958"/>
            <a:ext cx="8964613" cy="3090929"/>
          </a:xfrm>
        </p:spPr>
        <p:txBody>
          <a:bodyPr/>
          <a:lstStyle/>
          <a:p>
            <a:pPr algn="just" eaLnBrk="1" hangingPunct="1">
              <a:lnSpc>
                <a:spcPct val="150000"/>
              </a:lnSpc>
              <a:buFontTx/>
              <a:buNone/>
            </a:pPr>
            <a:r>
              <a:rPr lang="tr-TR" altLang="tr-TR" dirty="0" smtClean="0"/>
              <a:t>	</a:t>
            </a:r>
            <a:r>
              <a:rPr lang="tr-TR" altLang="tr-TR" sz="2400" dirty="0" smtClean="0"/>
              <a:t>Kişilerin </a:t>
            </a:r>
            <a:r>
              <a:rPr lang="tr-TR" altLang="tr-TR" sz="2400" dirty="0" smtClean="0"/>
              <a:t>daimi konakladıkları veya çalıştıkları yerler dışında, uzmanlık gerektiren bilimsel alanlarda veya meslek kollarında, belirli bir konuda bilgi alışverişi yapmak amacıyla bir	araya gelmelerinden ortaya çıkan seyahat, konaklama olay ve ilişkilerinin tümüdür. </a:t>
            </a:r>
          </a:p>
        </p:txBody>
      </p:sp>
    </p:spTree>
    <p:extLst>
      <p:ext uri="{BB962C8B-B14F-4D97-AF65-F5344CB8AC3E}">
        <p14:creationId xmlns:p14="http://schemas.microsoft.com/office/powerpoint/2010/main" val="170098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ctrTitle"/>
          </p:nvPr>
        </p:nvSpPr>
        <p:spPr/>
        <p:txBody>
          <a:bodyPr/>
          <a:lstStyle/>
          <a:p>
            <a:pPr eaLnBrk="1" hangingPunct="1"/>
            <a:r>
              <a:rPr lang="tr-TR" b="1" smtClean="0"/>
              <a:t>KONGRE VE TURİZM İLİŞKİSİ</a:t>
            </a:r>
          </a:p>
        </p:txBody>
      </p:sp>
      <p:sp>
        <p:nvSpPr>
          <p:cNvPr id="3" name="Alt Başlık 2"/>
          <p:cNvSpPr>
            <a:spLocks noGrp="1"/>
          </p:cNvSpPr>
          <p:nvPr>
            <p:ph type="subTitle" idx="1"/>
          </p:nvPr>
        </p:nvSpPr>
        <p:spPr/>
        <p:txBody>
          <a:bodyPr rtlCol="0">
            <a:normAutofit/>
          </a:bodyPr>
          <a:lstStyle/>
          <a:p>
            <a:pPr>
              <a:defRPr/>
            </a:pPr>
            <a:endParaRPr lang="tr-TR" smtClean="0"/>
          </a:p>
        </p:txBody>
      </p:sp>
    </p:spTree>
    <p:extLst>
      <p:ext uri="{BB962C8B-B14F-4D97-AF65-F5344CB8AC3E}">
        <p14:creationId xmlns:p14="http://schemas.microsoft.com/office/powerpoint/2010/main" val="145507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tr-TR" altLang="tr-TR" b="1" smtClean="0"/>
          </a:p>
        </p:txBody>
      </p:sp>
      <p:sp>
        <p:nvSpPr>
          <p:cNvPr id="3075" name="Rectangle 3"/>
          <p:cNvSpPr>
            <a:spLocks noGrp="1" noChangeArrowheads="1"/>
          </p:cNvSpPr>
          <p:nvPr>
            <p:ph idx="1"/>
          </p:nvPr>
        </p:nvSpPr>
        <p:spPr>
          <a:xfrm>
            <a:off x="2063751" y="2704562"/>
            <a:ext cx="7993063" cy="3964525"/>
          </a:xfrm>
        </p:spPr>
        <p:txBody>
          <a:bodyPr/>
          <a:lstStyle/>
          <a:p>
            <a:pPr algn="just" eaLnBrk="1" hangingPunct="1">
              <a:lnSpc>
                <a:spcPct val="150000"/>
              </a:lnSpc>
              <a:buFontTx/>
              <a:buNone/>
            </a:pPr>
            <a:r>
              <a:rPr lang="tr-TR" altLang="tr-TR" dirty="0" smtClean="0"/>
              <a:t>		</a:t>
            </a:r>
            <a:r>
              <a:rPr lang="tr-TR" altLang="tr-TR" sz="2400" dirty="0" smtClean="0"/>
              <a:t>Kongre turizmi, insanların ortak konular üzerine toplu olarak görüşmelerde bulunmak amacıyla oturdukları yerlerin dışına organize biçimde seyahat etmeleri, gereğinde geçici konaklamalar yapacak şekilde toplanmaları, bu arada etrafı görmek, öğrenmek, dinlenmek, eğlenmek gibi faaliyetleri de gerçekleştirmeleridir.</a:t>
            </a:r>
          </a:p>
          <a:p>
            <a:pPr eaLnBrk="1" hangingPunct="1">
              <a:buFontTx/>
              <a:buNone/>
            </a:pPr>
            <a:endParaRPr lang="tr-TR" altLang="tr-TR" sz="3600" dirty="0"/>
          </a:p>
        </p:txBody>
      </p:sp>
    </p:spTree>
    <p:extLst>
      <p:ext uri="{BB962C8B-B14F-4D97-AF65-F5344CB8AC3E}">
        <p14:creationId xmlns:p14="http://schemas.microsoft.com/office/powerpoint/2010/main" val="185081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a:xfrm>
            <a:off x="1981200" y="2871989"/>
            <a:ext cx="8229600" cy="3254174"/>
          </a:xfrm>
        </p:spPr>
        <p:txBody>
          <a:bodyPr rtlCol="0">
            <a:normAutofit/>
          </a:bodyPr>
          <a:lstStyle/>
          <a:p>
            <a:pPr marL="0" indent="0" algn="just">
              <a:lnSpc>
                <a:spcPct val="150000"/>
              </a:lnSpc>
              <a:buNone/>
              <a:defRPr/>
            </a:pPr>
            <a:r>
              <a:rPr lang="tr-TR" dirty="0" smtClean="0"/>
              <a:t>	</a:t>
            </a:r>
            <a:r>
              <a:rPr lang="tr-TR" sz="2400" dirty="0" smtClean="0"/>
              <a:t>Kongre turizmi, yalnızca kongre faaliyetlerini kapsamaz. Kongre ile birlikte kongre delegeleri ve eşlerinin boş zamanlarının değerlendirilmesi faaliyetleri de kongre turizmi içerisindedir.</a:t>
            </a:r>
          </a:p>
          <a:p>
            <a:pPr algn="just">
              <a:defRPr/>
            </a:pPr>
            <a:endParaRPr lang="tr-TR" dirty="0" smtClean="0"/>
          </a:p>
        </p:txBody>
      </p:sp>
    </p:spTree>
    <p:extLst>
      <p:ext uri="{BB962C8B-B14F-4D97-AF65-F5344CB8AC3E}">
        <p14:creationId xmlns:p14="http://schemas.microsoft.com/office/powerpoint/2010/main" val="242607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2063751" y="2588654"/>
            <a:ext cx="7777163" cy="3577196"/>
          </a:xfrm>
        </p:spPr>
        <p:txBody>
          <a:bodyPr/>
          <a:lstStyle/>
          <a:p>
            <a:pPr algn="just" eaLnBrk="1" hangingPunct="1"/>
            <a:r>
              <a:rPr lang="tr-TR" altLang="tr-TR" sz="4000" dirty="0"/>
              <a:t>	</a:t>
            </a:r>
            <a:r>
              <a:rPr lang="tr-TR" altLang="tr-TR" sz="3200" dirty="0">
                <a:solidFill>
                  <a:schemeClr val="tx1">
                    <a:lumMod val="75000"/>
                    <a:lumOff val="25000"/>
                  </a:schemeClr>
                </a:solidFill>
              </a:rPr>
              <a:t>Buradan da anlaşılacağı gibi düzenlenen toplantılar aynı zamanda bir turizm olayı meydana getiriyorlarsa, ancak o zaman kongre turizminden söz edilebilmektedir.</a:t>
            </a:r>
          </a:p>
        </p:txBody>
      </p:sp>
    </p:spTree>
    <p:extLst>
      <p:ext uri="{BB962C8B-B14F-4D97-AF65-F5344CB8AC3E}">
        <p14:creationId xmlns:p14="http://schemas.microsoft.com/office/powerpoint/2010/main" val="2673363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258</Words>
  <Application>Microsoft Office PowerPoint</Application>
  <PresentationFormat>Geniş ekran</PresentationFormat>
  <Paragraphs>39</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 Toplantı Odası</vt:lpstr>
      <vt:lpstr>KONGRE VE FUAR YÖNETİMİ</vt:lpstr>
      <vt:lpstr>KONGRE VE KONGRE TURİZMİNİN TANIMI</vt:lpstr>
      <vt:lpstr>PowerPoint Sunusu</vt:lpstr>
      <vt:lpstr>Kongre kavramı aşağıdaki öğeleri kapsamaktadır </vt:lpstr>
      <vt:lpstr>KONGRE TURİZMİ</vt:lpstr>
      <vt:lpstr>KONGRE VE TURİZM İLİŞKİSİ</vt:lpstr>
      <vt:lpstr>PowerPoint Sunusu</vt:lpstr>
      <vt:lpstr>PowerPoint Sunusu</vt:lpstr>
      <vt:lpstr> Buradan da anlaşılacağı gibi düzenlenen toplantılar aynı zamanda bir turizm olayı meydana getiriyorlarsa, ancak o zaman kongre turizminden söz edilebilmektedir.</vt:lpstr>
      <vt:lpstr>Kongre turizmi,</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2</cp:revision>
  <dcterms:created xsi:type="dcterms:W3CDTF">2020-09-16T15:14:07Z</dcterms:created>
  <dcterms:modified xsi:type="dcterms:W3CDTF">2020-09-16T15:23:04Z</dcterms:modified>
</cp:coreProperties>
</file>