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2" r:id="rId7"/>
    <p:sldId id="263" r:id="rId8"/>
    <p:sldId id="264" r:id="rId9"/>
    <p:sldId id="265" r:id="rId10"/>
    <p:sldId id="266" r:id="rId11"/>
    <p:sldId id="267" r:id="rId12"/>
    <p:sldId id="261"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4" name="Group 13"/>
          <p:cNvGrpSpPr/>
          <p:nvPr/>
        </p:nvGrpSpPr>
        <p:grpSpPr>
          <a:xfrm>
            <a:off x="-1588" y="0"/>
            <a:ext cx="12193588" cy="6861555"/>
            <a:chOff x="-1588" y="0"/>
            <a:chExt cx="12193588" cy="6861555"/>
          </a:xfrm>
        </p:grpSpPr>
        <p:sp>
          <p:nvSpPr>
            <p:cNvPr id="9" name="Rectangle 8"/>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a:prstGeom prst="rect">
            <a:avLst/>
          </a:prstGeom>
        </p:spPr>
        <p:txBody>
          <a:bodyPr anchor="b"/>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tx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a:xfrm rot="5400000">
            <a:off x="10158984" y="1792224"/>
            <a:ext cx="990599" cy="304799"/>
          </a:xfrm>
        </p:spPr>
        <p:txBody>
          <a:bodyPr/>
          <a:lstStyle>
            <a:lvl1pPr algn="l">
              <a:defRPr b="0">
                <a:solidFill>
                  <a:schemeClr val="bg1"/>
                </a:solidFill>
              </a:defRPr>
            </a:lvl1pPr>
          </a:lstStyle>
          <a:p>
            <a:fld id="{E9462EF3-3C4F-43EE-ACEE-D4B806740EA3}" type="datetimeFigureOut">
              <a:rPr lang="en-US" dirty="0"/>
              <a:pPr/>
              <a:t>16-Sep-20</a:t>
            </a:fld>
            <a:endParaRPr lang="en-US" dirty="0"/>
          </a:p>
        </p:txBody>
      </p:sp>
      <p:sp>
        <p:nvSpPr>
          <p:cNvPr id="5" name="Footer Placeholder 4"/>
          <p:cNvSpPr>
            <a:spLocks noGrp="1"/>
          </p:cNvSpPr>
          <p:nvPr>
            <p:ph type="ftr" sz="quarter" idx="11"/>
          </p:nvPr>
        </p:nvSpPr>
        <p:spPr>
          <a:xfrm rot="5400000">
            <a:off x="8951976" y="3227832"/>
            <a:ext cx="3867912" cy="310896"/>
          </a:xfrm>
        </p:spPr>
        <p:txBody>
          <a:bodyPr/>
          <a:lstStyle>
            <a:lvl1pPr>
              <a:defRPr sz="1000" b="0">
                <a:solidFill>
                  <a:schemeClr val="bg1"/>
                </a:solidFill>
              </a:defRPr>
            </a:lvl1pPr>
          </a:lstStyle>
          <a:p>
            <a:r>
              <a:rPr lang="en-US" dirty="0"/>
              <a:t>
              </a:t>
            </a:r>
          </a:p>
        </p:txBody>
      </p:sp>
      <p:sp>
        <p:nvSpPr>
          <p:cNvPr id="8" name="Rectangle 7"/>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10351008" y="292608"/>
            <a:ext cx="838199" cy="767687"/>
          </a:xfrm>
        </p:spPr>
        <p:txBody>
          <a:bodyPr/>
          <a:lstStyle>
            <a:lvl1pPr>
              <a:defRPr sz="2800" b="0" i="0">
                <a:latin typeface="+mj-lt"/>
              </a:defRPr>
            </a:lvl1p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Yazılı Panoramik Resim">
    <p:spTree>
      <p:nvGrpSpPr>
        <p:cNvPr id="1" name=""/>
        <p:cNvGrpSpPr/>
        <p:nvPr/>
      </p:nvGrpSpPr>
      <p:grpSpPr>
        <a:xfrm>
          <a:off x="0" y="0"/>
          <a:ext cx="0" cy="0"/>
          <a:chOff x="0" y="0"/>
          <a:chExt cx="0" cy="0"/>
        </a:xfrm>
      </p:grpSpPr>
      <p:grpSp>
        <p:nvGrpSpPr>
          <p:cNvPr id="17" name="Group 16"/>
          <p:cNvGrpSpPr/>
          <p:nvPr/>
        </p:nvGrpSpPr>
        <p:grpSpPr>
          <a:xfrm>
            <a:off x="-1588" y="0"/>
            <a:ext cx="12193588" cy="6861555"/>
            <a:chOff x="-1588" y="0"/>
            <a:chExt cx="12193588" cy="6861555"/>
          </a:xfrm>
        </p:grpSpPr>
        <p:sp>
          <p:nvSpPr>
            <p:cNvPr id="11" name="Rectangle 10"/>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7" y="4969927"/>
            <a:ext cx="8825657" cy="566738"/>
          </a:xfrm>
          <a:prstGeom prst="rect">
            <a:avLst/>
          </a:prstGeo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54955" y="685800"/>
            <a:ext cx="8825658"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bwMode="gray">
          <a:xfrm>
            <a:off x="1154957" y="5536665"/>
            <a:ext cx="8825656" cy="493712"/>
          </a:xfrm>
        </p:spPr>
        <p:txBody>
          <a:bodyPr>
            <a:normAutofit/>
          </a:bodyPr>
          <a:lstStyle>
            <a:lvl1pPr marL="0" indent="0">
              <a:buNone/>
              <a:defRPr sz="1200">
                <a:solidFill>
                  <a:schemeClr val="tx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36343B39-165A-4B68-AA5C-581F5336313C}" type="datetimeFigureOut">
              <a:rPr lang="en-US" dirty="0"/>
              <a:t>16-Sep-20</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2" name="Rectangle 1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Başlık ve Resim Yazısı">
    <p:spTree>
      <p:nvGrpSpPr>
        <p:cNvPr id="1" name=""/>
        <p:cNvGrpSpPr/>
        <p:nvPr/>
      </p:nvGrpSpPr>
      <p:grpSpPr>
        <a:xfrm>
          <a:off x="0" y="0"/>
          <a:ext cx="0" cy="0"/>
          <a:chOff x="0" y="0"/>
          <a:chExt cx="0" cy="0"/>
        </a:xfrm>
      </p:grpSpPr>
      <p:grpSp>
        <p:nvGrpSpPr>
          <p:cNvPr id="16" name="Group 15"/>
          <p:cNvGrpSpPr/>
          <p:nvPr/>
        </p:nvGrpSpPr>
        <p:grpSpPr>
          <a:xfrm>
            <a:off x="-1588" y="0"/>
            <a:ext cx="12193588" cy="6861555"/>
            <a:chOff x="-1588" y="0"/>
            <a:chExt cx="12193588" cy="6861555"/>
          </a:xfrm>
        </p:grpSpPr>
        <p:sp>
          <p:nvSpPr>
            <p:cNvPr id="10" name="Rectangle 9"/>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9"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060704"/>
            <a:ext cx="8833104" cy="1371600"/>
          </a:xfrm>
          <a:prstGeom prst="rect">
            <a:avLst/>
          </a:prstGeom>
        </p:spPr>
        <p:txBody>
          <a:bodyPr anchor="ctr" anchorCtr="0"/>
          <a:lstStyle>
            <a:lvl1pPr>
              <a:defRPr sz="4000"/>
            </a:lvl1pPr>
          </a:lstStyle>
          <a:p>
            <a:r>
              <a:rPr lang="tr-TR" smtClean="0"/>
              <a:t>Asıl başlık stili için tıklatın</a:t>
            </a:r>
            <a:endParaRPr lang="en-US" dirty="0"/>
          </a:p>
        </p:txBody>
      </p:sp>
      <p:sp>
        <p:nvSpPr>
          <p:cNvPr id="8" name="Text Placeholder 3"/>
          <p:cNvSpPr>
            <a:spLocks noGrp="1"/>
          </p:cNvSpPr>
          <p:nvPr>
            <p:ph type="body" sz="half" idx="2"/>
          </p:nvPr>
        </p:nvSpPr>
        <p:spPr>
          <a:xfrm>
            <a:off x="1152144" y="3547872"/>
            <a:ext cx="8825659" cy="2478024"/>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942C8C57-33F9-4259-AC4F-0E3F5BEC9B94}" type="datetimeFigureOut">
              <a:rPr lang="en-US" dirty="0"/>
              <a:t>16-Sep-20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Resim Yazılı Alıntı">
    <p:spTree>
      <p:nvGrpSpPr>
        <p:cNvPr id="1" name=""/>
        <p:cNvGrpSpPr/>
        <p:nvPr/>
      </p:nvGrpSpPr>
      <p:grpSpPr>
        <a:xfrm>
          <a:off x="0" y="0"/>
          <a:ext cx="0" cy="0"/>
          <a:chOff x="0" y="0"/>
          <a:chExt cx="0" cy="0"/>
        </a:xfrm>
      </p:grpSpPr>
      <p:grpSp>
        <p:nvGrpSpPr>
          <p:cNvPr id="7" name="Group 6"/>
          <p:cNvGrpSpPr/>
          <p:nvPr/>
        </p:nvGrpSpPr>
        <p:grpSpPr>
          <a:xfrm>
            <a:off x="-1588" y="0"/>
            <a:ext cx="12193588" cy="6861555"/>
            <a:chOff x="-1588" y="0"/>
            <a:chExt cx="12193588" cy="6861555"/>
          </a:xfrm>
        </p:grpSpPr>
        <p:sp>
          <p:nvSpPr>
            <p:cNvPr id="16" name="Rectangle 15"/>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Oval 17"/>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4"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7"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2" name="TextBox 11"/>
          <p:cNvSpPr txBox="1"/>
          <p:nvPr/>
        </p:nvSpPr>
        <p:spPr bwMode="gray">
          <a:xfrm>
            <a:off x="898295" y="596767"/>
            <a:ext cx="801912" cy="156966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cs typeface="Arial"/>
              </a:defRPr>
            </a:lvl1pPr>
          </a:lstStyle>
          <a:p>
            <a:pPr lvl="0"/>
            <a:r>
              <a:rPr lang="en-US" sz="9600" dirty="0">
                <a:solidFill>
                  <a:schemeClr val="tx2">
                    <a:lumMod val="40000"/>
                    <a:lumOff val="60000"/>
                  </a:schemeClr>
                </a:solidFill>
              </a:rPr>
              <a:t>“</a:t>
            </a:r>
          </a:p>
        </p:txBody>
      </p:sp>
      <p:sp>
        <p:nvSpPr>
          <p:cNvPr id="15" name="TextBox 14"/>
          <p:cNvSpPr txBox="1"/>
          <p:nvPr/>
        </p:nvSpPr>
        <p:spPr bwMode="gray">
          <a:xfrm>
            <a:off x="9715063" y="2629300"/>
            <a:ext cx="801912" cy="156966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cs typeface="Arial"/>
              </a:defRPr>
            </a:lvl1pPr>
          </a:lstStyle>
          <a:p>
            <a:pPr lvl="0"/>
            <a:r>
              <a:rPr lang="en-US" sz="9600" dirty="0">
                <a:solidFill>
                  <a:schemeClr val="tx2">
                    <a:lumMod val="40000"/>
                    <a:lumOff val="60000"/>
                  </a:schemeClr>
                </a:solidFill>
              </a:rPr>
              <a:t>”</a:t>
            </a:r>
          </a:p>
        </p:txBody>
      </p:sp>
      <p:sp>
        <p:nvSpPr>
          <p:cNvPr id="2" name="Title 1"/>
          <p:cNvSpPr>
            <a:spLocks noGrp="1"/>
          </p:cNvSpPr>
          <p:nvPr>
            <p:ph type="title"/>
          </p:nvPr>
        </p:nvSpPr>
        <p:spPr>
          <a:xfrm>
            <a:off x="1574801" y="980517"/>
            <a:ext cx="8460983" cy="2698249"/>
          </a:xfrm>
          <a:prstGeom prst="rect">
            <a:avLst/>
          </a:prstGeom>
        </p:spPr>
        <p:txBody>
          <a:bodyPr anchor="ctr" anchorCtr="0"/>
          <a:lstStyle>
            <a:lvl1pPr>
              <a:defRPr sz="4000"/>
            </a:lvl1pPr>
          </a:lstStyle>
          <a:p>
            <a:r>
              <a:rPr lang="tr-TR" smtClean="0"/>
              <a:t>Asıl başlık stili için tıklatın</a:t>
            </a:r>
            <a:endParaRPr lang="en-US" dirty="0"/>
          </a:p>
        </p:txBody>
      </p:sp>
      <p:sp>
        <p:nvSpPr>
          <p:cNvPr id="11" name="Text Placeholder 3"/>
          <p:cNvSpPr>
            <a:spLocks noGrp="1"/>
          </p:cNvSpPr>
          <p:nvPr>
            <p:ph type="body" sz="half" idx="14"/>
          </p:nvPr>
        </p:nvSpPr>
        <p:spPr bwMode="gray">
          <a:xfrm>
            <a:off x="1945945" y="3679987"/>
            <a:ext cx="7725772" cy="342174"/>
          </a:xfrm>
        </p:spPr>
        <p:txBody>
          <a:bodyPr vert="horz" lIns="91440" tIns="45720" rIns="91440" bIns="45720" rtlCol="0" anchor="t">
            <a:normAutofit/>
          </a:bodyPr>
          <a:lstStyle>
            <a:lvl1pPr>
              <a:buNone/>
              <a:defRPr lang="en-US" sz="1400" cap="small" dirty="0">
                <a:solidFill>
                  <a:schemeClr val="tx2">
                    <a:lumMod val="40000"/>
                    <a:lumOff val="60000"/>
                  </a:schemeClr>
                </a:solidFill>
                <a:latin typeface="+mn-lt"/>
              </a:defRPr>
            </a:lvl1pPr>
          </a:lstStyle>
          <a:p>
            <a:pPr marL="0" lvl="0" indent="0">
              <a:buNone/>
            </a:pPr>
            <a:r>
              <a:rPr lang="tr-TR" smtClean="0"/>
              <a:t>Asıl metin stillerini düzenlemek için tıklatın</a:t>
            </a:r>
          </a:p>
        </p:txBody>
      </p:sp>
      <p:sp>
        <p:nvSpPr>
          <p:cNvPr id="10" name="Text Placeholder 3"/>
          <p:cNvSpPr>
            <a:spLocks noGrp="1"/>
          </p:cNvSpPr>
          <p:nvPr>
            <p:ph type="body" sz="half" idx="2"/>
          </p:nvPr>
        </p:nvSpPr>
        <p:spPr>
          <a:xfrm>
            <a:off x="1154954" y="5029198"/>
            <a:ext cx="8825659" cy="997858"/>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8748772B-8FA2-401F-A0A1-A59855EDBC3E}" type="datetimeFigureOut">
              <a:rPr lang="en-US" dirty="0"/>
              <a:t>16-Sep-20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23" name="Rectangle 2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İsim Kartı">
    <p:spTree>
      <p:nvGrpSpPr>
        <p:cNvPr id="1" name=""/>
        <p:cNvGrpSpPr/>
        <p:nvPr/>
      </p:nvGrpSpPr>
      <p:grpSpPr>
        <a:xfrm>
          <a:off x="0" y="0"/>
          <a:ext cx="0" cy="0"/>
          <a:chOff x="0" y="0"/>
          <a:chExt cx="0" cy="0"/>
        </a:xfrm>
      </p:grpSpPr>
      <p:grpSp>
        <p:nvGrpSpPr>
          <p:cNvPr id="16" name="Group 15"/>
          <p:cNvGrpSpPr/>
          <p:nvPr/>
        </p:nvGrpSpPr>
        <p:grpSpPr>
          <a:xfrm>
            <a:off x="-1588" y="0"/>
            <a:ext cx="12193588" cy="6861555"/>
            <a:chOff x="-1588" y="0"/>
            <a:chExt cx="12193588" cy="6861555"/>
          </a:xfrm>
        </p:grpSpPr>
        <p:sp>
          <p:nvSpPr>
            <p:cNvPr id="11" name="Rectangle 10"/>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3525"/>
            <a:ext cx="8865623" cy="1819656"/>
          </a:xfrm>
          <a:prstGeom prst="rect">
            <a:avLst/>
          </a:prstGeo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5029200"/>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3DD5BDE-5A90-4611-82E9-0FC5746D30C5}" type="datetimeFigureOut">
              <a:rPr lang="en-US" dirty="0"/>
              <a:t>16-Sep-20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0" name="Rectangle 9"/>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a:prstGeom prst="rect">
            <a:avLst/>
          </a:prstGeom>
        </p:spPr>
        <p:txBody>
          <a:bodyPr/>
          <a:lstStyle>
            <a:lvl1pPr>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2603500"/>
            <a:ext cx="3129168" cy="576261"/>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6" name="Text Placeholder 3"/>
          <p:cNvSpPr>
            <a:spLocks noGrp="1"/>
          </p:cNvSpPr>
          <p:nvPr>
            <p:ph type="body" sz="half" idx="15"/>
          </p:nvPr>
        </p:nvSpPr>
        <p:spPr>
          <a:xfrm>
            <a:off x="1154954" y="3179764"/>
            <a:ext cx="3129168" cy="2847290"/>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4512721" y="2603500"/>
            <a:ext cx="3145380" cy="576261"/>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Text Placeholder 3"/>
          <p:cNvSpPr>
            <a:spLocks noGrp="1"/>
          </p:cNvSpPr>
          <p:nvPr>
            <p:ph type="body" sz="half" idx="16"/>
          </p:nvPr>
        </p:nvSpPr>
        <p:spPr>
          <a:xfrm>
            <a:off x="4512721" y="3179764"/>
            <a:ext cx="3145380" cy="2847290"/>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886700" y="2595032"/>
            <a:ext cx="3161029" cy="58473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Text Placeholder 3"/>
          <p:cNvSpPr>
            <a:spLocks noGrp="1"/>
          </p:cNvSpPr>
          <p:nvPr>
            <p:ph type="body" sz="half" idx="17"/>
          </p:nvPr>
        </p:nvSpPr>
        <p:spPr>
          <a:xfrm>
            <a:off x="7886700" y="3179764"/>
            <a:ext cx="3161029" cy="2847290"/>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7" name="Straight Connector 16"/>
          <p:cNvCxnSpPr/>
          <p:nvPr/>
        </p:nvCxnSpPr>
        <p:spPr>
          <a:xfrm>
            <a:off x="4384991" y="2603500"/>
            <a:ext cx="32564" cy="3423554"/>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5824" y="2603500"/>
            <a:ext cx="0" cy="3423554"/>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1ADDA17D-0BEA-4E76-A7FC-F7C188BC48D1}" type="datetimeFigureOut">
              <a:rPr lang="en-US" dirty="0"/>
              <a:t>16-Sep-20</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a:prstGeom prst="rect">
            <a:avLst/>
          </a:prstGeom>
        </p:spPr>
        <p:txBody>
          <a:bodyPr anchor="ctr" anchorCtr="0"/>
          <a:lstStyle>
            <a:lvl1pPr>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4532845"/>
            <a:ext cx="3050438" cy="576260"/>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9" name="Picture Placeholder 2"/>
          <p:cNvSpPr>
            <a:spLocks noGrp="1" noChangeAspect="1"/>
          </p:cNvSpPr>
          <p:nvPr>
            <p:ph type="pic" idx="15"/>
          </p:nvPr>
        </p:nvSpPr>
        <p:spPr>
          <a:xfrm>
            <a:off x="1334552" y="2610916"/>
            <a:ext cx="2691242" cy="1584094"/>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2" name="Text Placeholder 3"/>
          <p:cNvSpPr>
            <a:spLocks noGrp="1"/>
          </p:cNvSpPr>
          <p:nvPr>
            <p:ph type="body" sz="half" idx="18"/>
          </p:nvPr>
        </p:nvSpPr>
        <p:spPr>
          <a:xfrm>
            <a:off x="1154954" y="5109107"/>
            <a:ext cx="3050438" cy="91794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4568865" y="4532842"/>
            <a:ext cx="30504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0" name="Picture Placeholder 2"/>
          <p:cNvSpPr>
            <a:spLocks noGrp="1" noChangeAspect="1"/>
          </p:cNvSpPr>
          <p:nvPr>
            <p:ph type="pic" idx="21"/>
          </p:nvPr>
        </p:nvSpPr>
        <p:spPr>
          <a:xfrm>
            <a:off x="474846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3" name="Text Placeholder 3"/>
          <p:cNvSpPr>
            <a:spLocks noGrp="1"/>
          </p:cNvSpPr>
          <p:nvPr>
            <p:ph type="body" sz="half" idx="19"/>
          </p:nvPr>
        </p:nvSpPr>
        <p:spPr>
          <a:xfrm>
            <a:off x="4568865" y="5109108"/>
            <a:ext cx="3050438" cy="91257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983433" y="4532842"/>
            <a:ext cx="30504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1"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20"/>
          </p:nvPr>
        </p:nvSpPr>
        <p:spPr>
          <a:xfrm>
            <a:off x="7983433" y="5109107"/>
            <a:ext cx="3050438" cy="917947"/>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7" name="Straight Connector 16"/>
          <p:cNvCxnSpPr/>
          <p:nvPr/>
        </p:nvCxnSpPr>
        <p:spPr>
          <a:xfrm>
            <a:off x="4384245" y="2603500"/>
            <a:ext cx="1" cy="3461811"/>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807352" y="2603500"/>
            <a:ext cx="0" cy="3461811"/>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6909AC7D-18CA-4236-82B9-D75EB1D66EAE}" type="datetimeFigureOut">
              <a:rPr lang="en-US" dirty="0"/>
              <a:t>16-Sep-20</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a:prstGeom prst="rect">
            <a:avLst/>
          </a:prstGeom>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154954" y="2595033"/>
            <a:ext cx="8825659" cy="3424768"/>
          </a:xfrm>
        </p:spPr>
        <p:txBody>
          <a:bodyPr vert="eaVert" anchor="t" anchorCtr="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568300E-C023-45CD-A0BE-EDB7A8C6EA8B}" type="datetimeFigureOut">
              <a:rPr lang="en-US" dirty="0"/>
              <a:t>16-Sep-20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grpSp>
        <p:nvGrpSpPr>
          <p:cNvPr id="8" name="Group 7"/>
          <p:cNvGrpSpPr/>
          <p:nvPr/>
        </p:nvGrpSpPr>
        <p:grpSpPr>
          <a:xfrm>
            <a:off x="-1588" y="0"/>
            <a:ext cx="12193588" cy="6861555"/>
            <a:chOff x="-1588" y="0"/>
            <a:chExt cx="12193588" cy="6861555"/>
          </a:xfrm>
        </p:grpSpPr>
        <p:sp>
          <p:nvSpPr>
            <p:cNvPr id="15" name="Rectangle 14"/>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3" name="Rectangle 12"/>
            <p:cNvSpPr/>
            <p:nvPr/>
          </p:nvSpPr>
          <p:spPr>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6"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76756" y="1278466"/>
            <a:ext cx="1441567" cy="4748591"/>
          </a:xfrm>
          <a:prstGeom prst="rect">
            <a:avLst/>
          </a:prstGeo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154954" y="1278465"/>
            <a:ext cx="6256025" cy="4748591"/>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3B620EAD-E369-4933-8469-ED7764B56A1B}" type="datetimeFigureOut">
              <a:rPr lang="en-US" dirty="0"/>
              <a:t>16-Sep-20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20" name="Rectangle 19"/>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9"/>
            <a:ext cx="8825659" cy="706964"/>
          </a:xfrm>
          <a:prstGeom prst="rect">
            <a:avLst/>
          </a:prstGeom>
        </p:spPr>
        <p:txBody>
          <a:bodyPr anchor="ctr"/>
          <a:lstStyle/>
          <a:p>
            <a:r>
              <a:rPr lang="tr-TR" smtClean="0"/>
              <a:t>Asıl başlık stili için tıklatın</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076C0EF2-9919-473B-8215-8616BAF10692}" type="datetimeFigureOut">
              <a:rPr lang="en-US" dirty="0"/>
              <a:t>16-Sep-20</a:t>
            </a:fld>
            <a:endParaRPr lang="en-US" dirty="0"/>
          </a:p>
        </p:txBody>
      </p:sp>
      <p:sp>
        <p:nvSpPr>
          <p:cNvPr id="5" name="Footer Placeholder 4"/>
          <p:cNvSpPr>
            <a:spLocks noGrp="1"/>
          </p:cNvSpPr>
          <p:nvPr>
            <p:ph type="ftr" sz="quarter" idx="11"/>
          </p:nvPr>
        </p:nvSpPr>
        <p:spPr/>
        <p:txBody>
          <a:bodyPr/>
          <a:lstStyle>
            <a:lvl1pPr>
              <a:defRPr sz="1000" b="1"/>
            </a:lvl1pPr>
          </a:lstStyle>
          <a:p>
            <a:r>
              <a:rPr lang="en-US" dirty="0"/>
              <a:t>
              </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grpSp>
        <p:nvGrpSpPr>
          <p:cNvPr id="17" name="Group 16"/>
          <p:cNvGrpSpPr/>
          <p:nvPr/>
        </p:nvGrpSpPr>
        <p:grpSpPr>
          <a:xfrm>
            <a:off x="-1588" y="0"/>
            <a:ext cx="12193588" cy="6861555"/>
            <a:chOff x="-1588" y="0"/>
            <a:chExt cx="12193588" cy="6861555"/>
          </a:xfrm>
        </p:grpSpPr>
        <p:sp>
          <p:nvSpPr>
            <p:cNvPr id="12" name="Rectangle 11"/>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Rectangle 8"/>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8"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7"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2679192"/>
            <a:ext cx="4343400" cy="2286000"/>
          </a:xfrm>
          <a:prstGeom prst="rect">
            <a:avLst/>
          </a:prstGeom>
        </p:spPr>
        <p:txBody>
          <a:bodyPr anchor="ctr" anchorCtr="0"/>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894576" y="2679192"/>
            <a:ext cx="3758184" cy="2286000"/>
          </a:xfrm>
        </p:spPr>
        <p:txBody>
          <a:bodyPr anchor="ctr" anchorCtr="0"/>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A09472EB-AC54-4713-BFC2-BEB621108C63}" type="datetimeFigureOut">
              <a:rPr lang="en-US" dirty="0"/>
              <a:t>16-Sep-20</a:t>
            </a:fld>
            <a:endParaRPr lang="en-US" dirty="0"/>
          </a:p>
        </p:txBody>
      </p:sp>
      <p:sp>
        <p:nvSpPr>
          <p:cNvPr id="5" name="Footer Placeholder 4"/>
          <p:cNvSpPr>
            <a:spLocks noGrp="1"/>
          </p:cNvSpPr>
          <p:nvPr>
            <p:ph type="ftr" sz="quarter" idx="11"/>
          </p:nvPr>
        </p:nvSpPr>
        <p:spPr/>
        <p:txBody>
          <a:bodyPr/>
          <a:lstStyle>
            <a:lvl1pPr>
              <a:defRPr sz="1000" b="1"/>
            </a:lvl1pPr>
          </a:lstStyle>
          <a:p>
            <a:r>
              <a:rPr lang="en-US" dirty="0"/>
              <a:t>
              </a:t>
            </a:r>
          </a:p>
        </p:txBody>
      </p:sp>
      <p:sp>
        <p:nvSpPr>
          <p:cNvPr id="10" name="Rectangle 9"/>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154953" y="969264"/>
            <a:ext cx="8825659" cy="704088"/>
          </a:xfrm>
          <a:prstGeom prst="rect">
            <a:avLst/>
          </a:prstGeo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54954" y="2603500"/>
            <a:ext cx="4828032" cy="3416301"/>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08776" y="2603500"/>
            <a:ext cx="4828032" cy="341630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99455A0C-791E-4545-B787-F98AD45CD761}" type="datetimeFigureOut">
              <a:rPr lang="en-US" dirty="0"/>
              <a:t>16-Sep-20</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154954" y="969264"/>
            <a:ext cx="8825659" cy="704088"/>
          </a:xfrm>
          <a:prstGeom prst="rect">
            <a:avLst/>
          </a:prstGeom>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2606040"/>
            <a:ext cx="4828032"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54954" y="3198448"/>
            <a:ext cx="4828032" cy="2843784"/>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08776" y="2606040"/>
            <a:ext cx="4828032"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208711" y="3187921"/>
            <a:ext cx="4825160" cy="2854311"/>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2536B77-F4F4-4427-AC4F-9A623798AD82}" type="datetimeFigureOut">
              <a:rPr lang="en-US" dirty="0"/>
              <a:t>16-Sep-20</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1152144" y="969264"/>
            <a:ext cx="8825659" cy="704088"/>
          </a:xfrm>
          <a:prstGeom prst="rect">
            <a:avLst/>
          </a:prstGeom>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D8BE790C-34EB-4565-8437-CACF4CDB7822}" type="datetimeFigureOut">
              <a:rPr lang="en-US" dirty="0"/>
              <a:t>16-Sep-20</a:t>
            </a:fld>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84A4C11-22B8-4A4E-8126-B3AF6B948A8E}" type="datetimeFigureOut">
              <a:rPr lang="en-US" dirty="0"/>
              <a:t>16-Sep-20</a:t>
            </a:fld>
            <a:endParaRPr lang="en-US" dirty="0"/>
          </a:p>
        </p:txBody>
      </p:sp>
      <p:sp>
        <p:nvSpPr>
          <p:cNvPr id="3" name="Footer Placeholder 2"/>
          <p:cNvSpPr>
            <a:spLocks noGrp="1"/>
          </p:cNvSpPr>
          <p:nvPr>
            <p:ph type="ftr" sz="quarter" idx="11"/>
          </p:nvPr>
        </p:nvSpPr>
        <p:spPr/>
        <p:txBody>
          <a:bodyPr/>
          <a:lstStyle/>
          <a:p>
            <a:r>
              <a:rPr lang="en-US" dirty="0"/>
              <a:t>
              </a:t>
            </a:r>
          </a:p>
        </p:txBody>
      </p:sp>
      <p:sp>
        <p:nvSpPr>
          <p:cNvPr id="6" name="Rectangle 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grpSp>
        <p:nvGrpSpPr>
          <p:cNvPr id="18" name="Group 17"/>
          <p:cNvGrpSpPr/>
          <p:nvPr/>
        </p:nvGrpSpPr>
        <p:grpSpPr>
          <a:xfrm>
            <a:off x="-1588" y="0"/>
            <a:ext cx="12193588" cy="6861555"/>
            <a:chOff x="-1588" y="0"/>
            <a:chExt cx="12193588" cy="6861555"/>
          </a:xfrm>
        </p:grpSpPr>
        <p:sp>
          <p:nvSpPr>
            <p:cNvPr id="12" name="Rectangle 11"/>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0"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3" y="1298448"/>
            <a:ext cx="2793159" cy="1597152"/>
          </a:xfrm>
          <a:prstGeom prst="rect">
            <a:avLst/>
          </a:prstGeom>
        </p:spPr>
        <p:txBody>
          <a:bodyPr anchor="b"/>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5779008" y="1447800"/>
            <a:ext cx="5195997" cy="4572000"/>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bwMode="gray">
          <a:xfrm>
            <a:off x="1154953" y="3129280"/>
            <a:ext cx="2793159" cy="2895599"/>
          </a:xfrm>
        </p:spPr>
        <p:txBody>
          <a:bodyPr/>
          <a:lstStyle>
            <a:lvl1pPr marL="0" indent="0">
              <a:buNone/>
              <a:defRPr sz="1400">
                <a:solidFill>
                  <a:schemeClr val="tx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16ED06B6-C816-4861-964D-15A98395707D}" type="datetimeFigureOut">
              <a:rPr lang="en-US" dirty="0"/>
              <a:t>16-Sep-20</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grpSp>
        <p:nvGrpSpPr>
          <p:cNvPr id="18" name="Group 17"/>
          <p:cNvGrpSpPr/>
          <p:nvPr/>
        </p:nvGrpSpPr>
        <p:grpSpPr>
          <a:xfrm>
            <a:off x="-1588" y="0"/>
            <a:ext cx="12193588" cy="6861555"/>
            <a:chOff x="-1588" y="0"/>
            <a:chExt cx="12193588" cy="6861555"/>
          </a:xfrm>
        </p:grpSpPr>
        <p:sp>
          <p:nvSpPr>
            <p:cNvPr id="12" name="Rectangle 11"/>
            <p:cNvSpPr/>
            <p:nvPr/>
          </p:nvSpPr>
          <p:spPr>
            <a:xfrm>
              <a:off x="0" y="0"/>
              <a:ext cx="12192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0"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3907" y="1693332"/>
            <a:ext cx="3860259" cy="1735668"/>
          </a:xfrm>
          <a:prstGeom prst="rect">
            <a:avLst/>
          </a:prstGeom>
        </p:spPr>
        <p:txBody>
          <a:bodyPr anchor="b">
            <a:normAutofit/>
          </a:bodyPr>
          <a:lstStyle>
            <a:lvl1pPr algn="l">
              <a:defRPr sz="36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bwMode="gray">
          <a:xfrm>
            <a:off x="1154955" y="3657600"/>
            <a:ext cx="3859212" cy="1371600"/>
          </a:xfrm>
        </p:spPr>
        <p:txBody>
          <a:bodyPr>
            <a:normAutofit/>
          </a:bodyPr>
          <a:lstStyle>
            <a:lvl1pPr marL="0" indent="0">
              <a:buNone/>
              <a:defRPr sz="1400">
                <a:solidFill>
                  <a:schemeClr val="tx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00B1A8AB-EA7C-4B1B-9D73-E2551851FABE}" type="datetimeFigureOut">
              <a:rPr lang="en-US" dirty="0"/>
              <a:t>16-Sep-20</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 name="Group 1"/>
          <p:cNvGrpSpPr/>
          <p:nvPr/>
        </p:nvGrpSpPr>
        <p:grpSpPr>
          <a:xfrm>
            <a:off x="-1588" y="0"/>
            <a:ext cx="12193588" cy="6861555"/>
            <a:chOff x="-1588" y="0"/>
            <a:chExt cx="12193588" cy="6861555"/>
          </a:xfrm>
        </p:grpSpPr>
        <p:sp>
          <p:nvSpPr>
            <p:cNvPr id="12" name="Rectangle 11"/>
            <p:cNvSpPr/>
            <p:nvPr/>
          </p:nvSpPr>
          <p:spPr>
            <a:xfrm>
              <a:off x="0" y="0"/>
              <a:ext cx="12192000" cy="6858000"/>
            </a:xfrm>
            <a:prstGeom prst="rect">
              <a:avLst/>
            </a:prstGeom>
            <a:blipFill>
              <a:blip r:embed="rId19">
                <a:duotone>
                  <a:schemeClr val="dk2">
                    <a:shade val="69000"/>
                    <a:hueMod val="108000"/>
                    <a:satMod val="164000"/>
                    <a:lumMod val="74000"/>
                  </a:schemeClr>
                  <a:schemeClr val="dk2">
                    <a:tint val="96000"/>
                    <a:hueMod val="88000"/>
                    <a:satMod val="140000"/>
                    <a:lumMod val="13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Oval 20"/>
            <p:cNvSpPr/>
            <p:nvPr/>
          </p:nvSpPr>
          <p:spPr>
            <a:xfrm>
              <a:off x="8761412" y="18288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761412" y="587095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34"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7"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2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30"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652760" y="6391656"/>
            <a:ext cx="990599" cy="304799"/>
          </a:xfrm>
          <a:prstGeom prst="rect">
            <a:avLst/>
          </a:prstGeom>
        </p:spPr>
        <p:txBody>
          <a:bodyPr vert="horz" lIns="91440" tIns="45720" rIns="91440" bIns="45720" rtlCol="0" anchor="ctr" anchorCtr="0"/>
          <a:lstStyle>
            <a:lvl1pPr algn="r">
              <a:defRPr sz="1000" b="1" i="0">
                <a:solidFill>
                  <a:schemeClr val="accent1"/>
                </a:solidFill>
              </a:defRPr>
            </a:lvl1pPr>
          </a:lstStyle>
          <a:p>
            <a:fld id="{90786BE5-D2A3-4BF0-8B30-D7403E61B3DC}" type="datetimeFigureOut">
              <a:rPr lang="en-US" dirty="0"/>
              <a:t>16-Sep-20</a:t>
            </a:fld>
            <a:endParaRPr lang="en-US" dirty="0"/>
          </a:p>
        </p:txBody>
      </p:sp>
      <p:sp>
        <p:nvSpPr>
          <p:cNvPr id="5" name="Footer Placeholder 4"/>
          <p:cNvSpPr>
            <a:spLocks noGrp="1"/>
          </p:cNvSpPr>
          <p:nvPr>
            <p:ph type="ftr" sz="quarter" idx="3"/>
          </p:nvPr>
        </p:nvSpPr>
        <p:spPr>
          <a:xfrm>
            <a:off x="557784" y="6391656"/>
            <a:ext cx="3867912" cy="310896"/>
          </a:xfrm>
          <a:prstGeom prst="rect">
            <a:avLst/>
          </a:prstGeom>
        </p:spPr>
        <p:txBody>
          <a:bodyPr vert="horz" lIns="91440" tIns="45720" rIns="91440" bIns="45720" rtlCol="0" anchor="ctr" anchorCtr="0"/>
          <a:lstStyle>
            <a:lvl1pPr algn="l">
              <a:defRPr sz="1000" b="1" i="0">
                <a:solidFill>
                  <a:schemeClr val="accent1"/>
                </a:solidFill>
              </a:defRPr>
            </a:lvl1pPr>
          </a:lstStyle>
          <a:p>
            <a:r>
              <a:rPr lang="en-US" dirty="0"/>
              <a:t>
              </a:t>
            </a:r>
          </a:p>
        </p:txBody>
      </p:sp>
      <p:sp>
        <p:nvSpPr>
          <p:cNvPr id="29" name="Rectangle 2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en-US" dirty="0" smtClean="0"/>
              <a:t>KONGRE VE FUAR YÖNETİMİ</a:t>
            </a:r>
            <a:endParaRPr lang="tr-TR" dirty="0"/>
          </a:p>
        </p:txBody>
      </p:sp>
      <p:sp>
        <p:nvSpPr>
          <p:cNvPr id="3" name="Alt Başlık 2"/>
          <p:cNvSpPr>
            <a:spLocks noGrp="1"/>
          </p:cNvSpPr>
          <p:nvPr>
            <p:ph type="subTitle" idx="1"/>
          </p:nvPr>
        </p:nvSpPr>
        <p:spPr/>
        <p:txBody>
          <a:bodyPr/>
          <a:lstStyle/>
          <a:p>
            <a:endParaRPr lang="en-US" dirty="0" smtClean="0"/>
          </a:p>
          <a:p>
            <a:r>
              <a:rPr lang="en-US" dirty="0" smtClean="0"/>
              <a:t>TEMEL TANIMLAR</a:t>
            </a:r>
            <a:endParaRPr lang="tr-TR" dirty="0"/>
          </a:p>
        </p:txBody>
      </p:sp>
    </p:spTree>
    <p:extLst>
      <p:ext uri="{BB962C8B-B14F-4D97-AF65-F5344CB8AC3E}">
        <p14:creationId xmlns:p14="http://schemas.microsoft.com/office/powerpoint/2010/main" val="31571507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1981200" y="661003"/>
            <a:ext cx="8229600" cy="1322343"/>
          </a:xfrm>
        </p:spPr>
        <p:txBody>
          <a:bodyPr/>
          <a:lstStyle/>
          <a:p>
            <a:pPr eaLnBrk="1" hangingPunct="1"/>
            <a:r>
              <a:rPr lang="tr-TR" altLang="tr-TR" dirty="0" smtClean="0"/>
              <a:t>Kongre turizmi,</a:t>
            </a:r>
          </a:p>
        </p:txBody>
      </p:sp>
      <p:sp>
        <p:nvSpPr>
          <p:cNvPr id="22531" name="Rectangle 3"/>
          <p:cNvSpPr>
            <a:spLocks noGrp="1" noChangeArrowheads="1"/>
          </p:cNvSpPr>
          <p:nvPr>
            <p:ph idx="1"/>
          </p:nvPr>
        </p:nvSpPr>
        <p:spPr>
          <a:xfrm>
            <a:off x="1524000" y="2395469"/>
            <a:ext cx="9144000" cy="3730693"/>
          </a:xfrm>
        </p:spPr>
        <p:txBody>
          <a:bodyPr rtlCol="0">
            <a:normAutofit fontScale="85000" lnSpcReduction="20000"/>
          </a:bodyPr>
          <a:lstStyle/>
          <a:p>
            <a:pPr algn="just">
              <a:defRPr/>
            </a:pPr>
            <a:r>
              <a:rPr lang="tr-TR" altLang="tr-TR" sz="3600" dirty="0"/>
              <a:t>Belirli potansiyele sahip ülkelerde ve ülkelerin belirli bölgelerinde görülen yoğunlaşmaların önlenebilmesi,</a:t>
            </a:r>
          </a:p>
          <a:p>
            <a:pPr algn="just">
              <a:defRPr/>
            </a:pPr>
            <a:endParaRPr lang="tr-TR" altLang="tr-TR" sz="3600" dirty="0"/>
          </a:p>
          <a:p>
            <a:pPr algn="just">
              <a:defRPr/>
            </a:pPr>
            <a:r>
              <a:rPr lang="tr-TR" altLang="tr-TR" sz="3600" dirty="0"/>
              <a:t>Turizm sezonunun uzatılması,</a:t>
            </a:r>
          </a:p>
          <a:p>
            <a:pPr algn="just">
              <a:defRPr/>
            </a:pPr>
            <a:endParaRPr lang="tr-TR" altLang="tr-TR" sz="3600" dirty="0"/>
          </a:p>
          <a:p>
            <a:pPr algn="just">
              <a:defRPr/>
            </a:pPr>
            <a:r>
              <a:rPr lang="tr-TR" altLang="tr-TR" sz="3600" dirty="0"/>
              <a:t>Tesislerin doluluk oranlarının artırılarak daha verimli hale getirilmesi,</a:t>
            </a:r>
          </a:p>
        </p:txBody>
      </p:sp>
    </p:spTree>
    <p:extLst>
      <p:ext uri="{BB962C8B-B14F-4D97-AF65-F5344CB8AC3E}">
        <p14:creationId xmlns:p14="http://schemas.microsoft.com/office/powerpoint/2010/main" val="28243287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flipV="1">
            <a:off x="2063750" y="-274638"/>
            <a:ext cx="8229600" cy="274638"/>
          </a:xfrm>
        </p:spPr>
        <p:txBody>
          <a:bodyPr rtlCol="0">
            <a:normAutofit fontScale="90000"/>
          </a:bodyPr>
          <a:lstStyle/>
          <a:p>
            <a:pPr>
              <a:defRPr/>
            </a:pPr>
            <a:endParaRPr lang="tr-TR" altLang="tr-TR" sz="4000"/>
          </a:p>
        </p:txBody>
      </p:sp>
      <p:sp>
        <p:nvSpPr>
          <p:cNvPr id="7171" name="Rectangle 3"/>
          <p:cNvSpPr>
            <a:spLocks noGrp="1" noChangeArrowheads="1"/>
          </p:cNvSpPr>
          <p:nvPr>
            <p:ph idx="1"/>
          </p:nvPr>
        </p:nvSpPr>
        <p:spPr>
          <a:xfrm>
            <a:off x="1524000" y="2601532"/>
            <a:ext cx="9144000" cy="3524632"/>
          </a:xfrm>
        </p:spPr>
        <p:txBody>
          <a:bodyPr>
            <a:normAutofit fontScale="92500" lnSpcReduction="10000"/>
          </a:bodyPr>
          <a:lstStyle/>
          <a:p>
            <a:pPr algn="just" eaLnBrk="1" hangingPunct="1"/>
            <a:r>
              <a:rPr lang="tr-TR" altLang="tr-TR" sz="3600" dirty="0"/>
              <a:t>Kongre delegeleri ile refakatçilerin harcamalarının normal turiste oranla fazla olması,</a:t>
            </a:r>
          </a:p>
          <a:p>
            <a:pPr algn="just" eaLnBrk="1" hangingPunct="1">
              <a:buFontTx/>
              <a:buNone/>
            </a:pPr>
            <a:endParaRPr lang="tr-TR" altLang="tr-TR" sz="3600" dirty="0"/>
          </a:p>
          <a:p>
            <a:pPr algn="just" eaLnBrk="1" hangingPunct="1"/>
            <a:r>
              <a:rPr lang="tr-TR" altLang="tr-TR" sz="3600" dirty="0"/>
              <a:t>Ülkenin döviz girdilerinin artırılması gibi ekonomik faktörlerle en fazla teşvik edilen turizm türüdür.  </a:t>
            </a:r>
          </a:p>
        </p:txBody>
      </p:sp>
    </p:spTree>
    <p:extLst>
      <p:ext uri="{BB962C8B-B14F-4D97-AF65-F5344CB8AC3E}">
        <p14:creationId xmlns:p14="http://schemas.microsoft.com/office/powerpoint/2010/main" val="28323611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KAYNAKÇA</a:t>
            </a:r>
            <a:endParaRPr lang="tr-TR" dirty="0"/>
          </a:p>
        </p:txBody>
      </p:sp>
      <p:sp>
        <p:nvSpPr>
          <p:cNvPr id="3" name="İçerik Yer Tutucusu 2"/>
          <p:cNvSpPr>
            <a:spLocks noGrp="1"/>
          </p:cNvSpPr>
          <p:nvPr>
            <p:ph idx="1"/>
          </p:nvPr>
        </p:nvSpPr>
        <p:spPr/>
        <p:txBody>
          <a:bodyPr>
            <a:normAutofit fontScale="85000" lnSpcReduction="20000"/>
          </a:bodyPr>
          <a:lstStyle/>
          <a:p>
            <a:r>
              <a:rPr lang="tr-TR" dirty="0"/>
              <a:t>Yusuf </a:t>
            </a:r>
            <a:r>
              <a:rPr lang="tr-TR" dirty="0" err="1"/>
              <a:t>Aymankuy</a:t>
            </a:r>
            <a:r>
              <a:rPr lang="tr-TR" dirty="0"/>
              <a:t>, 1996,‘Kongre Turizminin Gelişimi ve Türkiye’de Kongre Turizmi’, Turizmde Seçme Makaleler: 24  Turizm Geliştir ve Eğitim Vakfı, 37, İSTANBUL,S.17-32</a:t>
            </a:r>
          </a:p>
          <a:p>
            <a:r>
              <a:rPr lang="tr-TR" dirty="0"/>
              <a:t>Yusuf Aymankuy,1997, ‘Türkiye’de Geliştirilebilir Turizm Şekli Olarak Kongre Turizmi ve İzmir İl Merkezi Örnek Uygulaması’, Balıkesir </a:t>
            </a:r>
            <a:r>
              <a:rPr lang="tr-TR" dirty="0" err="1"/>
              <a:t>Üniversitesi,Sosyal</a:t>
            </a:r>
            <a:r>
              <a:rPr lang="tr-TR" dirty="0"/>
              <a:t> Bilimler Enstitüsü Doktora Tezi, BALIKESİR (Yayınlanmış)</a:t>
            </a:r>
          </a:p>
          <a:p>
            <a:r>
              <a:rPr lang="tr-TR" dirty="0" err="1"/>
              <a:t>Beykan</a:t>
            </a:r>
            <a:r>
              <a:rPr lang="tr-TR" dirty="0"/>
              <a:t> Çizel,1999, ‘Kongre Turizmi, Kongre Organizasyonu ve Antalya Bölgesinin Kongre Turizmi </a:t>
            </a:r>
            <a:r>
              <a:rPr lang="tr-TR" dirty="0" err="1"/>
              <a:t>Potansiyeli,Sorunları</a:t>
            </a:r>
            <a:r>
              <a:rPr lang="tr-TR" dirty="0"/>
              <a:t> ve Gelecekteki Beklentilerine Yönelik Araştırma’ , Akdeniz Üniversitesi, Sosyal Bilimler Enstitüsü Yüksek Lisans Tezi, ANTALYA (Yayınlanmamış)</a:t>
            </a:r>
          </a:p>
          <a:p>
            <a:r>
              <a:rPr lang="tr-TR" dirty="0"/>
              <a:t>Özen Dallı, 1996, 1996 ‘Kongre Turizmi İle İlgili İstatistikler’, Turizmde Seçme Makaleler:24 </a:t>
            </a:r>
            <a:r>
              <a:rPr lang="tr-TR" dirty="0" err="1"/>
              <a:t>Tugev</a:t>
            </a:r>
            <a:r>
              <a:rPr lang="tr-TR" dirty="0"/>
              <a:t> Yayını,No:37 İSTANBUL,S.60-102</a:t>
            </a:r>
          </a:p>
          <a:p>
            <a:r>
              <a:rPr lang="tr-TR" dirty="0"/>
              <a:t>İrfan Devranoğlu,1991, ‘Kongre Turizmi: İmkanlar ve Sorunları’ , TÜRSAB Dergisi, Haziran, Sayı: 15, İSTANBUL,S.11-13</a:t>
            </a:r>
          </a:p>
          <a:p>
            <a:r>
              <a:rPr lang="tr-TR"/>
              <a:t>Yılmaz Özen,1997, ‘Kongre Turizmi ve Kongre Organizasyonları Tekniği’ , TÜRSAB  Yayınları, ANKARA</a:t>
            </a:r>
          </a:p>
          <a:p>
            <a:endParaRPr lang="tr-TR"/>
          </a:p>
        </p:txBody>
      </p:sp>
    </p:spTree>
    <p:extLst>
      <p:ext uri="{BB962C8B-B14F-4D97-AF65-F5344CB8AC3E}">
        <p14:creationId xmlns:p14="http://schemas.microsoft.com/office/powerpoint/2010/main" val="36034583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4"/>
          <p:cNvSpPr>
            <a:spLocks noGrp="1" noChangeArrowheads="1"/>
          </p:cNvSpPr>
          <p:nvPr>
            <p:ph type="title"/>
          </p:nvPr>
        </p:nvSpPr>
        <p:spPr/>
        <p:txBody>
          <a:bodyPr/>
          <a:lstStyle/>
          <a:p>
            <a:pPr eaLnBrk="1" hangingPunct="1"/>
            <a:r>
              <a:rPr lang="tr-TR" altLang="tr-TR" b="1" smtClean="0"/>
              <a:t>KONGRE VE KONGRE TURİZMİNİN TANIMI</a:t>
            </a:r>
          </a:p>
        </p:txBody>
      </p:sp>
      <p:sp>
        <p:nvSpPr>
          <p:cNvPr id="3075" name="Rectangle 5"/>
          <p:cNvSpPr>
            <a:spLocks noGrp="1" noChangeArrowheads="1"/>
          </p:cNvSpPr>
          <p:nvPr>
            <p:ph type="body" idx="1"/>
          </p:nvPr>
        </p:nvSpPr>
        <p:spPr/>
        <p:txBody>
          <a:bodyPr/>
          <a:lstStyle/>
          <a:p>
            <a:pPr eaLnBrk="1" hangingPunct="1">
              <a:buFontTx/>
              <a:buNone/>
            </a:pPr>
            <a:r>
              <a:rPr lang="tr-TR" altLang="tr-TR" smtClean="0"/>
              <a:t>		</a:t>
            </a:r>
          </a:p>
          <a:p>
            <a:pPr algn="just" eaLnBrk="1" hangingPunct="1">
              <a:buFontTx/>
              <a:buNone/>
            </a:pPr>
            <a:r>
              <a:rPr lang="tr-TR" altLang="tr-TR" smtClean="0"/>
              <a:t>		Bilgilenmek, bilgilendirmek, müzakere </a:t>
            </a:r>
          </a:p>
          <a:p>
            <a:pPr algn="just" eaLnBrk="1" hangingPunct="1">
              <a:buFontTx/>
              <a:buNone/>
            </a:pPr>
            <a:r>
              <a:rPr lang="tr-TR" altLang="tr-TR" smtClean="0"/>
              <a:t>etmek ve tartışmak gibi amaçlarla yapılan </a:t>
            </a:r>
          </a:p>
          <a:p>
            <a:pPr algn="just" eaLnBrk="1" hangingPunct="1">
              <a:buFontTx/>
              <a:buNone/>
            </a:pPr>
            <a:r>
              <a:rPr lang="tr-TR" altLang="tr-TR" smtClean="0"/>
              <a:t>toplantılara </a:t>
            </a:r>
            <a:r>
              <a:rPr lang="tr-TR" altLang="tr-TR" b="1" smtClean="0"/>
              <a:t>kongre</a:t>
            </a:r>
            <a:r>
              <a:rPr lang="tr-TR" altLang="tr-TR" smtClean="0"/>
              <a:t> denilmektedir. </a:t>
            </a:r>
          </a:p>
        </p:txBody>
      </p:sp>
    </p:spTree>
    <p:extLst>
      <p:ext uri="{BB962C8B-B14F-4D97-AF65-F5344CB8AC3E}">
        <p14:creationId xmlns:p14="http://schemas.microsoft.com/office/powerpoint/2010/main" val="10914173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flipV="1">
            <a:off x="1992313" y="-274638"/>
            <a:ext cx="8229600" cy="274638"/>
          </a:xfrm>
        </p:spPr>
        <p:txBody>
          <a:bodyPr/>
          <a:lstStyle/>
          <a:p>
            <a:pPr eaLnBrk="1" hangingPunct="1"/>
            <a:endParaRPr lang="tr-TR" altLang="tr-TR" sz="4000"/>
          </a:p>
        </p:txBody>
      </p:sp>
      <p:sp>
        <p:nvSpPr>
          <p:cNvPr id="4099" name="Rectangle 3"/>
          <p:cNvSpPr>
            <a:spLocks noGrp="1" noChangeArrowheads="1"/>
          </p:cNvSpPr>
          <p:nvPr>
            <p:ph type="body" idx="1"/>
          </p:nvPr>
        </p:nvSpPr>
        <p:spPr>
          <a:xfrm>
            <a:off x="1981200" y="2537137"/>
            <a:ext cx="8229600" cy="3589025"/>
          </a:xfrm>
        </p:spPr>
        <p:txBody>
          <a:bodyPr>
            <a:normAutofit fontScale="55000" lnSpcReduction="20000"/>
          </a:bodyPr>
          <a:lstStyle/>
          <a:p>
            <a:pPr eaLnBrk="1" hangingPunct="1">
              <a:lnSpc>
                <a:spcPct val="90000"/>
              </a:lnSpc>
              <a:buFontTx/>
              <a:buNone/>
            </a:pPr>
            <a:r>
              <a:rPr lang="tr-TR" altLang="tr-TR" dirty="0" smtClean="0"/>
              <a:t>		</a:t>
            </a:r>
          </a:p>
          <a:p>
            <a:pPr algn="just" eaLnBrk="1" hangingPunct="1">
              <a:lnSpc>
                <a:spcPct val="170000"/>
              </a:lnSpc>
              <a:buFontTx/>
              <a:buNone/>
            </a:pPr>
            <a:r>
              <a:rPr lang="tr-TR" altLang="tr-TR" dirty="0" smtClean="0"/>
              <a:t>		</a:t>
            </a:r>
            <a:r>
              <a:rPr lang="tr-TR" altLang="tr-TR" sz="3600" b="1" dirty="0"/>
              <a:t>Kongre, bir veya daha fazla günle sınırlandırılmış ve önceden kararlaştırılmış bir program çerçevesinde uzmanlık gerektiren bilimsel alanlarda veya meslek konularında, belirli bir konuda bilgi alışverişini amaçlayan ve özellikle toplanılan yerin dışından gelen kişilerin de katılmaları ile meydana gelen bir toplantıdır.</a:t>
            </a:r>
          </a:p>
        </p:txBody>
      </p:sp>
    </p:spTree>
    <p:extLst>
      <p:ext uri="{BB962C8B-B14F-4D97-AF65-F5344CB8AC3E}">
        <p14:creationId xmlns:p14="http://schemas.microsoft.com/office/powerpoint/2010/main" val="5621417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tr-TR" altLang="tr-TR" sz="4000" b="1"/>
              <a:t>Kongre kavramı aşağıdaki öğeleri kapsamaktadır</a:t>
            </a:r>
            <a:r>
              <a:rPr lang="tr-TR" altLang="tr-TR" sz="4000"/>
              <a:t> </a:t>
            </a:r>
          </a:p>
        </p:txBody>
      </p:sp>
      <p:sp>
        <p:nvSpPr>
          <p:cNvPr id="5123" name="Rectangle 3"/>
          <p:cNvSpPr>
            <a:spLocks noGrp="1" noChangeArrowheads="1"/>
          </p:cNvSpPr>
          <p:nvPr>
            <p:ph type="body" idx="1"/>
          </p:nvPr>
        </p:nvSpPr>
        <p:spPr/>
        <p:txBody>
          <a:bodyPr/>
          <a:lstStyle/>
          <a:p>
            <a:pPr eaLnBrk="1" hangingPunct="1"/>
            <a:endParaRPr lang="tr-TR" altLang="tr-TR" smtClean="0"/>
          </a:p>
          <a:p>
            <a:pPr eaLnBrk="1" hangingPunct="1"/>
            <a:r>
              <a:rPr lang="tr-TR" altLang="tr-TR" smtClean="0"/>
              <a:t> Konu: Belirli bir konuda toplantı, </a:t>
            </a:r>
          </a:p>
          <a:p>
            <a:pPr eaLnBrk="1" hangingPunct="1"/>
            <a:r>
              <a:rPr lang="tr-TR" altLang="tr-TR" smtClean="0"/>
              <a:t> Nesne: Kişiler,</a:t>
            </a:r>
          </a:p>
          <a:p>
            <a:pPr eaLnBrk="1" hangingPunct="1"/>
            <a:r>
              <a:rPr lang="tr-TR" altLang="tr-TR" smtClean="0"/>
              <a:t> Amaç: Bilgi alışverişi, </a:t>
            </a:r>
          </a:p>
          <a:p>
            <a:pPr eaLnBrk="1" hangingPunct="1"/>
            <a:r>
              <a:rPr lang="tr-TR" altLang="tr-TR" smtClean="0"/>
              <a:t> Zaman: Kısa ve sınırlandırılmış, </a:t>
            </a:r>
          </a:p>
          <a:p>
            <a:pPr eaLnBrk="1" hangingPunct="1"/>
            <a:r>
              <a:rPr lang="tr-TR" altLang="tr-TR" smtClean="0"/>
              <a:t> Çerçeve: Kesin bir program. </a:t>
            </a:r>
          </a:p>
        </p:txBody>
      </p:sp>
    </p:spTree>
    <p:extLst>
      <p:ext uri="{BB962C8B-B14F-4D97-AF65-F5344CB8AC3E}">
        <p14:creationId xmlns:p14="http://schemas.microsoft.com/office/powerpoint/2010/main" val="39946037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tr-TR" altLang="tr-TR" b="1" smtClean="0"/>
              <a:t>KONGRE TURİZMİ</a:t>
            </a:r>
          </a:p>
        </p:txBody>
      </p:sp>
      <p:sp>
        <p:nvSpPr>
          <p:cNvPr id="6147" name="Rectangle 3"/>
          <p:cNvSpPr>
            <a:spLocks noGrp="1" noChangeArrowheads="1"/>
          </p:cNvSpPr>
          <p:nvPr>
            <p:ph type="body" idx="1"/>
          </p:nvPr>
        </p:nvSpPr>
        <p:spPr>
          <a:xfrm>
            <a:off x="1524001" y="2768958"/>
            <a:ext cx="8964613" cy="3090929"/>
          </a:xfrm>
        </p:spPr>
        <p:txBody>
          <a:bodyPr/>
          <a:lstStyle/>
          <a:p>
            <a:pPr algn="just" eaLnBrk="1" hangingPunct="1">
              <a:lnSpc>
                <a:spcPct val="150000"/>
              </a:lnSpc>
              <a:buFontTx/>
              <a:buNone/>
            </a:pPr>
            <a:r>
              <a:rPr lang="tr-TR" altLang="tr-TR" dirty="0" smtClean="0"/>
              <a:t>	</a:t>
            </a:r>
            <a:r>
              <a:rPr lang="tr-TR" altLang="tr-TR" sz="2400" dirty="0" smtClean="0"/>
              <a:t>Kişilerin </a:t>
            </a:r>
            <a:r>
              <a:rPr lang="tr-TR" altLang="tr-TR" sz="2400" dirty="0" smtClean="0"/>
              <a:t>daimi konakladıkları veya çalıştıkları yerler dışında, uzmanlık gerektiren bilimsel alanlarda veya meslek kollarında, belirli bir konuda bilgi alışverişi yapmak amacıyla bir	araya gelmelerinden ortaya çıkan seyahat, konaklama olay ve ilişkilerinin tümüdür. </a:t>
            </a:r>
          </a:p>
        </p:txBody>
      </p:sp>
    </p:spTree>
    <p:extLst>
      <p:ext uri="{BB962C8B-B14F-4D97-AF65-F5344CB8AC3E}">
        <p14:creationId xmlns:p14="http://schemas.microsoft.com/office/powerpoint/2010/main" val="17009893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Başlık 1"/>
          <p:cNvSpPr>
            <a:spLocks noGrp="1"/>
          </p:cNvSpPr>
          <p:nvPr>
            <p:ph type="ctrTitle"/>
          </p:nvPr>
        </p:nvSpPr>
        <p:spPr/>
        <p:txBody>
          <a:bodyPr/>
          <a:lstStyle/>
          <a:p>
            <a:pPr eaLnBrk="1" hangingPunct="1"/>
            <a:r>
              <a:rPr lang="tr-TR" b="1" smtClean="0"/>
              <a:t>KONGRE VE TURİZM İLİŞKİSİ</a:t>
            </a:r>
          </a:p>
        </p:txBody>
      </p:sp>
      <p:sp>
        <p:nvSpPr>
          <p:cNvPr id="3" name="Alt Başlık 2"/>
          <p:cNvSpPr>
            <a:spLocks noGrp="1"/>
          </p:cNvSpPr>
          <p:nvPr>
            <p:ph type="subTitle" idx="1"/>
          </p:nvPr>
        </p:nvSpPr>
        <p:spPr/>
        <p:txBody>
          <a:bodyPr rtlCol="0">
            <a:normAutofit/>
          </a:bodyPr>
          <a:lstStyle/>
          <a:p>
            <a:pPr>
              <a:defRPr/>
            </a:pPr>
            <a:endParaRPr lang="tr-TR" smtClean="0"/>
          </a:p>
        </p:txBody>
      </p:sp>
    </p:spTree>
    <p:extLst>
      <p:ext uri="{BB962C8B-B14F-4D97-AF65-F5344CB8AC3E}">
        <p14:creationId xmlns:p14="http://schemas.microsoft.com/office/powerpoint/2010/main" val="14550770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pPr eaLnBrk="1" hangingPunct="1"/>
            <a:endParaRPr lang="tr-TR" altLang="tr-TR" b="1" smtClean="0"/>
          </a:p>
        </p:txBody>
      </p:sp>
      <p:sp>
        <p:nvSpPr>
          <p:cNvPr id="3075" name="Rectangle 3"/>
          <p:cNvSpPr>
            <a:spLocks noGrp="1" noChangeArrowheads="1"/>
          </p:cNvSpPr>
          <p:nvPr>
            <p:ph idx="1"/>
          </p:nvPr>
        </p:nvSpPr>
        <p:spPr>
          <a:xfrm>
            <a:off x="2063751" y="2704562"/>
            <a:ext cx="7993063" cy="3964525"/>
          </a:xfrm>
        </p:spPr>
        <p:txBody>
          <a:bodyPr/>
          <a:lstStyle/>
          <a:p>
            <a:pPr algn="just" eaLnBrk="1" hangingPunct="1">
              <a:lnSpc>
                <a:spcPct val="150000"/>
              </a:lnSpc>
              <a:buFontTx/>
              <a:buNone/>
            </a:pPr>
            <a:r>
              <a:rPr lang="tr-TR" altLang="tr-TR" dirty="0" smtClean="0"/>
              <a:t>		</a:t>
            </a:r>
            <a:r>
              <a:rPr lang="tr-TR" altLang="tr-TR" sz="2400" dirty="0" smtClean="0"/>
              <a:t>Kongre turizmi, insanların ortak konular üzerine toplu olarak görüşmelerde bulunmak amacıyla oturdukları yerlerin dışına organize biçimde seyahat etmeleri, gereğinde geçici konaklamalar yapacak şekilde toplanmaları, bu arada etrafı görmek, öğrenmek, dinlenmek, eğlenmek gibi faaliyetleri de gerçekleştirmeleridir.</a:t>
            </a:r>
          </a:p>
          <a:p>
            <a:pPr eaLnBrk="1" hangingPunct="1">
              <a:buFontTx/>
              <a:buNone/>
            </a:pPr>
            <a:endParaRPr lang="tr-TR" altLang="tr-TR" sz="3600" dirty="0"/>
          </a:p>
        </p:txBody>
      </p:sp>
    </p:spTree>
    <p:extLst>
      <p:ext uri="{BB962C8B-B14F-4D97-AF65-F5344CB8AC3E}">
        <p14:creationId xmlns:p14="http://schemas.microsoft.com/office/powerpoint/2010/main" val="18508148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Başlık 1"/>
          <p:cNvSpPr>
            <a:spLocks noGrp="1"/>
          </p:cNvSpPr>
          <p:nvPr>
            <p:ph type="title"/>
          </p:nvPr>
        </p:nvSpPr>
        <p:spPr/>
        <p:txBody>
          <a:bodyPr/>
          <a:lstStyle/>
          <a:p>
            <a:pPr eaLnBrk="1" hangingPunct="1"/>
            <a:endParaRPr lang="tr-TR" smtClean="0"/>
          </a:p>
        </p:txBody>
      </p:sp>
      <p:sp>
        <p:nvSpPr>
          <p:cNvPr id="3" name="İçerik Yer Tutucusu 2"/>
          <p:cNvSpPr>
            <a:spLocks noGrp="1"/>
          </p:cNvSpPr>
          <p:nvPr>
            <p:ph idx="1"/>
          </p:nvPr>
        </p:nvSpPr>
        <p:spPr>
          <a:xfrm>
            <a:off x="1981200" y="2871989"/>
            <a:ext cx="8229600" cy="3254174"/>
          </a:xfrm>
        </p:spPr>
        <p:txBody>
          <a:bodyPr rtlCol="0">
            <a:normAutofit/>
          </a:bodyPr>
          <a:lstStyle/>
          <a:p>
            <a:pPr marL="0" indent="0" algn="just">
              <a:lnSpc>
                <a:spcPct val="150000"/>
              </a:lnSpc>
              <a:buNone/>
              <a:defRPr/>
            </a:pPr>
            <a:r>
              <a:rPr lang="tr-TR" dirty="0" smtClean="0"/>
              <a:t>	</a:t>
            </a:r>
            <a:r>
              <a:rPr lang="tr-TR" sz="2400" dirty="0" smtClean="0"/>
              <a:t>Kongre turizmi, yalnızca kongre faaliyetlerini kapsamaz. Kongre ile birlikte kongre delegeleri ve eşlerinin boş zamanlarının değerlendirilmesi faaliyetleri de kongre turizmi içerisindedir.</a:t>
            </a:r>
          </a:p>
          <a:p>
            <a:pPr algn="just">
              <a:defRPr/>
            </a:pPr>
            <a:endParaRPr lang="tr-TR" dirty="0" smtClean="0"/>
          </a:p>
        </p:txBody>
      </p:sp>
    </p:spTree>
    <p:extLst>
      <p:ext uri="{BB962C8B-B14F-4D97-AF65-F5344CB8AC3E}">
        <p14:creationId xmlns:p14="http://schemas.microsoft.com/office/powerpoint/2010/main" val="24260710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4"/>
          <p:cNvSpPr>
            <a:spLocks noGrp="1" noChangeArrowheads="1"/>
          </p:cNvSpPr>
          <p:nvPr>
            <p:ph type="title"/>
          </p:nvPr>
        </p:nvSpPr>
        <p:spPr>
          <a:xfrm>
            <a:off x="2063751" y="2588654"/>
            <a:ext cx="7777163" cy="3577196"/>
          </a:xfrm>
        </p:spPr>
        <p:txBody>
          <a:bodyPr/>
          <a:lstStyle/>
          <a:p>
            <a:pPr algn="just" eaLnBrk="1" hangingPunct="1"/>
            <a:r>
              <a:rPr lang="tr-TR" altLang="tr-TR" sz="4000" dirty="0"/>
              <a:t>	</a:t>
            </a:r>
            <a:r>
              <a:rPr lang="tr-TR" altLang="tr-TR" sz="3200" dirty="0">
                <a:solidFill>
                  <a:schemeClr val="tx1">
                    <a:lumMod val="75000"/>
                    <a:lumOff val="25000"/>
                  </a:schemeClr>
                </a:solidFill>
              </a:rPr>
              <a:t>Buradan da anlaşılacağı gibi düzenlenen toplantılar aynı zamanda bir turizm olayı meydana getiriyorlarsa, ancak o zaman kongre turizminden söz edilebilmektedir.</a:t>
            </a:r>
          </a:p>
        </p:txBody>
      </p:sp>
    </p:spTree>
    <p:extLst>
      <p:ext uri="{BB962C8B-B14F-4D97-AF65-F5344CB8AC3E}">
        <p14:creationId xmlns:p14="http://schemas.microsoft.com/office/powerpoint/2010/main" val="267336305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Toplantı Odası">
  <a:themeElements>
    <a:clrScheme name="Ion Boardroom">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F9C9D"/>
      </a:accent5>
      <a:accent6>
        <a:srgbClr val="9E5E9B"/>
      </a:accent6>
      <a:hlink>
        <a:srgbClr val="58C1BA"/>
      </a:hlink>
      <a:folHlink>
        <a:srgbClr val="9DFFCB"/>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EC7F02AD-9687-440F-A9DF-FAA6F22270D7}"/>
    </a:ext>
  </a:extLst>
</a:theme>
</file>

<file path=docProps/app.xml><?xml version="1.0" encoding="utf-8"?>
<Properties xmlns="http://schemas.openxmlformats.org/officeDocument/2006/extended-properties" xmlns:vt="http://schemas.openxmlformats.org/officeDocument/2006/docPropsVTypes">
  <Template>Ion Boardroom</Template>
  <TotalTime>8</TotalTime>
  <Words>258</Words>
  <Application>Microsoft Office PowerPoint</Application>
  <PresentationFormat>Geniş ekran</PresentationFormat>
  <Paragraphs>39</Paragraphs>
  <Slides>12</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12</vt:i4>
      </vt:variant>
    </vt:vector>
  </HeadingPairs>
  <TitlesOfParts>
    <vt:vector size="16" baseType="lpstr">
      <vt:lpstr>Arial</vt:lpstr>
      <vt:lpstr>Century Gothic</vt:lpstr>
      <vt:lpstr>Wingdings 3</vt:lpstr>
      <vt:lpstr>İyon Toplantı Odası</vt:lpstr>
      <vt:lpstr>KONGRE VE FUAR YÖNETİMİ</vt:lpstr>
      <vt:lpstr>KONGRE VE KONGRE TURİZMİNİN TANIMI</vt:lpstr>
      <vt:lpstr>PowerPoint Sunusu</vt:lpstr>
      <vt:lpstr>Kongre kavramı aşağıdaki öğeleri kapsamaktadır </vt:lpstr>
      <vt:lpstr>KONGRE TURİZMİ</vt:lpstr>
      <vt:lpstr>KONGRE VE TURİZM İLİŞKİSİ</vt:lpstr>
      <vt:lpstr>PowerPoint Sunusu</vt:lpstr>
      <vt:lpstr>PowerPoint Sunusu</vt:lpstr>
      <vt:lpstr> Buradan da anlaşılacağı gibi düzenlenen toplantılar aynı zamanda bir turizm olayı meydana getiriyorlarsa, ancak o zaman kongre turizminden söz edilebilmektedir.</vt:lpstr>
      <vt:lpstr>Kongre turizmi,</vt:lpstr>
      <vt:lpstr>PowerPoint Sunusu</vt:lpstr>
      <vt:lpstr>KAYNAKÇA</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KONGRE VE FUAR YÖNETİMİ</dc:title>
  <dc:creator>Sinan</dc:creator>
  <cp:lastModifiedBy>Sinan</cp:lastModifiedBy>
  <cp:revision>2</cp:revision>
  <dcterms:created xsi:type="dcterms:W3CDTF">2020-09-16T15:14:07Z</dcterms:created>
  <dcterms:modified xsi:type="dcterms:W3CDTF">2020-09-16T15:23:04Z</dcterms:modified>
</cp:coreProperties>
</file>