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5" r:id="rId3"/>
    <p:sldId id="267" r:id="rId4"/>
    <p:sldId id="272" r:id="rId5"/>
    <p:sldId id="274" r:id="rId6"/>
    <p:sldId id="283" r:id="rId7"/>
    <p:sldId id="277" r:id="rId8"/>
    <p:sldId id="28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1C8D5B-F544-4D53-A315-D79F6429E810}"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7B64F0-750F-4BD6-BFD3-A5E60F7AC1E3}" type="slidenum">
              <a:rPr lang="tr-TR" smtClean="0"/>
              <a:pPr/>
              <a:t>‹#›</a:t>
            </a:fld>
            <a:endParaRPr lang="tr-TR"/>
          </a:p>
        </p:txBody>
      </p:sp>
    </p:spTree>
    <p:extLst>
      <p:ext uri="{BB962C8B-B14F-4D97-AF65-F5344CB8AC3E}">
        <p14:creationId xmlns:p14="http://schemas.microsoft.com/office/powerpoint/2010/main" val="2621655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1C8D5B-F544-4D53-A315-D79F6429E810}"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7B64F0-750F-4BD6-BFD3-A5E60F7AC1E3}" type="slidenum">
              <a:rPr lang="tr-TR" smtClean="0"/>
              <a:pPr/>
              <a:t>‹#›</a:t>
            </a:fld>
            <a:endParaRPr lang="tr-TR"/>
          </a:p>
        </p:txBody>
      </p:sp>
    </p:spTree>
    <p:extLst>
      <p:ext uri="{BB962C8B-B14F-4D97-AF65-F5344CB8AC3E}">
        <p14:creationId xmlns:p14="http://schemas.microsoft.com/office/powerpoint/2010/main" val="2298029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1C8D5B-F544-4D53-A315-D79F6429E810}"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7B64F0-750F-4BD6-BFD3-A5E60F7AC1E3}" type="slidenum">
              <a:rPr lang="tr-TR" smtClean="0"/>
              <a:pPr/>
              <a:t>‹#›</a:t>
            </a:fld>
            <a:endParaRPr lang="tr-TR"/>
          </a:p>
        </p:txBody>
      </p:sp>
    </p:spTree>
    <p:extLst>
      <p:ext uri="{BB962C8B-B14F-4D97-AF65-F5344CB8AC3E}">
        <p14:creationId xmlns:p14="http://schemas.microsoft.com/office/powerpoint/2010/main" val="3239934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586E60E-7D6F-4232-9DB2-4FA547E7E4A5}" type="slidenum">
              <a:rPr lang="tr-TR" altLang="tr-TR"/>
              <a:pPr>
                <a:defRPr/>
              </a:pPr>
              <a:t>‹#›</a:t>
            </a:fld>
            <a:endParaRPr lang="tr-TR" altLang="tr-TR"/>
          </a:p>
        </p:txBody>
      </p:sp>
    </p:spTree>
    <p:extLst>
      <p:ext uri="{BB962C8B-B14F-4D97-AF65-F5344CB8AC3E}">
        <p14:creationId xmlns:p14="http://schemas.microsoft.com/office/powerpoint/2010/main" val="50323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1C8D5B-F544-4D53-A315-D79F6429E810}"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7B64F0-750F-4BD6-BFD3-A5E60F7AC1E3}" type="slidenum">
              <a:rPr lang="tr-TR" smtClean="0"/>
              <a:pPr/>
              <a:t>‹#›</a:t>
            </a:fld>
            <a:endParaRPr lang="tr-TR"/>
          </a:p>
        </p:txBody>
      </p:sp>
    </p:spTree>
    <p:extLst>
      <p:ext uri="{BB962C8B-B14F-4D97-AF65-F5344CB8AC3E}">
        <p14:creationId xmlns:p14="http://schemas.microsoft.com/office/powerpoint/2010/main" val="709143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1C8D5B-F544-4D53-A315-D79F6429E810}"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7B64F0-750F-4BD6-BFD3-A5E60F7AC1E3}" type="slidenum">
              <a:rPr lang="tr-TR" smtClean="0"/>
              <a:pPr/>
              <a:t>‹#›</a:t>
            </a:fld>
            <a:endParaRPr lang="tr-TR"/>
          </a:p>
        </p:txBody>
      </p:sp>
    </p:spTree>
    <p:extLst>
      <p:ext uri="{BB962C8B-B14F-4D97-AF65-F5344CB8AC3E}">
        <p14:creationId xmlns:p14="http://schemas.microsoft.com/office/powerpoint/2010/main" val="3523246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1C8D5B-F544-4D53-A315-D79F6429E810}" type="datetimeFigureOut">
              <a:rPr lang="tr-TR" smtClean="0"/>
              <a:pPr/>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47B64F0-750F-4BD6-BFD3-A5E60F7AC1E3}" type="slidenum">
              <a:rPr lang="tr-TR" smtClean="0"/>
              <a:pPr/>
              <a:t>‹#›</a:t>
            </a:fld>
            <a:endParaRPr lang="tr-TR"/>
          </a:p>
        </p:txBody>
      </p:sp>
    </p:spTree>
    <p:extLst>
      <p:ext uri="{BB962C8B-B14F-4D97-AF65-F5344CB8AC3E}">
        <p14:creationId xmlns:p14="http://schemas.microsoft.com/office/powerpoint/2010/main" val="2852118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1C8D5B-F544-4D53-A315-D79F6429E810}" type="datetimeFigureOut">
              <a:rPr lang="tr-TR" smtClean="0"/>
              <a:pPr/>
              <a:t>20.11.2019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47B64F0-750F-4BD6-BFD3-A5E60F7AC1E3}" type="slidenum">
              <a:rPr lang="tr-TR" smtClean="0"/>
              <a:pPr/>
              <a:t>‹#›</a:t>
            </a:fld>
            <a:endParaRPr lang="tr-TR"/>
          </a:p>
        </p:txBody>
      </p:sp>
    </p:spTree>
    <p:extLst>
      <p:ext uri="{BB962C8B-B14F-4D97-AF65-F5344CB8AC3E}">
        <p14:creationId xmlns:p14="http://schemas.microsoft.com/office/powerpoint/2010/main" val="1291893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1C8D5B-F544-4D53-A315-D79F6429E810}" type="datetimeFigureOut">
              <a:rPr lang="tr-TR" smtClean="0"/>
              <a:pPr/>
              <a:t>20.11.2019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47B64F0-750F-4BD6-BFD3-A5E60F7AC1E3}" type="slidenum">
              <a:rPr lang="tr-TR" smtClean="0"/>
              <a:pPr/>
              <a:t>‹#›</a:t>
            </a:fld>
            <a:endParaRPr lang="tr-TR"/>
          </a:p>
        </p:txBody>
      </p:sp>
    </p:spTree>
    <p:extLst>
      <p:ext uri="{BB962C8B-B14F-4D97-AF65-F5344CB8AC3E}">
        <p14:creationId xmlns:p14="http://schemas.microsoft.com/office/powerpoint/2010/main" val="1761558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1C8D5B-F544-4D53-A315-D79F6429E810}" type="datetimeFigureOut">
              <a:rPr lang="tr-TR" smtClean="0"/>
              <a:pPr/>
              <a:t>20.11.2019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47B64F0-750F-4BD6-BFD3-A5E60F7AC1E3}" type="slidenum">
              <a:rPr lang="tr-TR" smtClean="0"/>
              <a:pPr/>
              <a:t>‹#›</a:t>
            </a:fld>
            <a:endParaRPr lang="tr-TR"/>
          </a:p>
        </p:txBody>
      </p:sp>
    </p:spTree>
    <p:extLst>
      <p:ext uri="{BB962C8B-B14F-4D97-AF65-F5344CB8AC3E}">
        <p14:creationId xmlns:p14="http://schemas.microsoft.com/office/powerpoint/2010/main" val="1011921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1C8D5B-F544-4D53-A315-D79F6429E810}" type="datetimeFigureOut">
              <a:rPr lang="tr-TR" smtClean="0"/>
              <a:pPr/>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47B64F0-750F-4BD6-BFD3-A5E60F7AC1E3}" type="slidenum">
              <a:rPr lang="tr-TR" smtClean="0"/>
              <a:pPr/>
              <a:t>‹#›</a:t>
            </a:fld>
            <a:endParaRPr lang="tr-TR"/>
          </a:p>
        </p:txBody>
      </p:sp>
    </p:spTree>
    <p:extLst>
      <p:ext uri="{BB962C8B-B14F-4D97-AF65-F5344CB8AC3E}">
        <p14:creationId xmlns:p14="http://schemas.microsoft.com/office/powerpoint/2010/main" val="3699529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1C8D5B-F544-4D53-A315-D79F6429E810}" type="datetimeFigureOut">
              <a:rPr lang="tr-TR" smtClean="0"/>
              <a:pPr/>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47B64F0-750F-4BD6-BFD3-A5E60F7AC1E3}" type="slidenum">
              <a:rPr lang="tr-TR" smtClean="0"/>
              <a:pPr/>
              <a:t>‹#›</a:t>
            </a:fld>
            <a:endParaRPr lang="tr-TR"/>
          </a:p>
        </p:txBody>
      </p:sp>
    </p:spTree>
    <p:extLst>
      <p:ext uri="{BB962C8B-B14F-4D97-AF65-F5344CB8AC3E}">
        <p14:creationId xmlns:p14="http://schemas.microsoft.com/office/powerpoint/2010/main" val="3808448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1C8D5B-F544-4D53-A315-D79F6429E810}" type="datetimeFigureOut">
              <a:rPr lang="tr-TR" smtClean="0"/>
              <a:pPr/>
              <a:t>20.11.2019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7B64F0-750F-4BD6-BFD3-A5E60F7AC1E3}" type="slidenum">
              <a:rPr lang="tr-TR" smtClean="0"/>
              <a:pPr/>
              <a:t>‹#›</a:t>
            </a:fld>
            <a:endParaRPr lang="tr-TR"/>
          </a:p>
        </p:txBody>
      </p:sp>
    </p:spTree>
    <p:extLst>
      <p:ext uri="{BB962C8B-B14F-4D97-AF65-F5344CB8AC3E}">
        <p14:creationId xmlns:p14="http://schemas.microsoft.com/office/powerpoint/2010/main" val="1520920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p:txBody>
          <a:bodyPr/>
          <a:lstStyle/>
          <a:p>
            <a:pPr eaLnBrk="1" hangingPunct="1"/>
            <a:r>
              <a:rPr lang="tr-TR" altLang="tr-TR" b="1" smtClean="0"/>
              <a:t>MİLLİ GELİR KAVRAMLARI</a:t>
            </a:r>
          </a:p>
        </p:txBody>
      </p:sp>
      <p:sp>
        <p:nvSpPr>
          <p:cNvPr id="10243" name="2 İçerik Yer Tutucusu"/>
          <p:cNvSpPr>
            <a:spLocks noGrp="1"/>
          </p:cNvSpPr>
          <p:nvPr>
            <p:ph sz="quarter" idx="1"/>
          </p:nvPr>
        </p:nvSpPr>
        <p:spPr>
          <a:xfrm>
            <a:off x="1981200" y="1219201"/>
            <a:ext cx="8229600" cy="4937125"/>
          </a:xfrm>
        </p:spPr>
        <p:txBody>
          <a:bodyPr/>
          <a:lstStyle/>
          <a:p>
            <a:pPr eaLnBrk="1" hangingPunct="1"/>
            <a:r>
              <a:rPr lang="tr-TR" altLang="tr-TR" smtClean="0"/>
              <a:t>1. Gayri Safi Yurtiçi Hasıla</a:t>
            </a:r>
          </a:p>
          <a:p>
            <a:pPr eaLnBrk="1" hangingPunct="1"/>
            <a:r>
              <a:rPr lang="tr-TR" altLang="tr-TR" smtClean="0"/>
              <a:t>2. Gayri Safi Milli Hasıla</a:t>
            </a:r>
          </a:p>
          <a:p>
            <a:pPr eaLnBrk="1" hangingPunct="1"/>
            <a:r>
              <a:rPr lang="tr-TR" altLang="tr-TR" smtClean="0"/>
              <a:t>3. Safi Milli Hasıla</a:t>
            </a:r>
          </a:p>
          <a:p>
            <a:pPr eaLnBrk="1" hangingPunct="1"/>
            <a:r>
              <a:rPr lang="tr-TR" altLang="tr-TR" smtClean="0"/>
              <a:t>4. Milli Gelir veya Faktör Fiyatlarıyla Safi Milli Hasıla</a:t>
            </a:r>
          </a:p>
          <a:p>
            <a:pPr eaLnBrk="1" hangingPunct="1"/>
            <a:r>
              <a:rPr lang="tr-TR" altLang="tr-TR" smtClean="0"/>
              <a:t>5. Kişisel Gelir</a:t>
            </a:r>
          </a:p>
          <a:p>
            <a:pPr eaLnBrk="1" hangingPunct="1"/>
            <a:r>
              <a:rPr lang="tr-TR" altLang="tr-TR" smtClean="0"/>
              <a:t>6. Harcanabilir Gelir</a:t>
            </a:r>
          </a:p>
        </p:txBody>
      </p:sp>
      <p:sp>
        <p:nvSpPr>
          <p:cNvPr id="10245" name="7 Veri Yer Tutucusu"/>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solidFill>
                <a:schemeClr val="tx2"/>
              </a:solidFill>
            </a:endParaRPr>
          </a:p>
        </p:txBody>
      </p:sp>
      <p:sp>
        <p:nvSpPr>
          <p:cNvPr id="10246"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595D7CC-A0BB-4E64-9196-27141B02FC7C}" type="slidenum">
              <a:rPr lang="tr-TR" altLang="tr-TR">
                <a:solidFill>
                  <a:schemeClr val="tx2"/>
                </a:solidFill>
              </a:rPr>
              <a:pPr eaLnBrk="1" hangingPunct="1"/>
              <a:t>1</a:t>
            </a:fld>
            <a:endParaRPr lang="tr-TR" altLang="tr-TR">
              <a:solidFill>
                <a:schemeClr val="tx2"/>
              </a:solidFill>
            </a:endParaRPr>
          </a:p>
        </p:txBody>
      </p:sp>
      <p:pic>
        <p:nvPicPr>
          <p:cNvPr id="10247" name="Picture 4" descr="C:\Users\HP\AppData\Local\Microsoft\Windows\Temporary Internet Files\Content.IE5\SVDD60AX\MC90025052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9739" y="3644900"/>
            <a:ext cx="1703387"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5" descr="C:\Users\HP\AppData\Local\Microsoft\Windows\Temporary Internet Files\Content.IE5\SVDD60AX\MC90025052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24789" y="3284539"/>
            <a:ext cx="1703387" cy="240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14031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Başlık"/>
          <p:cNvSpPr>
            <a:spLocks noGrp="1"/>
          </p:cNvSpPr>
          <p:nvPr>
            <p:ph type="title"/>
          </p:nvPr>
        </p:nvSpPr>
        <p:spPr>
          <a:xfrm>
            <a:off x="1981200" y="152401"/>
            <a:ext cx="8229600" cy="612775"/>
          </a:xfrm>
        </p:spPr>
        <p:txBody>
          <a:bodyPr>
            <a:normAutofit fontScale="90000"/>
          </a:bodyPr>
          <a:lstStyle/>
          <a:p>
            <a:pPr algn="ctr" eaLnBrk="1" hangingPunct="1"/>
            <a:r>
              <a:rPr lang="tr-TR" altLang="tr-TR" sz="2000" b="1"/>
              <a:t>Milli Gelir Tahmin Yöntemleri</a:t>
            </a:r>
            <a:br>
              <a:rPr lang="tr-TR" altLang="tr-TR" sz="2000" b="1"/>
            </a:br>
            <a:r>
              <a:rPr lang="tr-TR" altLang="tr-TR" sz="2000" i="1"/>
              <a:t>(Estimation Methods of National Income)</a:t>
            </a:r>
          </a:p>
        </p:txBody>
      </p:sp>
      <p:sp>
        <p:nvSpPr>
          <p:cNvPr id="18435" name="2 İçerik Yer Tutucusu"/>
          <p:cNvSpPr>
            <a:spLocks noGrp="1"/>
          </p:cNvSpPr>
          <p:nvPr>
            <p:ph sz="quarter" idx="1"/>
          </p:nvPr>
        </p:nvSpPr>
        <p:spPr>
          <a:xfrm>
            <a:off x="1981200" y="836614"/>
            <a:ext cx="8229600" cy="5832475"/>
          </a:xfrm>
        </p:spPr>
        <p:txBody>
          <a:bodyPr/>
          <a:lstStyle/>
          <a:p>
            <a:pPr eaLnBrk="1" hangingPunct="1"/>
            <a:r>
              <a:rPr lang="tr-TR" altLang="tr-TR" sz="1400" b="1" dirty="0"/>
              <a:t>1. Üretim Yaklaşımı </a:t>
            </a:r>
            <a:r>
              <a:rPr lang="tr-TR" altLang="tr-TR" sz="1400" i="1" dirty="0"/>
              <a:t>(The </a:t>
            </a:r>
            <a:r>
              <a:rPr lang="tr-TR" altLang="tr-TR" sz="1400" i="1" dirty="0" err="1"/>
              <a:t>Production</a:t>
            </a:r>
            <a:r>
              <a:rPr lang="tr-TR" altLang="tr-TR" sz="1400" i="1" dirty="0"/>
              <a:t> </a:t>
            </a:r>
            <a:r>
              <a:rPr lang="tr-TR" altLang="tr-TR" sz="1400" i="1" dirty="0" err="1"/>
              <a:t>Approach</a:t>
            </a:r>
            <a:r>
              <a:rPr lang="tr-TR" altLang="tr-TR" sz="1400" i="1" dirty="0"/>
              <a:t>)</a:t>
            </a:r>
          </a:p>
          <a:p>
            <a:pPr eaLnBrk="1" hangingPunct="1"/>
            <a:r>
              <a:rPr lang="tr-TR" altLang="tr-TR" sz="1400" dirty="0"/>
              <a:t>Bu yöntemde amaç, bir ekonomide aynı mal ve hizmetleri üreten birimlerden meydana gelen faaliyet kollarındaki nihai mal ve hizmet üretim değerlerinin ölçülmesidir. Bir faaliyet kolunda üretilen mal ve hizmetlerin piyasa fiyatlarıyla değerlendirilmesiyle bu faaliyet kolunun gayri safi üretim değerine ulaşılır. Bu üretim değeri üretimde bulunabilmek için kullanılan ara mallarını da kapsar. Üretim yolu ile GSMH ise, toplam </a:t>
            </a:r>
            <a:r>
              <a:rPr lang="tr-TR" altLang="tr-TR" sz="1400" dirty="0" err="1"/>
              <a:t>GSÜD’den</a:t>
            </a:r>
            <a:r>
              <a:rPr lang="tr-TR" altLang="tr-TR" sz="1400" dirty="0"/>
              <a:t> bu ara mallarının değerinin çıkarılması ile elde edilir.</a:t>
            </a:r>
          </a:p>
          <a:p>
            <a:pPr eaLnBrk="1" hangingPunct="1"/>
            <a:r>
              <a:rPr lang="tr-TR" altLang="tr-TR" sz="1400" b="1" dirty="0"/>
              <a:t>2. Gelir Yaklaşımı </a:t>
            </a:r>
            <a:r>
              <a:rPr lang="tr-TR" altLang="tr-TR" sz="1400" i="1" dirty="0"/>
              <a:t>(The </a:t>
            </a:r>
            <a:r>
              <a:rPr lang="tr-TR" altLang="tr-TR" sz="1400" i="1" dirty="0" err="1"/>
              <a:t>Income</a:t>
            </a:r>
            <a:r>
              <a:rPr lang="tr-TR" altLang="tr-TR" sz="1400" i="1" dirty="0"/>
              <a:t> </a:t>
            </a:r>
            <a:r>
              <a:rPr lang="tr-TR" altLang="tr-TR" sz="1400" i="1" dirty="0" err="1"/>
              <a:t>Approach</a:t>
            </a:r>
            <a:r>
              <a:rPr lang="tr-TR" altLang="tr-TR" sz="1400" i="1" dirty="0"/>
              <a:t>)</a:t>
            </a:r>
          </a:p>
          <a:p>
            <a:pPr eaLnBrk="1" hangingPunct="1"/>
            <a:r>
              <a:rPr lang="tr-TR" altLang="tr-TR" sz="1400" dirty="0"/>
              <a:t>Bu yöntemde kişilerin cari mal ve hizmetleri dolayısıyla elde ettikleri faktör gelirleri hesaba alınır. Bunlar; maaş, ücret, faiz, kira ve </a:t>
            </a:r>
            <a:r>
              <a:rPr lang="tr-TR" altLang="tr-TR" sz="1400" dirty="0" err="1"/>
              <a:t>kar’dır</a:t>
            </a:r>
            <a:r>
              <a:rPr lang="tr-TR" altLang="tr-TR" sz="1400" dirty="0"/>
              <a:t>.  Ekonomide elde edilen bu faktör gelirlerinin toplanması sonucu milli gelire ulaşılır.</a:t>
            </a:r>
          </a:p>
          <a:p>
            <a:pPr eaLnBrk="1" hangingPunct="1"/>
            <a:r>
              <a:rPr lang="tr-TR" altLang="tr-TR" sz="1400" b="1" dirty="0"/>
              <a:t>3. Harcamalar Yaklaşımı </a:t>
            </a:r>
            <a:r>
              <a:rPr lang="tr-TR" altLang="tr-TR" sz="1400" i="1" dirty="0"/>
              <a:t>(The </a:t>
            </a:r>
            <a:r>
              <a:rPr lang="tr-TR" altLang="tr-TR" sz="1400" i="1" dirty="0" err="1"/>
              <a:t>Expenditure</a:t>
            </a:r>
            <a:r>
              <a:rPr lang="tr-TR" altLang="tr-TR" sz="1400" i="1" dirty="0"/>
              <a:t> </a:t>
            </a:r>
            <a:r>
              <a:rPr lang="tr-TR" altLang="tr-TR" sz="1400" i="1" dirty="0" err="1"/>
              <a:t>Approach</a:t>
            </a:r>
            <a:r>
              <a:rPr lang="tr-TR" altLang="tr-TR" sz="1400" i="1" dirty="0"/>
              <a:t>)</a:t>
            </a:r>
          </a:p>
          <a:p>
            <a:pPr eaLnBrk="1" hangingPunct="1"/>
            <a:r>
              <a:rPr lang="tr-TR" altLang="tr-TR" sz="1400" dirty="0"/>
              <a:t>Harcamalar yönteminde milli ekonomide belli bir süre içinde tüketime ve yatırıma yapılan harcamalar toplamı olarak </a:t>
            </a:r>
            <a:r>
              <a:rPr lang="tr-TR" altLang="tr-TR" sz="1400" dirty="0" err="1"/>
              <a:t>GSYH’a</a:t>
            </a:r>
            <a:r>
              <a:rPr lang="tr-TR" altLang="tr-TR" sz="1400" dirty="0"/>
              <a:t> ulaşılır.  Bu toplamda tamamlanmış mal ve hizmetler ele alınır.  Harcama yapılarak elde edilen mal ve hizmetlerin bir kısmı yıl içerisinde ara mal olarak başka mal ve hizmetlerin üretiminde kullanılır. Bir kısmı ise doğrudan tüketime, yatırıma ya da stok veya ihracata gider. Bunlar nihai kullanım olarak adlandırılır.  Yıl içerisinde başka bir sanayi işlem görmeyerek nihai alıcılar tarafından satın alınan mallar nihai kullanımın kapsamını oluşturur.  Bir ekonomide satılan bütün nihai ve mal hizmetlerin toplam değeri nihai kullanım değerine bu ise gayri safi katma değerlerin toplamına eşittir.</a:t>
            </a:r>
            <a:endParaRPr lang="tr-TR" altLang="tr-TR" sz="1400" dirty="0">
              <a:latin typeface="Arial" panose="020B0604020202020204" pitchFamily="34" charset="0"/>
            </a:endParaRPr>
          </a:p>
          <a:p>
            <a:pPr eaLnBrk="1" hangingPunct="1">
              <a:buFont typeface="Wingdings 3" panose="05040102010807070707" pitchFamily="18" charset="2"/>
              <a:buNone/>
            </a:pPr>
            <a:r>
              <a:rPr lang="tr-TR" altLang="tr-TR" sz="1400" b="1" i="1" dirty="0">
                <a:latin typeface="Arial" panose="020B0604020202020204" pitchFamily="34" charset="0"/>
              </a:rPr>
              <a:t>	</a:t>
            </a:r>
            <a:r>
              <a:rPr lang="tr-TR" altLang="tr-TR" sz="1400" b="1" i="1" dirty="0"/>
              <a:t>BU ÜÇ YÖNTEMDE, AYNI SONUÇ ELDE EDİLİR. FAKAT DEĞİŞİK VERİ KAYNAKLARINA BAĞLI OLARAK FARKLILIKLAR DA GÖZÜKEBİLİR.  TÜİK, ÜRETİM YÖNTEMİ OLARAK HESAPLANAN GSYH’YI ANA GÖSTERGE OLARAK KULLANMAKTADIR.</a:t>
            </a:r>
          </a:p>
        </p:txBody>
      </p:sp>
      <p:sp>
        <p:nvSpPr>
          <p:cNvPr id="18436" name="4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dirty="0">
              <a:solidFill>
                <a:schemeClr val="tx2"/>
              </a:solidFill>
            </a:endParaRPr>
          </a:p>
        </p:txBody>
      </p:sp>
      <p:sp>
        <p:nvSpPr>
          <p:cNvPr id="18437" name="7 Veri Yer Tutucusu"/>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dirty="0">
              <a:solidFill>
                <a:schemeClr val="tx2"/>
              </a:solidFill>
            </a:endParaRPr>
          </a:p>
        </p:txBody>
      </p:sp>
      <p:sp>
        <p:nvSpPr>
          <p:cNvPr id="18438"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76D9D0A-0856-4674-8FCB-D284DEDB08C4}" type="slidenum">
              <a:rPr lang="tr-TR" altLang="tr-TR">
                <a:solidFill>
                  <a:schemeClr val="tx2"/>
                </a:solidFill>
              </a:rPr>
              <a:pPr eaLnBrk="1" hangingPunct="1"/>
              <a:t>2</a:t>
            </a:fld>
            <a:endParaRPr lang="tr-TR" altLang="tr-TR">
              <a:solidFill>
                <a:schemeClr val="tx2"/>
              </a:solidFill>
            </a:endParaRPr>
          </a:p>
        </p:txBody>
      </p:sp>
    </p:spTree>
    <p:extLst>
      <p:ext uri="{BB962C8B-B14F-4D97-AF65-F5344CB8AC3E}">
        <p14:creationId xmlns:p14="http://schemas.microsoft.com/office/powerpoint/2010/main" val="3853416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862301"/>
          </a:xfrm>
        </p:spPr>
        <p:txBody>
          <a:bodyPr>
            <a:normAutofit fontScale="90000"/>
          </a:bodyPr>
          <a:lstStyle/>
          <a:p>
            <a:r>
              <a:rPr lang="tr-TR" dirty="0" smtClean="0"/>
              <a:t>Bütçe sistemleri</a:t>
            </a:r>
            <a:endParaRPr lang="tr-TR" dirty="0"/>
          </a:p>
        </p:txBody>
      </p:sp>
      <p:sp>
        <p:nvSpPr>
          <p:cNvPr id="3" name="Alt Başlık 2"/>
          <p:cNvSpPr>
            <a:spLocks noGrp="1"/>
          </p:cNvSpPr>
          <p:nvPr>
            <p:ph type="subTitle" idx="1"/>
          </p:nvPr>
        </p:nvSpPr>
        <p:spPr>
          <a:xfrm>
            <a:off x="1524000" y="1984663"/>
            <a:ext cx="9144000" cy="4337759"/>
          </a:xfrm>
        </p:spPr>
        <p:txBody>
          <a:bodyPr/>
          <a:lstStyle/>
          <a:p>
            <a:pPr marL="457200" indent="-457200" algn="l">
              <a:buAutoNum type="arabicPeriod"/>
            </a:pPr>
            <a:r>
              <a:rPr lang="tr-TR" dirty="0" smtClean="0"/>
              <a:t>Geleneksel bütçe sistemi</a:t>
            </a:r>
          </a:p>
          <a:p>
            <a:pPr marL="457200" indent="-457200" algn="l">
              <a:buAutoNum type="arabicPeriod"/>
            </a:pPr>
            <a:r>
              <a:rPr lang="tr-TR" dirty="0" smtClean="0"/>
              <a:t>Program bütçe sistemi</a:t>
            </a:r>
          </a:p>
          <a:p>
            <a:pPr marL="457200" indent="-457200" algn="l">
              <a:buAutoNum type="arabicPeriod"/>
            </a:pPr>
            <a:r>
              <a:rPr lang="tr-TR" dirty="0" smtClean="0"/>
              <a:t>Performans bütçe sistemi</a:t>
            </a:r>
          </a:p>
          <a:p>
            <a:pPr marL="457200" indent="-457200" algn="l">
              <a:buAutoNum type="arabicPeriod"/>
            </a:pPr>
            <a:r>
              <a:rPr lang="tr-TR" dirty="0" smtClean="0"/>
              <a:t>Planlama-programlama-bütçeleme sistemi</a:t>
            </a:r>
          </a:p>
          <a:p>
            <a:pPr marL="457200" indent="-457200" algn="l">
              <a:buAutoNum type="arabicPeriod"/>
            </a:pPr>
            <a:r>
              <a:rPr lang="tr-TR" dirty="0" smtClean="0"/>
              <a:t>Sıfır esaslı bütçeleme sistemi</a:t>
            </a:r>
          </a:p>
          <a:p>
            <a:pPr marL="457200" indent="-457200">
              <a:buAutoNum type="arabicPeriod"/>
            </a:pPr>
            <a:endParaRPr lang="tr-TR" dirty="0"/>
          </a:p>
        </p:txBody>
      </p:sp>
    </p:spTree>
    <p:extLst>
      <p:ext uri="{BB962C8B-B14F-4D97-AF65-F5344CB8AC3E}">
        <p14:creationId xmlns:p14="http://schemas.microsoft.com/office/powerpoint/2010/main" val="1929822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1847057" y="697906"/>
            <a:ext cx="8497887" cy="4456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tabLst>
                <a:tab pos="4878388" algn="r"/>
              </a:tabLst>
              <a:defRPr sz="3200">
                <a:solidFill>
                  <a:schemeClr val="tx1"/>
                </a:solidFill>
                <a:latin typeface="Arial" panose="020B0604020202020204" pitchFamily="34" charset="0"/>
              </a:defRPr>
            </a:lvl1pPr>
            <a:lvl2pPr marL="742950" indent="-285750">
              <a:spcBef>
                <a:spcPct val="20000"/>
              </a:spcBef>
              <a:buChar char="–"/>
              <a:tabLst>
                <a:tab pos="4878388" algn="r"/>
              </a:tabLst>
              <a:defRPr sz="2800">
                <a:solidFill>
                  <a:schemeClr val="tx1"/>
                </a:solidFill>
                <a:latin typeface="Arial" panose="020B0604020202020204" pitchFamily="34" charset="0"/>
              </a:defRPr>
            </a:lvl2pPr>
            <a:lvl3pPr marL="1143000" indent="-228600">
              <a:spcBef>
                <a:spcPct val="20000"/>
              </a:spcBef>
              <a:buChar char="•"/>
              <a:tabLst>
                <a:tab pos="4878388" algn="r"/>
              </a:tabLst>
              <a:defRPr sz="2400">
                <a:solidFill>
                  <a:schemeClr val="tx1"/>
                </a:solidFill>
                <a:latin typeface="Arial" panose="020B0604020202020204" pitchFamily="34" charset="0"/>
              </a:defRPr>
            </a:lvl3pPr>
            <a:lvl4pPr marL="1600200" indent="-228600">
              <a:spcBef>
                <a:spcPct val="20000"/>
              </a:spcBef>
              <a:buChar char="–"/>
              <a:tabLst>
                <a:tab pos="4878388" algn="r"/>
              </a:tabLst>
              <a:defRPr sz="2000">
                <a:solidFill>
                  <a:schemeClr val="tx1"/>
                </a:solidFill>
                <a:latin typeface="Arial" panose="020B0604020202020204" pitchFamily="34" charset="0"/>
              </a:defRPr>
            </a:lvl4pPr>
            <a:lvl5pPr marL="2057400" indent="-228600">
              <a:spcBef>
                <a:spcPct val="20000"/>
              </a:spcBef>
              <a:buChar char="»"/>
              <a:tabLst>
                <a:tab pos="4878388" algn="r"/>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4878388" algn="r"/>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4878388" algn="r"/>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4878388" algn="r"/>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4878388" algn="r"/>
              </a:tabLst>
              <a:defRPr sz="2000">
                <a:solidFill>
                  <a:schemeClr val="tx1"/>
                </a:solidFill>
                <a:latin typeface="Arial" panose="020B0604020202020204" pitchFamily="34" charset="0"/>
              </a:defRPr>
            </a:lvl9pPr>
          </a:lstStyle>
          <a:p>
            <a:pPr algn="just">
              <a:lnSpc>
                <a:spcPct val="80000"/>
              </a:lnSpc>
              <a:buNone/>
              <a:defRPr/>
            </a:pPr>
            <a:r>
              <a:rPr lang="tr-TR" sz="2800" kern="0" dirty="0" smtClean="0">
                <a:latin typeface="+mn-lt"/>
              </a:rPr>
              <a:t>1. Geleneksel </a:t>
            </a:r>
            <a:r>
              <a:rPr lang="tr-TR" sz="2800" kern="0" dirty="0">
                <a:latin typeface="+mn-lt"/>
              </a:rPr>
              <a:t>bütçe sistemi</a:t>
            </a:r>
            <a:endParaRPr lang="tr-TR" altLang="tr-TR" sz="2800" b="1" dirty="0">
              <a:latin typeface="+mn-lt"/>
            </a:endParaRPr>
          </a:p>
        </p:txBody>
      </p:sp>
      <p:sp>
        <p:nvSpPr>
          <p:cNvPr id="4" name="Rectangle 3"/>
          <p:cNvSpPr txBox="1">
            <a:spLocks noChangeArrowheads="1"/>
          </p:cNvSpPr>
          <p:nvPr/>
        </p:nvSpPr>
        <p:spPr bwMode="auto">
          <a:xfrm>
            <a:off x="1703389" y="1241425"/>
            <a:ext cx="8785225" cy="5283200"/>
          </a:xfrm>
          <a:prstGeom prst="rect">
            <a:avLst/>
          </a:prstGeom>
          <a:noFill/>
          <a:ln w="9525">
            <a:noFill/>
            <a:miter lim="800000"/>
            <a:headEnd/>
            <a:tailEnd/>
          </a:ln>
        </p:spPr>
        <p:txBody>
          <a:bodyPr/>
          <a:lstStyle/>
          <a:p>
            <a:pPr marL="342900" indent="-342900" algn="just">
              <a:lnSpc>
                <a:spcPct val="80000"/>
              </a:lnSpc>
              <a:spcBef>
                <a:spcPct val="20000"/>
              </a:spcBef>
              <a:defRPr/>
            </a:pPr>
            <a:r>
              <a:rPr lang="tr-TR" sz="2000" kern="0" dirty="0">
                <a:solidFill>
                  <a:srgbClr val="000000"/>
                </a:solidFill>
              </a:rPr>
              <a:t>Ülkemizde halen kamu idare bütçelerinin çoğunda torba bütçe uygulaması söz </a:t>
            </a:r>
            <a:r>
              <a:rPr lang="tr-TR" sz="2000" kern="0" dirty="0" smtClean="0">
                <a:solidFill>
                  <a:srgbClr val="000000"/>
                </a:solidFill>
              </a:rPr>
              <a:t>konusudur. </a:t>
            </a:r>
            <a:r>
              <a:rPr lang="tr-TR" sz="2000" kern="0" dirty="0" smtClean="0"/>
              <a:t>Bütçede </a:t>
            </a:r>
            <a:r>
              <a:rPr lang="tr-TR" sz="2000" kern="0" dirty="0"/>
              <a:t>denklik </a:t>
            </a:r>
            <a:r>
              <a:rPr lang="tr-TR" sz="2000" kern="0" dirty="0" smtClean="0"/>
              <a:t>esas olup matematiksel </a:t>
            </a:r>
            <a:r>
              <a:rPr lang="tr-TR" sz="2000" kern="0" dirty="0"/>
              <a:t>bir bütçe denkliği </a:t>
            </a:r>
            <a:r>
              <a:rPr lang="tr-TR" sz="2000" kern="0" dirty="0" smtClean="0"/>
              <a:t>aranmaktadır. Bütçenin </a:t>
            </a:r>
            <a:r>
              <a:rPr lang="tr-TR" sz="2000" kern="0" dirty="0"/>
              <a:t>açık vermesi de fazla vermesi de sakıncalıdır. </a:t>
            </a:r>
          </a:p>
          <a:p>
            <a:pPr marL="342900" indent="-342900" algn="just">
              <a:lnSpc>
                <a:spcPct val="80000"/>
              </a:lnSpc>
              <a:spcBef>
                <a:spcPct val="20000"/>
              </a:spcBef>
              <a:defRPr/>
            </a:pPr>
            <a:r>
              <a:rPr lang="tr-TR" sz="2000" kern="0" dirty="0" smtClean="0"/>
              <a:t>Geleneksel </a:t>
            </a:r>
            <a:r>
              <a:rPr lang="tr-TR" sz="2000" kern="0" dirty="0"/>
              <a:t>bütçe sisteminde en yaygın olan harcama sınıflandırması, “harcama kalemleri” </a:t>
            </a:r>
            <a:r>
              <a:rPr lang="tr-TR" sz="2000" kern="0" dirty="0" err="1" smtClean="0"/>
              <a:t>itibarıyle</a:t>
            </a:r>
            <a:r>
              <a:rPr lang="tr-TR" sz="2000" kern="0" dirty="0" smtClean="0"/>
              <a:t> yapılır. </a:t>
            </a:r>
            <a:r>
              <a:rPr lang="tr-TR" sz="2000" kern="0" dirty="0"/>
              <a:t>Bu sınıflandırmada harcamalar yapılan işlerden ziyade alınan </a:t>
            </a:r>
            <a:r>
              <a:rPr lang="tr-TR" sz="2000" kern="0" dirty="0" smtClean="0"/>
              <a:t>girdilere </a:t>
            </a:r>
            <a:r>
              <a:rPr lang="tr-TR" sz="2000" kern="0" dirty="0"/>
              <a:t>göre ayrıma </a:t>
            </a:r>
            <a:r>
              <a:rPr lang="tr-TR" sz="2000" kern="0" dirty="0" smtClean="0"/>
              <a:t>tabi </a:t>
            </a:r>
            <a:r>
              <a:rPr lang="tr-TR" sz="2000" kern="0" dirty="0"/>
              <a:t>tutulmakta </a:t>
            </a:r>
            <a:r>
              <a:rPr lang="tr-TR" sz="2000" kern="0" dirty="0" smtClean="0"/>
              <a:t>olup </a:t>
            </a:r>
            <a:r>
              <a:rPr lang="tr-TR" sz="2000" kern="0" dirty="0"/>
              <a:t>program maliyetleri bilinememektedir. 	</a:t>
            </a:r>
            <a:r>
              <a:rPr lang="tr-TR" sz="2000" kern="0" dirty="0" smtClean="0"/>
              <a:t>Bir başka </a:t>
            </a:r>
            <a:r>
              <a:rPr lang="tr-TR" sz="2000" kern="0" dirty="0"/>
              <a:t>sınıflandırma ise, fonksiyonel sınıflandırmadır. Yine bu </a:t>
            </a:r>
            <a:r>
              <a:rPr lang="tr-TR" sz="2000" kern="0" dirty="0" smtClean="0"/>
              <a:t>sistemde, </a:t>
            </a:r>
            <a:r>
              <a:rPr lang="tr-TR" sz="2000" kern="0" dirty="0"/>
              <a:t>ekonomik sınıflandırmaya göre harcamalar; cari, yatırım ve transfer harcamaları şeklinde bir ayırıma </a:t>
            </a:r>
            <a:r>
              <a:rPr lang="tr-TR" sz="2000" kern="0" dirty="0" smtClean="0"/>
              <a:t>tabi tutulur.</a:t>
            </a:r>
            <a:endParaRPr lang="tr-TR" sz="2000" kern="0" dirty="0"/>
          </a:p>
          <a:p>
            <a:pPr algn="just">
              <a:spcBef>
                <a:spcPct val="50000"/>
              </a:spcBef>
              <a:defRPr/>
            </a:pPr>
            <a:r>
              <a:rPr lang="tr-TR" sz="2000" dirty="0"/>
              <a:t>   </a:t>
            </a:r>
            <a:r>
              <a:rPr lang="tr-TR" sz="2000" dirty="0"/>
              <a:t>Sistem uzun vadeli planlamaya imkân </a:t>
            </a:r>
            <a:r>
              <a:rPr lang="tr-TR" sz="2000" dirty="0" smtClean="0"/>
              <a:t>tanımamakta olup, </a:t>
            </a:r>
            <a:r>
              <a:rPr lang="tr-TR" sz="2000" dirty="0"/>
              <a:t>tahminlerin gerçekçi bir şekilde yapılması için ve </a:t>
            </a:r>
            <a:r>
              <a:rPr lang="tr-TR" sz="2000" dirty="0" smtClean="0"/>
              <a:t>uygulamanın değerlendirilebilmesi </a:t>
            </a:r>
            <a:r>
              <a:rPr lang="tr-TR" sz="2000" dirty="0"/>
              <a:t>için, </a:t>
            </a:r>
            <a:r>
              <a:rPr lang="tr-TR" sz="2000" dirty="0" smtClean="0"/>
              <a:t>bazı analizlerinden yararlanılmamaktadır. Bunlar arasında; </a:t>
            </a:r>
            <a:r>
              <a:rPr lang="tr-TR" sz="2000" dirty="0" smtClean="0"/>
              <a:t>fayda-maliyet </a:t>
            </a:r>
            <a:r>
              <a:rPr lang="tr-TR" sz="2000" dirty="0"/>
              <a:t>analizleri, doğrusal programlama, </a:t>
            </a:r>
            <a:r>
              <a:rPr lang="tr-TR" sz="2000" dirty="0" smtClean="0"/>
              <a:t>sistem </a:t>
            </a:r>
            <a:r>
              <a:rPr lang="tr-TR" sz="2000" dirty="0"/>
              <a:t>analizi </a:t>
            </a:r>
            <a:r>
              <a:rPr lang="tr-TR" sz="2000" dirty="0" smtClean="0"/>
              <a:t>sayılabilir.</a:t>
            </a:r>
            <a:endParaRPr lang="tr-TR" sz="2000" dirty="0"/>
          </a:p>
          <a:p>
            <a:pPr algn="just" eaLnBrk="1" hangingPunct="1">
              <a:spcBef>
                <a:spcPct val="50000"/>
              </a:spcBef>
              <a:defRPr/>
            </a:pPr>
            <a:r>
              <a:rPr lang="tr-TR" dirty="0"/>
              <a:t>    </a:t>
            </a:r>
            <a:endParaRPr lang="tr-TR" kern="0" dirty="0"/>
          </a:p>
        </p:txBody>
      </p:sp>
    </p:spTree>
    <p:extLst>
      <p:ext uri="{BB962C8B-B14F-4D97-AF65-F5344CB8AC3E}">
        <p14:creationId xmlns:p14="http://schemas.microsoft.com/office/powerpoint/2010/main" val="19711171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408386" y="58739"/>
            <a:ext cx="8802414" cy="561975"/>
          </a:xfrm>
        </p:spPr>
        <p:txBody>
          <a:bodyPr>
            <a:normAutofit/>
          </a:bodyPr>
          <a:lstStyle/>
          <a:p>
            <a:pPr eaLnBrk="1" hangingPunct="1"/>
            <a:r>
              <a:rPr lang="tr-TR" altLang="tr-TR" sz="2800" dirty="0" smtClean="0">
                <a:latin typeface="+mn-lt"/>
              </a:rPr>
              <a:t>2. Program </a:t>
            </a:r>
            <a:r>
              <a:rPr lang="tr-TR" altLang="tr-TR" sz="2800" dirty="0">
                <a:latin typeface="+mn-lt"/>
              </a:rPr>
              <a:t>Bütçe Sistemi </a:t>
            </a:r>
            <a:r>
              <a:rPr lang="tr-TR" altLang="tr-TR" sz="2800" dirty="0" smtClean="0">
                <a:latin typeface="+mn-lt"/>
              </a:rPr>
              <a:t>(PBS)</a:t>
            </a:r>
            <a:endParaRPr lang="tr-TR" altLang="tr-TR" sz="2800" dirty="0">
              <a:latin typeface="+mn-lt"/>
            </a:endParaRPr>
          </a:p>
        </p:txBody>
      </p:sp>
      <p:sp>
        <p:nvSpPr>
          <p:cNvPr id="39939" name="Rectangle 3"/>
          <p:cNvSpPr>
            <a:spLocks noGrp="1" noChangeArrowheads="1"/>
          </p:cNvSpPr>
          <p:nvPr>
            <p:ph type="body" idx="1"/>
          </p:nvPr>
        </p:nvSpPr>
        <p:spPr>
          <a:xfrm>
            <a:off x="1114097" y="765176"/>
            <a:ext cx="9085591" cy="5832475"/>
          </a:xfrm>
        </p:spPr>
        <p:txBody>
          <a:bodyPr/>
          <a:lstStyle/>
          <a:p>
            <a:pPr algn="just">
              <a:buFontTx/>
              <a:buNone/>
            </a:pPr>
            <a:r>
              <a:rPr lang="tr-TR" altLang="tr-TR" sz="2400" dirty="0"/>
              <a:t>	</a:t>
            </a:r>
            <a:r>
              <a:rPr lang="tr-TR" altLang="tr-TR" sz="2000" dirty="0"/>
              <a:t>Program bütçe sistemi, performans bütçenin gelişmiş bir şeklidir. Program bütçe ilk olarak 1960’lı yılların başında ABD’de uygulamaya konulmuştur. </a:t>
            </a:r>
            <a:endParaRPr lang="tr-TR" altLang="tr-TR" sz="2000" dirty="0" smtClean="0"/>
          </a:p>
          <a:p>
            <a:pPr algn="just">
              <a:buFontTx/>
              <a:buNone/>
            </a:pPr>
            <a:r>
              <a:rPr lang="tr-TR" altLang="tr-TR" sz="2000" dirty="0"/>
              <a:t>	</a:t>
            </a:r>
            <a:r>
              <a:rPr lang="tr-TR" altLang="tr-TR" sz="2000" dirty="0" smtClean="0"/>
              <a:t>PBS, bir mali yıl içerisinde kamu kurumları tarafından yerine getirilecek ana fonksiyonların gerçekleşmesiyle ulaşılacak amaçları belirten bir bütçe sınıflandırmasıdır. </a:t>
            </a:r>
          </a:p>
          <a:p>
            <a:pPr algn="just">
              <a:buFontTx/>
              <a:buNone/>
            </a:pPr>
            <a:endParaRPr lang="tr-TR" altLang="tr-TR" sz="2000" dirty="0"/>
          </a:p>
        </p:txBody>
      </p:sp>
    </p:spTree>
    <p:extLst>
      <p:ext uri="{BB962C8B-B14F-4D97-AF65-F5344CB8AC3E}">
        <p14:creationId xmlns:p14="http://schemas.microsoft.com/office/powerpoint/2010/main" val="11355967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70106"/>
          </a:xfrm>
        </p:spPr>
        <p:txBody>
          <a:bodyPr>
            <a:noAutofit/>
          </a:bodyPr>
          <a:lstStyle/>
          <a:p>
            <a:pPr algn="l"/>
            <a:r>
              <a:rPr lang="tr-TR" sz="2800" dirty="0" smtClean="0">
                <a:latin typeface="+mn-lt"/>
              </a:rPr>
              <a:t>Performans esaslı bütçeleme sistemi</a:t>
            </a:r>
            <a:endParaRPr lang="tr-TR" sz="2800" dirty="0">
              <a:latin typeface="+mn-lt"/>
            </a:endParaRPr>
          </a:p>
        </p:txBody>
      </p:sp>
      <p:sp>
        <p:nvSpPr>
          <p:cNvPr id="3" name="Alt Başlık 2"/>
          <p:cNvSpPr>
            <a:spLocks noGrp="1"/>
          </p:cNvSpPr>
          <p:nvPr>
            <p:ph type="subTitle" idx="1"/>
          </p:nvPr>
        </p:nvSpPr>
        <p:spPr>
          <a:xfrm>
            <a:off x="1524000" y="1671145"/>
            <a:ext cx="9144000" cy="3586655"/>
          </a:xfrm>
        </p:spPr>
        <p:txBody>
          <a:bodyPr/>
          <a:lstStyle/>
          <a:p>
            <a:pPr algn="just"/>
            <a:r>
              <a:rPr lang="tr-TR" altLang="tr-TR" dirty="0"/>
              <a:t>Kamu idarelerinin ana fonksiyonlarını, bu fonksiyonların yerine getirilmesi sonucunda gerçekleştirilecek amaç ve hedeflerini belirleyen, kaynakların bu amaç ve hedefler doğrultusunda tahsisini ve kullanılmasını sağlayan,  performans ölçümü yaparak ulaşılmak istenen hedeflere ulaşılıp ulaşılamadığını değerlendiren ve sonuçları raporlayan bir bütçeleme sistemidir</a:t>
            </a:r>
            <a:r>
              <a:rPr lang="tr-TR" altLang="tr-TR" dirty="0" smtClean="0"/>
              <a:t>.</a:t>
            </a:r>
          </a:p>
          <a:p>
            <a:pPr algn="just"/>
            <a:endParaRPr lang="tr-TR" dirty="0"/>
          </a:p>
        </p:txBody>
      </p:sp>
    </p:spTree>
    <p:extLst>
      <p:ext uri="{BB962C8B-B14F-4D97-AF65-F5344CB8AC3E}">
        <p14:creationId xmlns:p14="http://schemas.microsoft.com/office/powerpoint/2010/main" val="2445198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2063750" y="188914"/>
            <a:ext cx="8229600" cy="490537"/>
          </a:xfrm>
        </p:spPr>
        <p:txBody>
          <a:bodyPr>
            <a:normAutofit fontScale="90000"/>
          </a:bodyPr>
          <a:lstStyle/>
          <a:p>
            <a:pPr eaLnBrk="1" hangingPunct="1"/>
            <a:r>
              <a:rPr lang="tr-TR" altLang="tr-TR" sz="2400" b="1" dirty="0" smtClean="0"/>
              <a:t>Planlama</a:t>
            </a:r>
            <a:r>
              <a:rPr lang="tr-TR" altLang="tr-TR" sz="2400" b="1" dirty="0"/>
              <a:t>, Programlama, Bütçeleme Sistemi (PPBS)</a:t>
            </a:r>
            <a:r>
              <a:rPr lang="tr-TR" altLang="tr-TR" sz="4000" dirty="0"/>
              <a:t> </a:t>
            </a:r>
          </a:p>
        </p:txBody>
      </p:sp>
      <p:sp>
        <p:nvSpPr>
          <p:cNvPr id="40963" name="Rectangle 3"/>
          <p:cNvSpPr>
            <a:spLocks noGrp="1" noChangeArrowheads="1"/>
          </p:cNvSpPr>
          <p:nvPr>
            <p:ph type="body" sz="half" idx="1"/>
          </p:nvPr>
        </p:nvSpPr>
        <p:spPr>
          <a:xfrm>
            <a:off x="1981201" y="836614"/>
            <a:ext cx="8291513" cy="5761037"/>
          </a:xfrm>
        </p:spPr>
        <p:txBody>
          <a:bodyPr/>
          <a:lstStyle/>
          <a:p>
            <a:pPr algn="just" eaLnBrk="1" hangingPunct="1">
              <a:lnSpc>
                <a:spcPct val="80000"/>
              </a:lnSpc>
              <a:buFontTx/>
              <a:buNone/>
            </a:pPr>
            <a:r>
              <a:rPr lang="tr-TR" altLang="tr-TR" sz="1800" dirty="0"/>
              <a:t>	</a:t>
            </a:r>
            <a:r>
              <a:rPr lang="tr-TR" altLang="tr-TR" sz="1600" dirty="0"/>
              <a:t>İlk olarak ABD’de geliştirilmiş ve uygulamaya konulmuştur</a:t>
            </a:r>
            <a:r>
              <a:rPr lang="tr-TR" altLang="tr-TR" sz="1600" dirty="0" smtClean="0"/>
              <a:t>. 1965 </a:t>
            </a:r>
            <a:r>
              <a:rPr lang="tr-TR" altLang="tr-TR" sz="1600" dirty="0"/>
              <a:t>yılında, sistemin federal devlet seviyesinde bütün bakanlık ve birimlerde uygulanması sağlanmıştır. Program bütçe sisteminin makro planlama açısından çok daha geliştirilmiş bir şeklidir</a:t>
            </a:r>
            <a:r>
              <a:rPr lang="tr-TR" altLang="tr-TR" sz="1600" dirty="0" smtClean="0"/>
              <a:t>.</a:t>
            </a:r>
          </a:p>
          <a:p>
            <a:pPr algn="just" eaLnBrk="1" hangingPunct="1">
              <a:lnSpc>
                <a:spcPct val="80000"/>
              </a:lnSpc>
              <a:buFontTx/>
              <a:buNone/>
            </a:pPr>
            <a:r>
              <a:rPr lang="tr-TR" altLang="tr-TR" sz="1600" dirty="0" smtClean="0"/>
              <a:t>Sistemin </a:t>
            </a:r>
            <a:r>
              <a:rPr lang="tr-TR" altLang="tr-TR" sz="1600" dirty="0"/>
              <a:t>dört temel aşaması bulunmaktadır</a:t>
            </a:r>
            <a:r>
              <a:rPr lang="tr-TR" altLang="tr-TR" sz="1600" dirty="0" smtClean="0"/>
              <a:t>. Bunlar </a:t>
            </a:r>
            <a:r>
              <a:rPr lang="tr-TR" altLang="tr-TR" sz="1600" dirty="0"/>
              <a:t>Planlama</a:t>
            </a:r>
            <a:r>
              <a:rPr lang="tr-TR" altLang="tr-TR" sz="1600" dirty="0" smtClean="0"/>
              <a:t>, Programlama, Bütçeleme </a:t>
            </a:r>
            <a:r>
              <a:rPr lang="tr-TR" altLang="tr-TR" sz="1600" dirty="0"/>
              <a:t>ve Sistem analizidir.</a:t>
            </a:r>
          </a:p>
          <a:p>
            <a:pPr algn="just">
              <a:buFontTx/>
              <a:buNone/>
            </a:pPr>
            <a:r>
              <a:rPr lang="tr-TR" altLang="tr-TR" sz="1600" b="1" i="1" dirty="0"/>
              <a:t>	</a:t>
            </a:r>
            <a:r>
              <a:rPr lang="tr-TR" altLang="tr-TR" sz="1600" dirty="0"/>
              <a:t>Plânlama </a:t>
            </a:r>
            <a:r>
              <a:rPr lang="tr-TR" altLang="tr-TR" sz="1600" dirty="0" smtClean="0"/>
              <a:t>Aşaması</a:t>
            </a:r>
          </a:p>
          <a:p>
            <a:pPr algn="just">
              <a:buFontTx/>
              <a:buNone/>
            </a:pPr>
            <a:r>
              <a:rPr lang="tr-TR" altLang="tr-TR" sz="1600" dirty="0"/>
              <a:t>	Programlama </a:t>
            </a:r>
            <a:r>
              <a:rPr lang="tr-TR" altLang="tr-TR" sz="1600" dirty="0" smtClean="0"/>
              <a:t>Aşaması</a:t>
            </a:r>
          </a:p>
          <a:p>
            <a:pPr algn="just">
              <a:buFontTx/>
              <a:buNone/>
            </a:pPr>
            <a:r>
              <a:rPr lang="tr-TR" altLang="tr-TR" sz="1600" dirty="0"/>
              <a:t>	Bütçeleme </a:t>
            </a:r>
            <a:r>
              <a:rPr lang="tr-TR" altLang="tr-TR" sz="1600" dirty="0" smtClean="0"/>
              <a:t>Aşaması</a:t>
            </a:r>
          </a:p>
          <a:p>
            <a:pPr algn="just">
              <a:buFontTx/>
              <a:buNone/>
            </a:pPr>
            <a:r>
              <a:rPr lang="tr-TR" altLang="tr-TR" sz="1600" dirty="0"/>
              <a:t>	Sistem Analizi </a:t>
            </a:r>
            <a:r>
              <a:rPr lang="tr-TR" altLang="tr-TR" sz="1600" dirty="0" smtClean="0"/>
              <a:t>Aşaması</a:t>
            </a:r>
            <a:endParaRPr lang="tr-TR" altLang="tr-TR" sz="1800" dirty="0"/>
          </a:p>
        </p:txBody>
      </p:sp>
      <p:sp>
        <p:nvSpPr>
          <p:cNvPr id="40964" name="Rectangle 5"/>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sp>
        <p:nvSpPr>
          <p:cNvPr id="40965" name="Rectangle 7"/>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sp>
        <p:nvSpPr>
          <p:cNvPr id="40966" name="Rectangle 9"/>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spTree>
    <p:extLst>
      <p:ext uri="{BB962C8B-B14F-4D97-AF65-F5344CB8AC3E}">
        <p14:creationId xmlns:p14="http://schemas.microsoft.com/office/powerpoint/2010/main" val="3231623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981201" y="483393"/>
            <a:ext cx="8229600" cy="417513"/>
          </a:xfrm>
        </p:spPr>
        <p:txBody>
          <a:bodyPr>
            <a:noAutofit/>
          </a:bodyPr>
          <a:lstStyle/>
          <a:p>
            <a:pPr eaLnBrk="1" hangingPunct="1"/>
            <a:r>
              <a:rPr lang="tr-TR" altLang="tr-TR" sz="2800" dirty="0" smtClean="0">
                <a:latin typeface="+mn-lt"/>
              </a:rPr>
              <a:t>Sıfır </a:t>
            </a:r>
            <a:r>
              <a:rPr lang="tr-TR" altLang="tr-TR" sz="2800" dirty="0">
                <a:latin typeface="+mn-lt"/>
              </a:rPr>
              <a:t>Esaslı Bütçeleme (SEB) Sistemi </a:t>
            </a:r>
          </a:p>
        </p:txBody>
      </p:sp>
      <p:sp>
        <p:nvSpPr>
          <p:cNvPr id="46083" name="Rectangle 3"/>
          <p:cNvSpPr>
            <a:spLocks noGrp="1" noChangeArrowheads="1"/>
          </p:cNvSpPr>
          <p:nvPr>
            <p:ph type="body" idx="1"/>
          </p:nvPr>
        </p:nvSpPr>
        <p:spPr>
          <a:xfrm>
            <a:off x="1981201" y="1366344"/>
            <a:ext cx="8291513" cy="5015405"/>
          </a:xfrm>
        </p:spPr>
        <p:txBody>
          <a:bodyPr/>
          <a:lstStyle/>
          <a:p>
            <a:pPr algn="just">
              <a:lnSpc>
                <a:spcPct val="80000"/>
              </a:lnSpc>
              <a:buNone/>
            </a:pPr>
            <a:r>
              <a:rPr lang="tr-TR" altLang="tr-TR" sz="2400" dirty="0" smtClean="0"/>
              <a:t>Yeni </a:t>
            </a:r>
            <a:r>
              <a:rPr lang="tr-TR" altLang="tr-TR" sz="2400" dirty="0"/>
              <a:t>baştan </a:t>
            </a:r>
            <a:r>
              <a:rPr lang="tr-TR" altLang="tr-TR" sz="2400" dirty="0" smtClean="0"/>
              <a:t>bütçeleme </a:t>
            </a:r>
            <a:r>
              <a:rPr lang="tr-TR" altLang="tr-TR" sz="2400" dirty="0"/>
              <a:t>veya </a:t>
            </a:r>
            <a:r>
              <a:rPr lang="tr-TR" altLang="tr-TR" sz="2400" dirty="0" smtClean="0"/>
              <a:t>Sil </a:t>
            </a:r>
            <a:r>
              <a:rPr lang="tr-TR" altLang="tr-TR" sz="2400" dirty="0"/>
              <a:t>baştan </a:t>
            </a:r>
            <a:r>
              <a:rPr lang="tr-TR" altLang="tr-TR" sz="2400" dirty="0" smtClean="0"/>
              <a:t>bütçeleme </a:t>
            </a:r>
            <a:r>
              <a:rPr lang="tr-TR" altLang="tr-TR" sz="2400" dirty="0"/>
              <a:t>olarak da ifade edilmektedir. </a:t>
            </a:r>
          </a:p>
          <a:p>
            <a:pPr algn="just" eaLnBrk="1" hangingPunct="1">
              <a:lnSpc>
                <a:spcPct val="80000"/>
              </a:lnSpc>
              <a:buFontTx/>
              <a:buNone/>
            </a:pPr>
            <a:r>
              <a:rPr lang="tr-TR" altLang="tr-TR" sz="2400" dirty="0"/>
              <a:t>	</a:t>
            </a:r>
          </a:p>
          <a:p>
            <a:pPr algn="just" eaLnBrk="1" hangingPunct="1">
              <a:lnSpc>
                <a:spcPct val="80000"/>
              </a:lnSpc>
              <a:buFontTx/>
              <a:buNone/>
            </a:pPr>
            <a:r>
              <a:rPr lang="tr-TR" altLang="tr-TR" sz="2400" dirty="0" smtClean="0"/>
              <a:t>Sistem, yöneticilerin </a:t>
            </a:r>
            <a:r>
              <a:rPr lang="tr-TR" altLang="tr-TR" sz="2400" dirty="0"/>
              <a:t>bütçelerinin gerekçelerini en ayrıntılı şekilde gösterdiği</a:t>
            </a:r>
            <a:r>
              <a:rPr lang="tr-TR" altLang="tr-TR" sz="2400" dirty="0" smtClean="0"/>
              <a:t>, harcama </a:t>
            </a:r>
            <a:r>
              <a:rPr lang="tr-TR" altLang="tr-TR" sz="2400" dirty="0"/>
              <a:t>gerekçesini kanıtlama yükünün yöneticide olduğu ve faaliyetlerin karar paketleri şeklinde ifade edilerek nispi önemlerine göre analize tabi tutulduğu bir bütçeleme anlayışını yansıtmaktadır</a:t>
            </a:r>
            <a:r>
              <a:rPr lang="tr-TR" altLang="tr-TR" sz="2400" dirty="0" smtClean="0"/>
              <a:t>.</a:t>
            </a:r>
          </a:p>
        </p:txBody>
      </p:sp>
    </p:spTree>
    <p:extLst>
      <p:ext uri="{BB962C8B-B14F-4D97-AF65-F5344CB8AC3E}">
        <p14:creationId xmlns:p14="http://schemas.microsoft.com/office/powerpoint/2010/main" val="19021364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459</Words>
  <Application>Microsoft Office PowerPoint</Application>
  <PresentationFormat>Geniş ekran</PresentationFormat>
  <Paragraphs>44</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Wingdings 3</vt:lpstr>
      <vt:lpstr>Office Teması</vt:lpstr>
      <vt:lpstr>MİLLİ GELİR KAVRAMLARI</vt:lpstr>
      <vt:lpstr>Milli Gelir Tahmin Yöntemleri (Estimation Methods of National Income)</vt:lpstr>
      <vt:lpstr>Bütçe sistemleri</vt:lpstr>
      <vt:lpstr>PowerPoint Sunusu</vt:lpstr>
      <vt:lpstr>2. Program Bütçe Sistemi (PBS)</vt:lpstr>
      <vt:lpstr>Performans esaslı bütçeleme sistemi</vt:lpstr>
      <vt:lpstr>Planlama, Programlama, Bütçeleme Sistemi (PPBS) </vt:lpstr>
      <vt:lpstr>Sıfır Esaslı Bütçeleme (SEB) Sistemi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Bütçe ilkeleri </dc:title>
  <dc:creator>mas</dc:creator>
  <cp:lastModifiedBy>arif şahin</cp:lastModifiedBy>
  <cp:revision>15</cp:revision>
  <dcterms:created xsi:type="dcterms:W3CDTF">2018-01-08T14:45:52Z</dcterms:created>
  <dcterms:modified xsi:type="dcterms:W3CDTF">2019-11-20T09:04:05Z</dcterms:modified>
</cp:coreProperties>
</file>