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8708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4919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8343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3385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41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2752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9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715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0875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215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928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F421E-0379-4BB6-AE3F-4813821304ED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17A73-04D2-4A40-9EC4-4116374775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532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DÜNYADA TIBBİ BİTKİLER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650" y="1376737"/>
            <a:ext cx="6447501" cy="4993241"/>
          </a:xfrm>
        </p:spPr>
        <p:txBody>
          <a:bodyPr>
            <a:normAutofit fontScale="62500" lnSpcReduction="20000"/>
          </a:bodyPr>
          <a:lstStyle/>
          <a:p>
            <a:r>
              <a:rPr lang="tr-TR" sz="2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Tıbbi bitkilerin iki kaynağı vardır</a:t>
            </a:r>
          </a:p>
          <a:p>
            <a:pPr>
              <a:buNone/>
            </a:pPr>
            <a:r>
              <a:rPr lang="tr-TR" sz="2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tr-TR" sz="2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tr-TR" sz="2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tr-TR" sz="2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a) doğal               b) kültür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Tıbbi 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bitkilerin büyük kısmı doğadan elde edilmektedir.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Dünyada ki 270 bin bitkiden </a:t>
            </a:r>
            <a:r>
              <a:rPr lang="tr-TR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bin adedi tıbbi bitki olarak </a:t>
            </a:r>
            <a:endParaRPr lang="tr-TR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Dünyada 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yaklaşık olarak 20.000 çeşit bitki türünün tıbbi amaçlı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Avrupa’da 2.000 kadar bitkisel drog ticareti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Dünya çapında popüler olan tıbbi bitki sayısının 4-6 bin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ticareti yapılan tür sayısının da 3 bin civarında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900 kadar tıbbi bitki türünün kültürü yapıldığı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Dünyada ilaç pazarı hacmi 2014 yılında 950 milyar dolar civarında olup, </a:t>
            </a:r>
            <a:r>
              <a:rPr lang="tr-TR" sz="2900" dirty="0" err="1">
                <a:latin typeface="Arial" panose="020B0604020202020204" pitchFamily="34" charset="0"/>
                <a:cs typeface="Arial" panose="020B0604020202020204" pitchFamily="34" charset="0"/>
              </a:rPr>
              <a:t>biyoteknolojik</a:t>
            </a:r>
            <a:r>
              <a:rPr lang="tr-TR" sz="2900" dirty="0">
                <a:latin typeface="Arial" panose="020B0604020202020204" pitchFamily="34" charset="0"/>
                <a:cs typeface="Arial" panose="020B0604020202020204" pitchFamily="34" charset="0"/>
              </a:rPr>
              <a:t> ürünlerinde bu sektöre girmesi ile bu pazarın giderek büyüyeceği tahmin </a:t>
            </a:r>
            <a:r>
              <a:rPr lang="tr-TR" sz="2900">
                <a:latin typeface="Arial" panose="020B0604020202020204" pitchFamily="34" charset="0"/>
                <a:cs typeface="Arial" panose="020B0604020202020204" pitchFamily="34" charset="0"/>
              </a:rPr>
              <a:t>edilmektedir </a:t>
            </a:r>
            <a:r>
              <a:rPr lang="tr-TR" sz="290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1800" smtClean="0"/>
              <a:t>Arslan </a:t>
            </a:r>
            <a:r>
              <a:rPr lang="tr-TR" sz="1800" dirty="0"/>
              <a:t>N. Vd. 2015</a:t>
            </a:r>
            <a:r>
              <a:rPr lang="tr-TR" sz="1800" dirty="0" smtClean="0"/>
              <a:t>.)</a:t>
            </a: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endParaRPr lang="tr-TR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4857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Dünyada Tıbbi Bitkiler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0944" y="1544140"/>
            <a:ext cx="6447501" cy="3880773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Dünya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pazarları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ileriye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yönelik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planlamaya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imkan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veren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üretim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tarzı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etken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madde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miktarı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kalitesi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yüksek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standart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ürün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talep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etmektedir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Ancak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talebi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bugüne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kadar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yapıldığı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gibi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doğadan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toplayarak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karşılamamız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pazarda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kalıcı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edinmemiz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mümkün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değildir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Doğal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dokusunda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mevcut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ıtrî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bitkilerin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çok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az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kısmı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kültüre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alınmıştır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İç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dış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piyasada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değerlendirilen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türlerinin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önemli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kısmı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doğadan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toplanmaktadır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Son yıllarda doğal tedavi yöntemleri ile ilgili bu konuya ağırlık verilmesi tıbbi bitkileri tekrar gündeme getirmiştir. Bugün kullanılan tıbbi bitkilerin tahmini olarak %70’inin doğadan toplandığı, %30’unun ise kültürünün yapıldığı tahmin edilmektedir</a:t>
            </a:r>
            <a:r>
              <a:rPr lang="tr-TR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İşte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nedenle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yoğun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kontrolsüz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toplamalar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nedeniyle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türleri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arasında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%20’den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fazlasının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geleceği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tehlike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altında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olduğu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bildirilmektedir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6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Sadece</a:t>
            </a:r>
            <a:r>
              <a:rPr lang="tr-TR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Almanya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pazarında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alınıp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satılan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aromati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sayısı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1,500’ün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ü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zerindedir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Ancak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dünya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genelinde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aromatik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bitkilerin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%1’den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daha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azının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ekonomik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anlamda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kültürü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yapılmaktadır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Örneğin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2,000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kadar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aromatik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bitkinin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pazarlandığı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Avrupa’da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kültürü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yapılanların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sayısı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fazla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150’dir.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Çok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köklü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aromatik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üreticisi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olan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Macaristan’da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dahi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sayı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tr-T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kadardır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pPr marL="0" indent="0">
              <a:buNone/>
            </a:pPr>
            <a:r>
              <a:rPr lang="tr-TR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255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3000" y="274638"/>
            <a:ext cx="6858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BİTKİSEL ÜRÜNLER-GLOBAL PAZAR PAYI (BİTKİSEL KATKI VE TEDAVİ EDİCİ ÜRÜNLER)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7239762" y="5734050"/>
            <a:ext cx="4572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7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317</Words>
  <Application>Microsoft Office PowerPoint</Application>
  <PresentationFormat>Ekran Gösterisi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DÜNYADA TIBBİ BİTKİLER</vt:lpstr>
      <vt:lpstr>Dünyada Tıbbi Bitkiler</vt:lpstr>
      <vt:lpstr>BİTKİSEL ÜRÜNLER-GLOBAL PAZAR PAYI (BİTKİSEL KATKI VE TEDAVİ EDİCİ ÜRÜNLER)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DÜNYADA TIBBİ BİTKİLER</dc:title>
  <dc:creator>user</dc:creator>
  <cp:lastModifiedBy>user</cp:lastModifiedBy>
  <cp:revision>2</cp:revision>
  <dcterms:created xsi:type="dcterms:W3CDTF">2017-01-30T16:24:08Z</dcterms:created>
  <dcterms:modified xsi:type="dcterms:W3CDTF">2017-01-31T10:35:30Z</dcterms:modified>
</cp:coreProperties>
</file>