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723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97843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47112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6395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8768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34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8695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94677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4101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138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33156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164476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0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42977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53353" y="978459"/>
            <a:ext cx="10515600" cy="5583705"/>
          </a:xfrm>
        </p:spPr>
        <p:txBody>
          <a:bodyPr>
            <a:noAutofit/>
          </a:bodyPr>
          <a:lstStyle/>
          <a:p>
            <a:pPr marL="0" indent="0" algn="just">
              <a:spcAft>
                <a:spcPts val="0"/>
              </a:spcAft>
              <a:buNone/>
            </a:pPr>
            <a:r>
              <a:rPr lang="tr-TR" sz="3200" b="1" dirty="0">
                <a:latin typeface="Times New Roman" panose="02020603050405020304" pitchFamily="18" charset="0"/>
                <a:ea typeface="Times New Roman" panose="02020603050405020304" pitchFamily="18" charset="0"/>
              </a:rPr>
              <a:t>5</a:t>
            </a:r>
            <a:r>
              <a:rPr lang="tr-TR" sz="3200" b="1" dirty="0" smtClean="0">
                <a:latin typeface="Times New Roman" panose="02020603050405020304" pitchFamily="18" charset="0"/>
                <a:ea typeface="Times New Roman" panose="02020603050405020304" pitchFamily="18" charset="0"/>
              </a:rPr>
              <a:t>. ÇATILAR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Çatı </a:t>
            </a:r>
            <a:r>
              <a:rPr lang="tr-TR" dirty="0">
                <a:latin typeface="Times New Roman" panose="02020603050405020304" pitchFamily="18" charset="0"/>
                <a:ea typeface="Times New Roman" panose="02020603050405020304" pitchFamily="18" charset="0"/>
              </a:rPr>
              <a:t>bir binayı en üstten örten ve dıştan gelen yağmur, kar, rüzgâr ve güneş etkilerine karşı koruyan yapı elemanıdır. Ayrıca çatılar, yapının estetikliği yönünden de önemlidirler. Tarımsal yapılarda çatı, inşaatı ve bakımı en pahalı olan elemanlardan birisidir. Çatıların tarımsal yapılarda önemli fonksiyonlarından birisi de çevre koşullarının kontrolü üzerindeki etkisidir. Tarımsal yapılarda ısı kayıp ve kazançları ile nem yoğunlaşmasının büyük bir bölümü çatılardan gerçekleşir. Bu nedenle ısı ve nem yalıtımı öncelikle çatılarda düşünülür. Ayrıca yeterli havalandırmanın sağlanmasında ve hava çıkış açıklıklarının yerleştirilmesinde de çatılar çok önemlidir. Yapının kullanım amacına ve binanın yapılacağı yörenin iklim koşullarına bağlı olarak güneş etkisinden korunma ya da yararlanma olanakları üzerinde çatıların özellikleri son derece etkilidir. Bu nedenle tüm yapılarda olduğu gibi özellikle tarımsal yapılarda çatıların projelenmesine yeterli özen mutlaka gösterilmelidir.</a:t>
            </a:r>
          </a:p>
        </p:txBody>
      </p:sp>
    </p:spTree>
    <p:extLst>
      <p:ext uri="{BB962C8B-B14F-4D97-AF65-F5344CB8AC3E}">
        <p14:creationId xmlns:p14="http://schemas.microsoft.com/office/powerpoint/2010/main" val="2277032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29" y="870883"/>
            <a:ext cx="10515600" cy="5462681"/>
          </a:xfrm>
        </p:spPr>
        <p:txBody>
          <a:bodyPr>
            <a:normAutofit fontScale="92500"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Tarımsal yapılarda kullanılan çatılar; geometrik şekilleri, eğimleri, yapım malzemeleri ve yükü aktarma durumları dikkate alınarak çeşitli şekillerde </a:t>
            </a:r>
            <a:r>
              <a:rPr lang="tr-TR" dirty="0" smtClean="0">
                <a:latin typeface="Times New Roman" panose="02020603050405020304" pitchFamily="18" charset="0"/>
                <a:ea typeface="Times New Roman" panose="02020603050405020304" pitchFamily="18" charset="0"/>
              </a:rPr>
              <a:t>sınıflandırılabilirler.</a:t>
            </a:r>
          </a:p>
          <a:p>
            <a:pPr indent="0" algn="just">
              <a:spcAft>
                <a:spcPts val="0"/>
              </a:spcAft>
              <a:buNone/>
            </a:pPr>
            <a:r>
              <a:rPr lang="tr-TR" dirty="0" smtClean="0">
                <a:latin typeface="Times New Roman" panose="02020603050405020304" pitchFamily="18" charset="0"/>
                <a:ea typeface="Times New Roman" panose="02020603050405020304" pitchFamily="18" charset="0"/>
              </a:rPr>
              <a:t>Tarımsal </a:t>
            </a:r>
            <a:r>
              <a:rPr lang="tr-TR" dirty="0">
                <a:latin typeface="Times New Roman" panose="02020603050405020304" pitchFamily="18" charset="0"/>
                <a:ea typeface="Times New Roman" panose="02020603050405020304" pitchFamily="18" charset="0"/>
              </a:rPr>
              <a:t>inşaatta kullanılan çatılar geometrik şekillerine göre; düz çatılar, tek eğimli çatılar, iki eğimli çatılar, dört eğimli çatılar, topuz çatılar, </a:t>
            </a:r>
            <a:r>
              <a:rPr lang="tr-TR" dirty="0" err="1">
                <a:latin typeface="Times New Roman" panose="02020603050405020304" pitchFamily="18" charset="0"/>
                <a:ea typeface="Times New Roman" panose="02020603050405020304" pitchFamily="18" charset="0"/>
              </a:rPr>
              <a:t>mansard</a:t>
            </a:r>
            <a:r>
              <a:rPr lang="tr-TR" dirty="0">
                <a:latin typeface="Times New Roman" panose="02020603050405020304" pitchFamily="18" charset="0"/>
                <a:ea typeface="Times New Roman" panose="02020603050405020304" pitchFamily="18" charset="0"/>
              </a:rPr>
              <a:t> çatılar, kanatlı çatılar, fenerli çatılar, silindir çatılar, M tipi çatılar ve şet çatılar olarak </a:t>
            </a:r>
            <a:r>
              <a:rPr lang="tr-TR" dirty="0" smtClean="0">
                <a:latin typeface="Times New Roman" panose="02020603050405020304" pitchFamily="18" charset="0"/>
                <a:ea typeface="Times New Roman" panose="02020603050405020304" pitchFamily="18" charset="0"/>
              </a:rPr>
              <a:t>sınıflandırılabilirler.</a:t>
            </a:r>
          </a:p>
          <a:p>
            <a:pPr indent="0" algn="just">
              <a:spcAft>
                <a:spcPts val="0"/>
              </a:spcAft>
              <a:buNone/>
            </a:pPr>
            <a:r>
              <a:rPr lang="tr-TR" dirty="0" smtClean="0">
                <a:latin typeface="Times New Roman" panose="02020603050405020304" pitchFamily="18" charset="0"/>
                <a:ea typeface="Times New Roman" panose="02020603050405020304" pitchFamily="18" charset="0"/>
              </a:rPr>
              <a:t>Çatılar</a:t>
            </a:r>
            <a:r>
              <a:rPr lang="tr-TR" dirty="0">
                <a:latin typeface="Times New Roman" panose="02020603050405020304" pitchFamily="18" charset="0"/>
                <a:ea typeface="Times New Roman" panose="02020603050405020304" pitchFamily="18" charset="0"/>
              </a:rPr>
              <a:t>, sahip oldukları eğim değerlerine göre; az eğimli çatılar, orta eğimli çatılar ve yüksek eğimli çatılar olmak üzere üç grupta toplanabilir</a:t>
            </a:r>
            <a:r>
              <a:rPr lang="tr-TR" dirty="0" smtClean="0">
                <a:latin typeface="Times New Roman" panose="02020603050405020304" pitchFamily="18" charset="0"/>
                <a:ea typeface="Times New Roman" panose="02020603050405020304" pitchFamily="18" charset="0"/>
              </a:rPr>
              <a:t>.</a:t>
            </a:r>
          </a:p>
          <a:p>
            <a:pPr indent="0" algn="just">
              <a:spcAft>
                <a:spcPts val="0"/>
              </a:spcAft>
              <a:buNone/>
            </a:pPr>
            <a:r>
              <a:rPr lang="tr-TR" dirty="0">
                <a:latin typeface="Times New Roman" panose="02020603050405020304" pitchFamily="18" charset="0"/>
                <a:ea typeface="Times New Roman" panose="02020603050405020304" pitchFamily="18" charset="0"/>
              </a:rPr>
              <a:t>Çatılar taşıyıcı elemanlarında kullanılan malzemeye göre; ahşap çatılar, çelik çatılar ve betonarme çatılar olmak üzere başlıca üç grupta toplanabilir.</a:t>
            </a:r>
            <a:endParaRPr lang="tr-TR" sz="3200" dirty="0">
              <a:latin typeface="Times New Roman" panose="02020603050405020304" pitchFamily="18" charset="0"/>
              <a:ea typeface="Times New Roman" panose="02020603050405020304" pitchFamily="18" charset="0"/>
            </a:endParaRPr>
          </a:p>
          <a:p>
            <a:pPr indent="0" algn="just">
              <a:spcAft>
                <a:spcPts val="0"/>
              </a:spcAft>
              <a:buNone/>
            </a:pPr>
            <a:r>
              <a:rPr lang="tr-TR" dirty="0">
                <a:latin typeface="Times New Roman" panose="02020603050405020304" pitchFamily="18" charset="0"/>
                <a:ea typeface="Times New Roman" panose="02020603050405020304" pitchFamily="18" charset="0"/>
              </a:rPr>
              <a:t>Tarımsal yapılarda çatıların taşıyıcı elemanlarında en yaygın kullanılan malzeme ahşaptır. Ancak son yıllarda yeni inşa edilen özellikle de geniş açıklığa sahip yapılarda çelik çatıların kullanımı da yaygınlaşmıştır.</a:t>
            </a:r>
            <a:endParaRPr lang="tr-TR" sz="3200" dirty="0">
              <a:latin typeface="Times New Roman" panose="02020603050405020304" pitchFamily="18" charset="0"/>
              <a:ea typeface="Times New Roman" panose="02020603050405020304" pitchFamily="18" charset="0"/>
            </a:endParaRPr>
          </a:p>
          <a:p>
            <a:pPr indent="0" algn="just">
              <a:spcAft>
                <a:spcPts val="0"/>
              </a:spcAft>
              <a:buNone/>
            </a:pPr>
            <a:endParaRPr lang="tr-TR" dirty="0">
              <a:latin typeface="Times New Roman" panose="02020603050405020304" pitchFamily="18" charset="0"/>
              <a:ea typeface="Times New Roman" panose="02020603050405020304" pitchFamily="18" charset="0"/>
            </a:endParaRPr>
          </a:p>
          <a:p>
            <a:pPr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lvl="0" indent="0" algn="just">
              <a:buNone/>
            </a:pP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0633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62" name="İçerik Yer Tutucusu 161"/>
          <p:cNvSpPr>
            <a:spLocks noGrp="1"/>
          </p:cNvSpPr>
          <p:nvPr>
            <p:ph idx="1"/>
          </p:nvPr>
        </p:nvSpPr>
        <p:spPr/>
        <p:txBody>
          <a:bodyPr>
            <a:normAutofit fontScale="85000" lnSpcReduction="2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Çatı </a:t>
            </a:r>
            <a:r>
              <a:rPr lang="tr-TR" b="1" dirty="0" smtClean="0">
                <a:latin typeface="Times New Roman" panose="02020603050405020304" pitchFamily="18" charset="0"/>
                <a:ea typeface="Times New Roman" panose="02020603050405020304" pitchFamily="18" charset="0"/>
              </a:rPr>
              <a:t>Elemanları</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Klasik </a:t>
            </a:r>
            <a:r>
              <a:rPr lang="tr-TR" dirty="0">
                <a:latin typeface="Times New Roman" panose="02020603050405020304" pitchFamily="18" charset="0"/>
                <a:ea typeface="Times New Roman" panose="02020603050405020304" pitchFamily="18" charset="0"/>
              </a:rPr>
              <a:t>bir asma çatıyı oluşturan temel elemanlar </a:t>
            </a:r>
            <a:r>
              <a:rPr lang="tr-TR" dirty="0" smtClean="0">
                <a:latin typeface="Times New Roman" panose="02020603050405020304" pitchFamily="18" charset="0"/>
                <a:ea typeface="Times New Roman" panose="02020603050405020304" pitchFamily="18" charset="0"/>
              </a:rPr>
              <a:t>şunlardır: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Çatı örtüsü,</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Mertekler,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Aşıklar</a:t>
            </a:r>
            <a:r>
              <a:rPr lang="tr-TR" dirty="0" smtClean="0">
                <a:latin typeface="Times New Roman" panose="02020603050405020304" pitchFamily="18" charset="0"/>
                <a:ea typeface="Times New Roman" panose="02020603050405020304" pitchFamily="18" charset="0"/>
              </a:rPr>
              <a:t>,</a:t>
            </a:r>
          </a:p>
          <a:p>
            <a:pPr marL="342900" lvl="0" indent="-342900" algn="just">
              <a:spcAft>
                <a:spcPts val="0"/>
              </a:spcAft>
              <a:buFont typeface="Symbol" panose="05050102010706020507" pitchFamily="18" charset="2"/>
              <a:buChar char=""/>
              <a:tabLst>
                <a:tab pos="457200" algn="l"/>
              </a:tabLst>
            </a:pPr>
            <a:r>
              <a:rPr lang="tr-TR" sz="3200" dirty="0" smtClean="0">
                <a:latin typeface="Times New Roman" panose="02020603050405020304" pitchFamily="18" charset="0"/>
                <a:ea typeface="Times New Roman" panose="02020603050405020304" pitchFamily="18" charset="0"/>
              </a:rPr>
              <a:t>Çatı makası.</a:t>
            </a:r>
          </a:p>
          <a:p>
            <a:pPr marL="0" lvl="0" indent="0" algn="just">
              <a:spcAft>
                <a:spcPts val="0"/>
              </a:spcAft>
              <a:buNone/>
              <a:tabLst>
                <a:tab pos="457200" algn="l"/>
              </a:tabLst>
            </a:pPr>
            <a:r>
              <a:rPr lang="tr-TR" sz="3200" dirty="0" smtClean="0">
                <a:latin typeface="Times New Roman" panose="02020603050405020304" pitchFamily="18" charset="0"/>
                <a:ea typeface="Times New Roman" panose="02020603050405020304" pitchFamily="18" charset="0"/>
              </a:rPr>
              <a:t>Yapıları </a:t>
            </a:r>
            <a:r>
              <a:rPr lang="tr-TR" sz="3200" dirty="0">
                <a:latin typeface="Times New Roman" panose="02020603050405020304" pitchFamily="18" charset="0"/>
                <a:ea typeface="Times New Roman" panose="02020603050405020304" pitchFamily="18" charset="0"/>
              </a:rPr>
              <a:t>ve içerisinde barındırılan canlıları; yağmur, kar, güneş, rüzgâr ve diğer olumsuz etkenlere karşı korumak ve yapı içerisinde arzu edilen optimum çevre koşullarını sağlamak amacıyla çatılarda çeşitli özelliklere sahip örtü malzemeleri kullanılır. Çatı örtü malzemelerinin dış etkenlere ve yangına karşı dayanıklı, hafif, estetik, yeterli ısı ve nem yalıtımına sahip olması, yağış sularını sızdırmadan akıtması gerekir.</a:t>
            </a: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86197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1" y="776754"/>
            <a:ext cx="10515600" cy="5677834"/>
          </a:xfrm>
        </p:spPr>
        <p:txBody>
          <a:bodyPr>
            <a:normAutofit fontScale="92500" lnSpcReduction="20000"/>
          </a:bodyPr>
          <a:lstStyle/>
          <a:p>
            <a:pPr indent="0" algn="just">
              <a:spcAft>
                <a:spcPts val="0"/>
              </a:spcAft>
              <a:buNone/>
            </a:pPr>
            <a:r>
              <a:rPr lang="tr-TR" dirty="0" smtClean="0">
                <a:latin typeface="Times New Roman" panose="02020603050405020304" pitchFamily="18" charset="0"/>
                <a:cs typeface="Times New Roman" panose="02020603050405020304" pitchFamily="18" charset="0"/>
              </a:rPr>
              <a:t>Mertekler, ö</a:t>
            </a:r>
            <a:r>
              <a:rPr lang="tr-TR" dirty="0" smtClean="0">
                <a:latin typeface="Times New Roman" panose="02020603050405020304" pitchFamily="18" charset="0"/>
                <a:ea typeface="Times New Roman" panose="02020603050405020304" pitchFamily="18" charset="0"/>
              </a:rPr>
              <a:t>rtü </a:t>
            </a:r>
            <a:r>
              <a:rPr lang="tr-TR" dirty="0">
                <a:latin typeface="Times New Roman" panose="02020603050405020304" pitchFamily="18" charset="0"/>
                <a:ea typeface="Times New Roman" panose="02020603050405020304" pitchFamily="18" charset="0"/>
              </a:rPr>
              <a:t>malzemesi ve çatıya gelen yükü kendi ağırlığı ile birlikte taşıyarak aşıklara ileten kirişlerdir. Mertekler aşıklara dik ve çatı eğimi doğrultusunda yerleştirilirler. Genellikle ikiden fazla aşık üzerine oturduklarından bir sürekli kiriş olarak dikkate alınırlar. Merteklerde eğilme etkisi ortaya çıkar. Mertekler ahşap ya da çelik malzemeden yapılırlar. </a:t>
            </a:r>
            <a:endParaRPr lang="tr-TR" dirty="0" smtClean="0">
              <a:latin typeface="Times New Roman" panose="02020603050405020304" pitchFamily="18" charset="0"/>
              <a:ea typeface="Times New Roman" panose="02020603050405020304" pitchFamily="18" charset="0"/>
            </a:endParaRPr>
          </a:p>
          <a:p>
            <a:pPr indent="0" algn="just">
              <a:spcAft>
                <a:spcPts val="0"/>
              </a:spcAft>
              <a:buNone/>
            </a:pPr>
            <a:r>
              <a:rPr lang="tr-TR" sz="3200" dirty="0">
                <a:latin typeface="Times New Roman" panose="02020603050405020304" pitchFamily="18" charset="0"/>
                <a:ea typeface="Times New Roman" panose="02020603050405020304" pitchFamily="18" charset="0"/>
              </a:rPr>
              <a:t>Aşıklar, çatı makasının düğüm noktaları ya da dikmeleri üzerine oturan ve merteklerden gelen yükü kendi ağırlığı ile birlikte taşıyarak </a:t>
            </a:r>
            <a:r>
              <a:rPr lang="tr-TR" sz="3200" dirty="0" err="1">
                <a:latin typeface="Times New Roman" panose="02020603050405020304" pitchFamily="18" charset="0"/>
                <a:ea typeface="Times New Roman" panose="02020603050405020304" pitchFamily="18" charset="0"/>
              </a:rPr>
              <a:t>mesnetlendiği</a:t>
            </a:r>
            <a:r>
              <a:rPr lang="tr-TR" sz="3200" dirty="0">
                <a:latin typeface="Times New Roman" panose="02020603050405020304" pitchFamily="18" charset="0"/>
                <a:ea typeface="Times New Roman" panose="02020603050405020304" pitchFamily="18" charset="0"/>
              </a:rPr>
              <a:t> noktalara aktaran yatay kirişlerdir. Aşıklar, bina uzun eksenine paralel olarak yerleşen ve eğilmeye çalışan çatı elemanlarıdırlar. Aşıkların statik yönden herhangi bir kirişten farkı yoktur</a:t>
            </a:r>
            <a:r>
              <a:rPr lang="tr-TR" sz="3200" dirty="0" smtClean="0">
                <a:latin typeface="Times New Roman" panose="02020603050405020304" pitchFamily="18" charset="0"/>
                <a:ea typeface="Times New Roman" panose="02020603050405020304" pitchFamily="18" charset="0"/>
              </a:rPr>
              <a:t>.</a:t>
            </a:r>
          </a:p>
          <a:p>
            <a:pPr indent="0" algn="just">
              <a:spcAft>
                <a:spcPts val="0"/>
              </a:spcAft>
              <a:buNone/>
            </a:pPr>
            <a:r>
              <a:rPr lang="tr-TR" sz="3200" dirty="0">
                <a:latin typeface="Times New Roman" panose="02020603050405020304" pitchFamily="18" charset="0"/>
                <a:ea typeface="Times New Roman" panose="02020603050405020304" pitchFamily="18" charset="0"/>
              </a:rPr>
              <a:t>Çatı sisteminde genellikle kafes kirişler kullanılır ve bunlara çoğunlukla </a:t>
            </a:r>
            <a:r>
              <a:rPr lang="tr-TR" sz="3200" b="1" i="1" dirty="0">
                <a:latin typeface="Times New Roman" panose="02020603050405020304" pitchFamily="18" charset="0"/>
                <a:ea typeface="Times New Roman" panose="02020603050405020304" pitchFamily="18" charset="0"/>
              </a:rPr>
              <a:t>çatı makası</a:t>
            </a:r>
            <a:r>
              <a:rPr lang="tr-TR" sz="3200" dirty="0">
                <a:latin typeface="Times New Roman" panose="02020603050405020304" pitchFamily="18" charset="0"/>
                <a:ea typeface="Times New Roman" panose="02020603050405020304" pitchFamily="18" charset="0"/>
              </a:rPr>
              <a:t> adı verilir. Makaslar, aşıklar aracılığı ile aktarılan çatı yükünü taşırlar ve çatının en alt elemanını oluştururlar. Yığma binalarda taşıyıcı dış duvarlar, karkas yapılarda ise kolonlar üzerine genellikle 2,00–5,00 m aralıklarla yerleştirilirler. </a:t>
            </a:r>
            <a:r>
              <a:rPr lang="tr-TR" sz="3200" dirty="0" smtClean="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7850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0623" y="884331"/>
            <a:ext cx="10515600" cy="5422340"/>
          </a:xfrm>
        </p:spPr>
        <p:txBody>
          <a:bodyPr>
            <a:normAutofit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Yapının kullanım amacına ve taşıyıcı duvarlar arasındaki açıklığa bağlı olarak çatı kuruluş şekilleri farklılaşmaktadır. Çatılar yükleri taşıma ve iletme şekillerine göre:</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Oturtma çatılar,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Asma çatılar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grupta toplanabilirler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Üzerine gelen yükleri makas aracılığı ile taşıyıcı duvarlara, bölme duvarlarına, kirişlere ya da betonarme döşemelere aktaran çatılara </a:t>
            </a:r>
            <a:r>
              <a:rPr lang="tr-TR" sz="3200" b="1" i="1" dirty="0">
                <a:latin typeface="Times New Roman" panose="02020603050405020304" pitchFamily="18" charset="0"/>
                <a:ea typeface="Times New Roman" panose="02020603050405020304" pitchFamily="18" charset="0"/>
              </a:rPr>
              <a:t>oturtma çatılar</a:t>
            </a:r>
            <a:r>
              <a:rPr lang="tr-TR" sz="3200" dirty="0">
                <a:latin typeface="Times New Roman" panose="02020603050405020304" pitchFamily="18" charset="0"/>
                <a:ea typeface="Times New Roman" panose="02020603050405020304" pitchFamily="18" charset="0"/>
              </a:rPr>
              <a:t> adı verilir. Oturtma çatılar yaygın olarak betonarme döşemeler üzerine yapılır. Çatının, taşıyıcı duvar veya kirişler üzerine oturtulması durumunda serbest (mesnet) açıklığının en fazla 4,00 m olması gerekir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1844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4753" y="803648"/>
            <a:ext cx="10515600" cy="5570258"/>
          </a:xfrm>
        </p:spPr>
        <p:txBody>
          <a:bodyPr>
            <a:normAutofit fontScale="92500" lnSpcReduction="10000"/>
          </a:bodyPr>
          <a:lstStyle/>
          <a:p>
            <a:pPr marL="0" indent="0" algn="just">
              <a:buNone/>
            </a:pPr>
            <a:r>
              <a:rPr lang="tr-TR" b="1" dirty="0">
                <a:latin typeface="Times New Roman" panose="02020603050405020304" pitchFamily="18" charset="0"/>
                <a:ea typeface="Times New Roman" panose="02020603050405020304" pitchFamily="18" charset="0"/>
              </a:rPr>
              <a:t>Rüzgâr bağlantıları (</a:t>
            </a:r>
            <a:r>
              <a:rPr lang="tr-TR" b="1" dirty="0" err="1">
                <a:latin typeface="Times New Roman" panose="02020603050405020304" pitchFamily="18" charset="0"/>
                <a:ea typeface="Times New Roman" panose="02020603050405020304" pitchFamily="18" charset="0"/>
              </a:rPr>
              <a:t>konturvatmanlar</a:t>
            </a:r>
            <a:r>
              <a:rPr lang="tr-TR" b="1" dirty="0" smtClean="0">
                <a:latin typeface="Times New Roman" panose="02020603050405020304" pitchFamily="18" charset="0"/>
                <a:ea typeface="Times New Roman" panose="02020603050405020304" pitchFamily="18" charset="0"/>
              </a:rPr>
              <a:t>),</a:t>
            </a:r>
            <a:r>
              <a:rPr lang="tr-TR" b="1" i="1" dirty="0" smtClean="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rüzgâr </a:t>
            </a:r>
            <a:r>
              <a:rPr lang="tr-TR" dirty="0">
                <a:latin typeface="Times New Roman" panose="02020603050405020304" pitchFamily="18" charset="0"/>
                <a:ea typeface="Times New Roman" panose="02020603050405020304" pitchFamily="18" charset="0"/>
              </a:rPr>
              <a:t>gibi yandan gelebilecek yüklere karşı çatı makaslarının yana doğru devrilmelerini önlemek amacıyla yapılırlar. Rüzgâr bağlantıları, genellikle çatının ilk </a:t>
            </a:r>
            <a:r>
              <a:rPr lang="tr-TR" dirty="0" smtClean="0">
                <a:latin typeface="Times New Roman" panose="02020603050405020304" pitchFamily="18" charset="0"/>
                <a:ea typeface="Times New Roman" panose="02020603050405020304" pitchFamily="18" charset="0"/>
              </a:rPr>
              <a:t>iki </a:t>
            </a:r>
            <a:r>
              <a:rPr lang="tr-TR" dirty="0">
                <a:latin typeface="Times New Roman" panose="02020603050405020304" pitchFamily="18" charset="0"/>
                <a:ea typeface="Times New Roman" panose="02020603050405020304" pitchFamily="18" charset="0"/>
              </a:rPr>
              <a:t>ve son iki makasları arasına çapraz olarak yerleştirilen </a:t>
            </a:r>
            <a:r>
              <a:rPr lang="tr-TR" dirty="0" smtClean="0">
                <a:latin typeface="Times New Roman" panose="02020603050405020304" pitchFamily="18" charset="0"/>
                <a:ea typeface="Times New Roman" panose="02020603050405020304" pitchFamily="18" charset="0"/>
              </a:rPr>
              <a:t>kirişlerdir.</a:t>
            </a:r>
          </a:p>
          <a:p>
            <a:pPr marL="0" indent="0" algn="just">
              <a:buNone/>
            </a:pPr>
            <a:r>
              <a:rPr lang="tr-TR" dirty="0">
                <a:latin typeface="Times New Roman" panose="02020603050405020304" pitchFamily="18" charset="0"/>
                <a:ea typeface="Times New Roman" panose="02020603050405020304" pitchFamily="18" charset="0"/>
              </a:rPr>
              <a:t>Oturtma çatılar kullanılan dikme sayısına bağlı olarak; bir dikmeli, iki dikmeli, üç ve daha fazla dikmeli olarak </a:t>
            </a:r>
            <a:r>
              <a:rPr lang="tr-TR" dirty="0" smtClean="0">
                <a:latin typeface="Times New Roman" panose="02020603050405020304" pitchFamily="18" charset="0"/>
                <a:ea typeface="Times New Roman" panose="02020603050405020304" pitchFamily="18" charset="0"/>
              </a:rPr>
              <a:t>adlandırılırlar.</a:t>
            </a:r>
          </a:p>
          <a:p>
            <a:pPr marL="0" indent="0" algn="just">
              <a:buNone/>
            </a:pPr>
            <a:r>
              <a:rPr lang="tr-TR" dirty="0">
                <a:latin typeface="Times New Roman" panose="02020603050405020304" pitchFamily="18" charset="0"/>
                <a:ea typeface="Times New Roman" panose="02020603050405020304" pitchFamily="18" charset="0"/>
              </a:rPr>
              <a:t>Çatı yüklerinin bir makas (kafes kiriş) yardımı ile yanlardaki mesnetlere iletildiği çatılara </a:t>
            </a:r>
            <a:r>
              <a:rPr lang="tr-TR" b="1" i="1" dirty="0">
                <a:latin typeface="Times New Roman" panose="02020603050405020304" pitchFamily="18" charset="0"/>
                <a:ea typeface="Times New Roman" panose="02020603050405020304" pitchFamily="18" charset="0"/>
              </a:rPr>
              <a:t>asma çatılar </a:t>
            </a:r>
            <a:r>
              <a:rPr lang="tr-TR" dirty="0">
                <a:latin typeface="Times New Roman" panose="02020603050405020304" pitchFamily="18" charset="0"/>
                <a:ea typeface="Times New Roman" panose="02020603050405020304" pitchFamily="18" charset="0"/>
              </a:rPr>
              <a:t>veya </a:t>
            </a:r>
            <a:r>
              <a:rPr lang="tr-TR" b="1" i="1" dirty="0">
                <a:latin typeface="Times New Roman" panose="02020603050405020304" pitchFamily="18" charset="0"/>
                <a:ea typeface="Times New Roman" panose="02020603050405020304" pitchFamily="18" charset="0"/>
              </a:rPr>
              <a:t>askılı çatılar</a:t>
            </a:r>
            <a:r>
              <a:rPr lang="tr-TR" dirty="0">
                <a:latin typeface="Times New Roman" panose="02020603050405020304" pitchFamily="18" charset="0"/>
                <a:ea typeface="Times New Roman" panose="02020603050405020304" pitchFamily="18" charset="0"/>
              </a:rPr>
              <a:t> adı verilir. Bu tip çatılarda mesnetler arasındaki mesafe 4 m’den fazla olup, geniş açıklıkların geçilmesinde kullanılırlar. Tarımsal yapılarda yaygın olarak kullanılan çatı tipidir. Bunun nedeni tarımsal yapıların içerisinde bulunan kolonların günlük işlerin yürütülmesini ve mekanizasyon kullanımını olumsuz yönde etkilemesidir.</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Asma çatının taşıyıcı elemanlarını kafes kirişler oluşturur. Bir kafes kiriş, ahşap ya da metal çubukların genellikle üçgenler oluşturacak şekilde uçlarından birbirlerine bağlanması ile yapılır. </a:t>
            </a:r>
            <a:endParaRPr lang="tr-TR" dirty="0"/>
          </a:p>
        </p:txBody>
      </p:sp>
    </p:spTree>
    <p:extLst>
      <p:ext uri="{BB962C8B-B14F-4D97-AF65-F5344CB8AC3E}">
        <p14:creationId xmlns:p14="http://schemas.microsoft.com/office/powerpoint/2010/main" val="2592560686"/>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885</Words>
  <Application>Microsoft Office PowerPoint</Application>
  <PresentationFormat>Geniş ekran</PresentationFormat>
  <Paragraphs>62</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2020-01-09T13:35:42Z</dcterms:created>
  <dcterms:modified xsi:type="dcterms:W3CDTF">2023-01-03T14:22:11Z</dcterms:modified>
</cp:coreProperties>
</file>