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5"/>
  </p:handoutMasterIdLst>
  <p:sldIdLst>
    <p:sldId id="256" r:id="rId2"/>
    <p:sldId id="352" r:id="rId3"/>
    <p:sldId id="353" r:id="rId4"/>
    <p:sldId id="257" r:id="rId5"/>
    <p:sldId id="258" r:id="rId6"/>
    <p:sldId id="355" r:id="rId7"/>
    <p:sldId id="356" r:id="rId8"/>
    <p:sldId id="335" r:id="rId9"/>
    <p:sldId id="259" r:id="rId10"/>
    <p:sldId id="260" r:id="rId11"/>
    <p:sldId id="261" r:id="rId12"/>
    <p:sldId id="262" r:id="rId13"/>
    <p:sldId id="263" r:id="rId14"/>
    <p:sldId id="328" r:id="rId15"/>
    <p:sldId id="264" r:id="rId16"/>
    <p:sldId id="265" r:id="rId17"/>
    <p:sldId id="266" r:id="rId18"/>
    <p:sldId id="333" r:id="rId19"/>
    <p:sldId id="267" r:id="rId20"/>
    <p:sldId id="268" r:id="rId21"/>
    <p:sldId id="270" r:id="rId22"/>
    <p:sldId id="271" r:id="rId23"/>
    <p:sldId id="272" r:id="rId24"/>
    <p:sldId id="273" r:id="rId25"/>
    <p:sldId id="334" r:id="rId26"/>
    <p:sldId id="274" r:id="rId27"/>
    <p:sldId id="329" r:id="rId28"/>
    <p:sldId id="275" r:id="rId29"/>
    <p:sldId id="351" r:id="rId30"/>
    <p:sldId id="276" r:id="rId31"/>
    <p:sldId id="277" r:id="rId32"/>
    <p:sldId id="330" r:id="rId33"/>
    <p:sldId id="278" r:id="rId34"/>
    <p:sldId id="279" r:id="rId35"/>
    <p:sldId id="348" r:id="rId36"/>
    <p:sldId id="280" r:id="rId37"/>
    <p:sldId id="281" r:id="rId38"/>
    <p:sldId id="331" r:id="rId39"/>
    <p:sldId id="282" r:id="rId40"/>
    <p:sldId id="283" r:id="rId41"/>
    <p:sldId id="284" r:id="rId42"/>
    <p:sldId id="285" r:id="rId43"/>
    <p:sldId id="286" r:id="rId44"/>
    <p:sldId id="287" r:id="rId45"/>
    <p:sldId id="288" r:id="rId46"/>
    <p:sldId id="332" r:id="rId47"/>
    <p:sldId id="289" r:id="rId48"/>
    <p:sldId id="290" r:id="rId49"/>
    <p:sldId id="291" r:id="rId50"/>
    <p:sldId id="292" r:id="rId51"/>
    <p:sldId id="293" r:id="rId52"/>
    <p:sldId id="336" r:id="rId53"/>
    <p:sldId id="337" r:id="rId54"/>
    <p:sldId id="338" r:id="rId55"/>
    <p:sldId id="339" r:id="rId56"/>
    <p:sldId id="340" r:id="rId57"/>
    <p:sldId id="341" r:id="rId58"/>
    <p:sldId id="295" r:id="rId59"/>
    <p:sldId id="296" r:id="rId60"/>
    <p:sldId id="297" r:id="rId61"/>
    <p:sldId id="298" r:id="rId62"/>
    <p:sldId id="299" r:id="rId63"/>
    <p:sldId id="349" r:id="rId64"/>
    <p:sldId id="300" r:id="rId65"/>
    <p:sldId id="301" r:id="rId66"/>
    <p:sldId id="302" r:id="rId67"/>
    <p:sldId id="303" r:id="rId68"/>
    <p:sldId id="304" r:id="rId69"/>
    <p:sldId id="305" r:id="rId70"/>
    <p:sldId id="306" r:id="rId71"/>
    <p:sldId id="350" r:id="rId72"/>
    <p:sldId id="307" r:id="rId73"/>
    <p:sldId id="343" r:id="rId74"/>
    <p:sldId id="344" r:id="rId75"/>
    <p:sldId id="345" r:id="rId76"/>
    <p:sldId id="347" r:id="rId77"/>
    <p:sldId id="309" r:id="rId78"/>
    <p:sldId id="310" r:id="rId79"/>
    <p:sldId id="311" r:id="rId80"/>
    <p:sldId id="312" r:id="rId81"/>
    <p:sldId id="313" r:id="rId82"/>
    <p:sldId id="314" r:id="rId83"/>
    <p:sldId id="315" r:id="rId84"/>
    <p:sldId id="316" r:id="rId85"/>
    <p:sldId id="317" r:id="rId86"/>
    <p:sldId id="318" r:id="rId87"/>
    <p:sldId id="319" r:id="rId88"/>
    <p:sldId id="320" r:id="rId89"/>
    <p:sldId id="321" r:id="rId90"/>
    <p:sldId id="322" r:id="rId91"/>
    <p:sldId id="323" r:id="rId92"/>
    <p:sldId id="324" r:id="rId93"/>
    <p:sldId id="357" r:id="rId94"/>
  </p:sldIdLst>
  <p:sldSz cx="9144000" cy="6858000" type="screen4x3"/>
  <p:notesSz cx="6784975" cy="9906000"/>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40050" cy="4953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43338" y="0"/>
            <a:ext cx="2940050" cy="495300"/>
          </a:xfrm>
          <a:prstGeom prst="rect">
            <a:avLst/>
          </a:prstGeom>
        </p:spPr>
        <p:txBody>
          <a:bodyPr vert="horz" lIns="91440" tIns="45720" rIns="91440" bIns="45720" rtlCol="0"/>
          <a:lstStyle>
            <a:lvl1pPr algn="r">
              <a:defRPr sz="1200"/>
            </a:lvl1pPr>
          </a:lstStyle>
          <a:p>
            <a:fld id="{103A9A12-65FF-4ABB-BC49-456AFAABACAB}" type="datetimeFigureOut">
              <a:rPr lang="tr-TR" smtClean="0"/>
              <a:pPr/>
              <a:t>03.09.2019</a:t>
            </a:fld>
            <a:endParaRPr lang="tr-TR"/>
          </a:p>
        </p:txBody>
      </p:sp>
      <p:sp>
        <p:nvSpPr>
          <p:cNvPr id="4" name="3 Altbilgi Yer Tutucusu"/>
          <p:cNvSpPr>
            <a:spLocks noGrp="1"/>
          </p:cNvSpPr>
          <p:nvPr>
            <p:ph type="ftr" sz="quarter" idx="2"/>
          </p:nvPr>
        </p:nvSpPr>
        <p:spPr>
          <a:xfrm>
            <a:off x="0" y="9409113"/>
            <a:ext cx="2940050" cy="4953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43338" y="9409113"/>
            <a:ext cx="2940050" cy="495300"/>
          </a:xfrm>
          <a:prstGeom prst="rect">
            <a:avLst/>
          </a:prstGeom>
        </p:spPr>
        <p:txBody>
          <a:bodyPr vert="horz" lIns="91440" tIns="45720" rIns="91440" bIns="45720" rtlCol="0" anchor="b"/>
          <a:lstStyle>
            <a:lvl1pPr algn="r">
              <a:defRPr sz="1200"/>
            </a:lvl1pPr>
          </a:lstStyle>
          <a:p>
            <a:fld id="{EC3F3EB6-E707-4925-978D-342C21FBE7BA}"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81204222-B35E-4E88-B9E7-02660B31308D}" type="datetimeFigureOut">
              <a:rPr lang="tr-TR"/>
              <a:pPr>
                <a:defRPr/>
              </a:pPr>
              <a:t>03.09.2019</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905C1608-3CA2-4B17-B879-98C81A095EC4}"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58293651-D189-4506-BEBA-9DCCF843AF28}" type="datetimeFigureOut">
              <a:rPr lang="tr-TR"/>
              <a:pPr>
                <a:defRPr/>
              </a:pPr>
              <a:t>03.09.2019</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79B69D80-212E-4BB0-B504-C190B0359EE7}"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79941A97-EADB-48D5-BEFF-920512098EE2}" type="datetimeFigureOut">
              <a:rPr lang="tr-TR"/>
              <a:pPr>
                <a:defRPr/>
              </a:pPr>
              <a:t>03.09.2019</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42C94F09-985A-43DE-9C80-1BA67AB3DD58}"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9D913DA5-3E39-4038-9FA0-790D450C865C}" type="datetimeFigureOut">
              <a:rPr lang="tr-TR"/>
              <a:pPr>
                <a:defRPr/>
              </a:pPr>
              <a:t>03.09.2019</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42200233-A65E-48D0-96D5-F17A231CA553}"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2166F81C-0BD4-4068-BB44-8C3CA6A894C3}" type="datetimeFigureOut">
              <a:rPr lang="tr-TR"/>
              <a:pPr>
                <a:defRPr/>
              </a:pPr>
              <a:t>03.09.2019</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AEC47E7B-46F0-4050-A168-E23DF61EFAFD}"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8E3C9923-E0D6-4547-8909-83F6BBCFFAC6}" type="datetimeFigureOut">
              <a:rPr lang="tr-TR"/>
              <a:pPr>
                <a:defRPr/>
              </a:pPr>
              <a:t>03.09.2019</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D1339A17-BBD0-4D07-A4CA-FF6D3C490AAF}"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0C5ABB4E-9A60-44EF-AB80-8171CB8F6516}" type="datetimeFigureOut">
              <a:rPr lang="tr-TR"/>
              <a:pPr>
                <a:defRPr/>
              </a:pPr>
              <a:t>03.09.2019</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75F306B1-94FE-44B3-AE00-B10140F53FB6}"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C49CD945-B808-424A-9ABC-A4EAE60FD9C9}" type="datetimeFigureOut">
              <a:rPr lang="tr-TR"/>
              <a:pPr>
                <a:defRPr/>
              </a:pPr>
              <a:t>03.09.2019</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ECCD0291-E8BF-486A-A72C-7B632013703B}"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F785A04D-FC72-4572-AAA1-4B499CBBB4D3}" type="datetimeFigureOut">
              <a:rPr lang="tr-TR"/>
              <a:pPr>
                <a:defRPr/>
              </a:pPr>
              <a:t>03.09.2019</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C62E1F4E-466B-4114-9CDF-6BE746126B09}"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55B56039-5DC2-40C2-9852-5D6B55435CD0}" type="datetimeFigureOut">
              <a:rPr lang="tr-TR"/>
              <a:pPr>
                <a:defRPr/>
              </a:pPr>
              <a:t>03.09.2019</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2FD82B35-AD1C-4B4D-8ACF-D9450A0A94B5}"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D58F5F92-B481-4827-B7B3-63B0F80545D1}" type="datetimeFigureOut">
              <a:rPr lang="tr-TR"/>
              <a:pPr>
                <a:defRPr/>
              </a:pPr>
              <a:t>03.09.2019</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C7C04D5B-28D2-4A1A-A981-76442894815E}"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BE767895-3697-4800-BDB7-A940FF5BD026}" type="datetimeFigureOut">
              <a:rPr lang="tr-TR"/>
              <a:pPr>
                <a:defRPr/>
              </a:pPr>
              <a:t>03.09.2019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33EA7F0C-8E8C-4810-9FBB-96C3B615AE5E}"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412875"/>
            <a:ext cx="7772400" cy="1470025"/>
          </a:xfrm>
        </p:spPr>
        <p:txBody>
          <a:bodyPr rtlCol="0">
            <a:normAutofit fontScale="90000"/>
          </a:bodyPr>
          <a:lstStyle/>
          <a:p>
            <a:pPr fontAlgn="auto">
              <a:spcAft>
                <a:spcPts val="0"/>
              </a:spcAft>
              <a:defRPr/>
            </a:pPr>
            <a:r>
              <a:rPr lang="tr-TR" b="1" dirty="0" smtClean="0"/>
              <a:t>SİNDİRİM YOLU İLE BULAŞAN HASTALIKLAR, KORUNMA YOLLARI VE HEMŞİRELİK BAKIMI</a:t>
            </a:r>
            <a:r>
              <a:rPr lang="tr-TR" dirty="0" smtClean="0"/>
              <a:t/>
            </a:r>
            <a:br>
              <a:rPr lang="tr-TR" dirty="0" smtClean="0"/>
            </a:br>
            <a:endParaRPr lang="tr-TR" dirty="0"/>
          </a:p>
        </p:txBody>
      </p:sp>
      <p:sp>
        <p:nvSpPr>
          <p:cNvPr id="3" name="2 Alt Başlık"/>
          <p:cNvSpPr>
            <a:spLocks noGrp="1"/>
          </p:cNvSpPr>
          <p:nvPr>
            <p:ph type="subTitle" idx="1"/>
          </p:nvPr>
        </p:nvSpPr>
        <p:spPr>
          <a:xfrm>
            <a:off x="1371600" y="4221163"/>
            <a:ext cx="6400800" cy="720725"/>
          </a:xfrm>
        </p:spPr>
        <p:txBody>
          <a:bodyPr/>
          <a:lstStyle/>
          <a:p>
            <a:r>
              <a:rPr lang="tr-TR" dirty="0" err="1" smtClean="0">
                <a:solidFill>
                  <a:schemeClr val="tx1"/>
                </a:solidFill>
              </a:rPr>
              <a:t>Öğr</a:t>
            </a:r>
            <a:r>
              <a:rPr lang="tr-TR" dirty="0" smtClean="0">
                <a:solidFill>
                  <a:schemeClr val="tx1"/>
                </a:solidFill>
              </a:rPr>
              <a:t>. Gör. </a:t>
            </a:r>
            <a:r>
              <a:rPr lang="tr-TR" dirty="0" smtClean="0">
                <a:solidFill>
                  <a:schemeClr val="tx1"/>
                </a:solidFill>
              </a:rPr>
              <a:t>Dr. </a:t>
            </a:r>
            <a:r>
              <a:rPr lang="tr-TR" dirty="0" smtClean="0">
                <a:solidFill>
                  <a:schemeClr val="tx1"/>
                </a:solidFill>
              </a:rPr>
              <a:t>F. Özlem ÖZTÜRK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2 İçerik Yer Tutucusu"/>
          <p:cNvSpPr>
            <a:spLocks noGrp="1"/>
          </p:cNvSpPr>
          <p:nvPr>
            <p:ph idx="1"/>
          </p:nvPr>
        </p:nvSpPr>
        <p:spPr>
          <a:xfrm>
            <a:off x="357188" y="500063"/>
            <a:ext cx="8229600" cy="4857750"/>
          </a:xfrm>
        </p:spPr>
        <p:txBody>
          <a:bodyPr/>
          <a:lstStyle/>
          <a:p>
            <a:r>
              <a:rPr lang="tr-TR" b="1" i="1" dirty="0" smtClean="0"/>
              <a:t>SALMONELLA:</a:t>
            </a:r>
            <a:r>
              <a:rPr lang="tr-TR" b="1" dirty="0" smtClean="0"/>
              <a:t> </a:t>
            </a:r>
            <a:r>
              <a:rPr lang="tr-TR" dirty="0" smtClean="0"/>
              <a:t>Kuşlar dahil bir çok çiftlik ve kümes hayvanlarının bağırsaklarında bulunur. Bu nedenle, çiğ veya iyi pişmemiş tavuk, et, yumurta, balık ve pastörize edilmemiş sütler </a:t>
            </a:r>
            <a:r>
              <a:rPr lang="tr-TR" i="1" dirty="0" err="1" smtClean="0"/>
              <a:t>Salmonella</a:t>
            </a:r>
            <a:r>
              <a:rPr lang="tr-TR" dirty="0" err="1" smtClean="0"/>
              <a:t>’nın</a:t>
            </a:r>
            <a:r>
              <a:rPr lang="tr-TR" dirty="0" smtClean="0"/>
              <a:t> üremesi için iyi bir kaynaktır. Sokak sütleri, pastörize edilmedikleri için </a:t>
            </a:r>
            <a:r>
              <a:rPr lang="tr-TR" i="1" dirty="0" err="1" smtClean="0"/>
              <a:t>Salmonella</a:t>
            </a:r>
            <a:r>
              <a:rPr lang="tr-TR" i="1" dirty="0" smtClean="0"/>
              <a:t> </a:t>
            </a:r>
            <a:r>
              <a:rPr lang="tr-TR" dirty="0" smtClean="0"/>
              <a:t>açısından risklidir.</a:t>
            </a:r>
          </a:p>
          <a:p>
            <a:endParaRPr lang="tr-TR" dirty="0" smtClean="0"/>
          </a:p>
        </p:txBody>
      </p:sp>
      <p:sp>
        <p:nvSpPr>
          <p:cNvPr id="18436" name="AutoShape 2" descr="data:image/jpeg;base64,/9j/4AAQSkZJRgABAQAAAQABAAD/2wCEAAkGBxQTEhQUEhQWFhUXGRwaFhgYGRcaGhgYGh4YGBocGhwZHSggHR0lHBgaIjEhJyksLi4uFyAzODMsNygtLisBCgoKDg0OGxAQGywlICQsLCwsLDQsLCwsLCw0LCwsLCwsLCwsLCwsLCwsLCwsLCwsLCwsLCwsLCwsLCwsLCwsLP/AABEIAMYA/wMBIgACEQEDEQH/xAAcAAACAwEBAQEAAAAAAAAAAAAABQMEBgcCAQj/xABCEAABAgMFBQYEBAUDAgcAAAABAhEAAyEEBRIxQQZRYXGBEyIykaHRQrHB8AdScuEUM2KC8SOSokNjFRYkg5Oywv/EABkBAQEBAQEBAAAAAAAAAAAAAAACAQMEBf/EACIRAAICAgICAgMAAAAAAAAAAAABAhEDIRIxQVETIjJhcf/aAAwDAQACEQMRAD8A7jBBBABBBBABBBBABBBBABBBBABBBBABBBBABBBBABBBBABBBBABBBBABBBBABBBBABHwmFO0W0cixoearvHwS01WrkNBxLCORbT7YWi2EpUezlaSkmh/WrNXKg4RjdGpHRL/wDxBs8glEr/AFpg/Ke4DxVr0fpGR/8AONqtC2MzACQyUDCOT5nqYyFlshUY6RsPsnUTZo7oyG8+0cXKTdI6VFI1uzllUlBUsEFW/NocQQR2So5BBBBGgIIIIAIIIIAIIIitFoRLGJakpTvUQB6wBLBGXvHbqzS6IJmHhQeZ+gMZW8vxGnGksJRyGI+Zp6RvFkuSOoktnCy07RWZDvOTSnd73yjjtrv+0TvGtauZLeWURS0zVat5RagS5nUbXtzJT/LQpfE90fU+kZ28ts7Ssns1JlJ/pQCr/cslP/GMui71kOo13B/eLCbqFGeu/SN4xRnKTJJl+TiXVapx/wDcb0Qw9IlO088JAFpmtzST/uUkn1gVdbYXQa5UP28Ti5yKBBrqxz6xn1H2IZO09oFRPnHmUn0KWhgjbW1DUnmlH0SIhVdagapYaU1j0i7a1J4UMZa9G1IsI29tI+FJ4FPsRE6PxAn6ypZ5BY+sLhdGfi9PqY9m6x/Vxqn3hr0bsaJ/ERetnfkoj6GLUv8AEJNMVnWOSn+YEJ0XQmnv7RYl3WgZgOOHu8KQtjuVt/ZjmmaP7QfkqJUbd2Q6zP8A41RmptkQMhUmn2I8LsIaoffQfekKRuzUTNvLGM1qB3FCgfIwrv78QB2ZFjDrI8UwEBPEJ+I82HPKM2uahPhw7qMPlHyXOC6FDtq7ADyjNG0zMCQuaszJ87EtZ7ylEPw6cI8WizhGSgqOhXdLs7O6VgZkkMCd494zu11nSmYAkMlQB3BxRQHoesRI2I0/Dy6kz1qKvCgAkUdzl9Y6pLQEgABgMhHHdkb1NlmYgxSzLol24E1H1aNJeO0RtisMpRRJBqHZS2/Mxy/p845qSii6s6BBFO6bL2cpKTnmdamsXI6ogIIIIAIIIgtlrRKSVzFBKRqfpvPCAJ4pXle0qQHmrAOic1HkBXrlGRvnbNSg1nBSn858Tbw9B6nlGWXaFrJZBc1MxRd9PEc8otQ9nN5PCNHfe280gizoKB+YpxK8vCnq8YydPnz1ArUVE6qJPlui6uy4AVJmLx0IwEgdQ7E8xvhpdHaEMtYUoN8IBbMV165esZziuhUn2Z5Ozy1ZnX7aG0vZ5/hy1hnb72l2ehGKazgAhh+s/DyYnhCOftLMWe8ph+VPdHzc9SRD5H6NWNDeRcaR4lIT5P5Q0sN0SjkXPB4zt320GgHlGnsE1TUDD1iFklJ0X8aSLC7ulp0EeStCdIjmhSszWv1iH+GMXRJ7VbksKVGX1rEE28H06x7NlePJs41jTCOdaSSHjwJm+PkwgHKF1qvmTLJClgnVKe8QdxagPNow2hpLBNI94KVpGTn7ZKZpckNqVKc9AnLzijbtqp8xJCQJfEeIcnf5RnIpRNla7zlSQO0WlO5zU8hmY+IvATEYkuz608uHtHLES1FeIrUVH4iyj5kGGiZa6HtV+bHdoN2kRzK4Gyk2s4niW22+gSGaj6kkRhlqmD/qLpxHtEgts4ENM9EZcimHM3gaywWAlT79+TmHUuyy8AAyOukYcbST0j4FBtQB6JKYv3Fe655UkABYqAXZQ1w97Sju+Yik14JcX2x4m4TiBTQAuQGKSB9amM/tbYJjJKASlJNN2VRwpllSLaL/AJiVrTNStISxSZaSpNHfESanTupYNCfaXaqZNT2aENKw4VqLoKy4yDuAMuJfhB0EmxDabSyGBIcV/Zvnryixszea0KxglkkUGjVHXXpCq0Fku+npw+90TXXakgYQogvVg549akRLVrZf6R23ZvbuVOITNIQo0BOp46D0jZR+epFkKiBIVNUsnuoYLKjSrDIDfwjr+yNktstAFpUkhvCS5TwBHTUxitd7JaNNBBHOdsdu+8ZFjLnJcwGnEJP1HRtbSIbo0u0W1UqzOkELmbnon9R+mfKOeXhfC7QrFMUSdHoE8EiM5aZqvEQpZJ8KdObAs/PnFmVIXNWA7JSS5bSjeZ+UdFo5ytjZIOgLFgXDhusWpdzkGp5fenKJ7FJ3sdIdSxSsctv8jokl0L//AA7CA0e7NZFEqQlZQVp8QzDPUHQtToIvTniSwSc1HT7aKVLoym+zPW7ZZh43Or5k55+8JpNwkk1cPHQLQSqIZdlA0ECihc90oQBqzZ74fSyG0iESmyj6ViMSoN2TJj5iEVlzmhZeV7IlJK1qCUjMmGwN1rEI72v+VJcFWJX5Rv4nSMFfe2cyccFnJQnU/Er2ERXfZitjNStsyzZb2fKMZSXss3ltLOnKKUAISd1X5vn5RVk3epsSm/uqegjXWK5h8CQBopVTlz+h+UFsu+VKBUovVgTv3AZ8o5ylRaSM52AIBCOZJo1PLhHtFlJ5/e+HtjsqphAIITmB7w2kXckZB458uXRTdGXl3Zqc+BESyrCxb7/xGrlWAFmSN328WBd4LPTTiDG8GZ8hlDdlX+msfUXPWo4Mfvh6xqZslKd0Vps5vC3SKWJkvKKU3MkZ4R01iva0yZYxOUsXCgagto2ufnHu8rwAzLnNt3WMhtdMnIEsTO4ZneTL+IIyxkZpCjQPUso0DE9PhS2yebZZvzbAH/Tkpcs3eqeJ3J+dIUIsi5ikhSsVfClgl+mfOK12XVVzmdPeN5ddhTKS5YFqndHVQ8s5ufiIgvq7Ey5QWQkKDBvlTfFi4bpsol9va5zV7smWUGaQPiW5ZAzoznhFa8Jcy0zjQpCaS0GlBqa5n9ud/ZHZhc2cZSE1BeYshgneT8gNW8plouO0bHZW969lYrMhBJyYnuhu9NmGuFy51LAJDklPSJKSEgKOIgBywDnUsKCKVy3RLs0vBLH6lHxKO8+2QhhGGHL/AMQ9scSlWSSWSC05YLEt4khq4dDvNMs8pZLMFMJYwvmpk4q8TlDCbswrtpmIN31UNaOczmaa6w2sl0JTktjyP1MUZRUk3FJSQSjRnK1knmxEXQhOHCAG3ARYVZDooHzEerNZq979ochxPEmXQcIYSkGkeHSMqx77eIbstKiwmWDvidJASz8YXm18aR4NsAjLNcWNMYjwtUKV3oP2FT6R5XPmnwy1f3d3LPjB5EuzY4ZMaLmjWKNpt4TrFUyJyg5wp5vlrlGZ2rm/w6HV3llykOGYeJ9c6Cu6JjljJ0i3grtl699pUS0ku+4DWMLbv4i12gImA1+AEDCHbWm7XMsSDHuxzZoBWtD58wDoB9mCZYBaJ3bJnCWk1XiVhKTmphnq7ceMdOSI4Ua+7tmbPLFVKWoeIDujcxYby2Z+UWrzta5lnny5SFIUwCSPECCygX8LAYcwznWPF4XskIQmpWpYxUPhOByeiQevWH4RhxKYYlJL5GrNwjlydmtIz/4bJtEmTPmTVkS0sMCg7KBPh5uKCnlFmXJVPWZs34ckswTwA+usaex2FC0AKGEPllUDMnfX0g/gkJOYIyYPlzOsJxckSpJMo3ZKdJIelOkXgke3CPS5qRRIYAMAIqWy2olpxLUAOPl5xUcdEOVlnHEU+2N9YxF7bdJqmzJxn8x8I8veMta7ROtBeatSgdA6UDg1CYvS7CTZubx2mkpJTjxq1SjvEcyKDqRGcvLalSnCAEjm6uuGnrCtF3FQYcmDADmBSGt2bPOQ4/aJeZeCljrbFtltdoxhaFFJSXBKUEA78KkqHm/CoiMyCpZWtSlrUXUtRKiTvJJc+f0h/fRRLHZIz+I/Tny0aK13WXEQnP74R1xxf5SOU5+IjS4bvA7xFeOkfb6tQSrDQsxI0UfhTy1PBJhsAJadKCMaueZq33qJ+j/L13xa3sh6GlzSS4XmSddXcn5mOzXJYUypQwgAqZSzqVEfTKOb3DYxTgH+/KOrpERNlwR9gggiCyC02NEzxpB+fnnCufs4g+FRHOvtDuCAMxM2emDIpPUj6RXVcU7RIP8AcmNfBA2zHG4p/wCUf7hH07OTiPgHNR+gMbCFN8X/ACpHdJCpmiRpxVuES6XZceUnUTOz9mZqUlUybKQkZl1MPMCEgsAKjimlSG0SUE8aklmyydtIazJi7UsKWrE1QkOEpFMhqW1qaiJ5d1uCpZAAzfIczrmd4rlHF8pdaR6VUPy7IbDapSKS0dAKO7F+YGVdN0MJfaTPC6csqndowizZLEwDJHAqHR0oFc2zIEMBYgR3ySNysv8AYlk+bxsccV4s5zyWJP4QOQpVaUcPuJ7r6RhNtrOlcxCFABISGUoKxYq4hXIeGrZvWOuokgBgKbgyR5CMttDsqicvEFYeABMVVLRMZJvZz+yWMoYklaOhKRoxzIi7YgCSjGvAciMBJcCgJGnvFufsPaE1lqbkrD6PHmRc1vR/08fFgf8A6tE0XKvZdsFxWeWsTKqU3xKxEkVBIyBhuWJL+XHOEcuRbAKWc05+8eextqwcMthrR/V+MVx9nJ2aTt0hI+UQzranUgdYydsslsCcykcGH3nGEvSYZiinGqYd+IqH79I7HKjpd6bSSJYLTErV+RBBV13czGJvC3LtJJmUSXGGhAD5BxU0qoftCey2cJDJ68T9flDixWFaszuqdOp+kTLJRShZBZrFowbQAe0NbLY9TR/pFixXYtRwoKj1IFMo1twXEACVd5WpzY6f5jzSnbOukhLdtzqLqUlhyqRxgvy9RJlhMoBzkdWIPlV3O4PrD+/7V2Q7pYjQZK561pTjHOratU1eEZksGyr6V+Qj0YsflnnyTIbFKVMViNTv3+3KNZdVmCA7OrUfT9ojstnTLaWkZNjLEl3pXSsMbSkSwSWDn1j0tro4peRTtPbMKMAPeWW5b4UXLJdXAUGeQivelp7SYS9BQf8A6P0h3c9nISDRzzNPd/sRvSM7Zrdn5NC1XYD5R0WMbsnIqngX8q/ONlHB9nddBBBBGGhBBBABBBENttIlS1zFZISVHkA8AlYh2s2h7BpUr+aoO+eBO9t50HXni5FmKlOol8yTUvm5JzrECLUqbNVMXVSy/wCw4AU6CHdgljF3x04ZaHfHmlc9n1FGOGNefJastnVhJGY3HPnD27LO9VjLwhwf7idSdD9YksFnQkjCGcUzrBVK1apyFKg1fP7MVGNHlnPkWu0q2XqTp0j2inD1MeWBc+ceFkZA+/3SOlnCiZSuvOIVTX/bziFaacRvyimVVcqpw8vlGNmpF1C+Q51MTylFuHH2hVJtAGXmX+UXEWgqyDnfpGKSNcGSzHrhBfkG51ijaJrVUQMn1pVzuFAft4sT52EFUwgJSHUSSwAqSeiX844/tdt8LSFSpNJLgHMKmgb28KTWmZ1zIi0yKPG221v8Q8qQ4kii15doXcgf0fPlnmbPZn8Ip6ne+7l5xNYrKuYd+4DIPy14xt7j2aoO0A0IT7nTl9mJT8I6KKXYnuq5qBagSD6+wbXiOcOLNK7Q4UpZIZiGam4aqObx5t9pEyd2KP5Us4Zih8aho/5R6+UaOx2Jmeg+E+8cHbdFX5ZZu2wpCcyQNRod5GUVV2/s7StQNGCS1KBII/5Vi2qewxHunVt+uWkYO+LyeZMI3jyo/wAvWKnCkmvZzjK2/wCHm/bzKnUfC/d3vqfL5xTuVGEmYoVqw4/P/PWKS0LmqAAJ1IpTcM+MN7LILdmghzSrMSM8tzn56mPo401HZ5J96HNxIKnmYnGR/Vv6ZNFTaW8GQWzdgOPSGYmpky2oIx1vmlSuRLdeHpBLdh9URWOViIZ2+e/1jVXRJBUSHLd0gvmOBo/GFt12RKUBZIc91I3ngRGpuqQQAHxEZk5wmzYLya3ZiU3RPzIjQwquCWyVHiB5f5hrHA7BBBBABBBBABGa25mkyUyUljNVX9KWJ9cMaWMltcgmfJYscJbhUP6fKIyTUY2zrhVzRk9pZM2zSJa7LLVMWosVBGMSxX4auSWDkMK6tD260TlWaV/EpT25DzGSA1SACE0CsLO2ohgi0JSCGFd1I8JtZKgGCf00iU7SVF1Ju7HVm7gD1yqObRPMFSTUNlyhaLS9N4NOIaCXaiQ+vxDjT5xXSOfbJrataUK7FiqgGJ249YT2q85iAKBJ1Or9Q3WsOZE0JB46FoWXrZ1TFJIYAa5PHPJF1aOuKcbqRBJnLVUlzxiwEjMv8vWPCJBA0pxHCPQlHSOWPHKvsXOcb0XbOEDT70ixMmABmYN1LZ04PwpC/EEudf8AOsJ9o9ohIlLWGxjwjMlTjDnl4S+8R6Ywo88p2Zb8WtpiR/ByizsZzHIZhLjoTzbfGJ2X2f8A4hYSQoiuMpbuCmFypwHJOmQg7IzZ0sTlBHaKJUVtVRqSqoYVGhz1JjpU6zS5NnSmUElBHeUFUmAh8WIaEVfhFSdGL9CC/EiwiUqwkJViUCoJSs913CgaEEj0OrCNbf17TTYpJSk9tNT8LMkEDEX0NadTpFGx3RK7eWsETJRcBwC2gB35Dvf5jamzIqojcwOSQNw5vEcuTo11FHObiuspwHCCXyOQPKNeoYKdfv71j0ZSEqJQDzO/eBpFC2zGBKjTUmGPFTuRE530UL3tdDxEYKat+/qSW4DQtv1hle95dqO4f9PVX5uCd445NvilYWBxmjabgzAZZMcvaO7rX6OasZ2OWiTJzaauuQcPkHzFDv4w1uiSyAVpAUHrqP8AMUbFJlqWgKLlQJAG7PPodY9261qllSVEqUSAkCpWTRIAGaiS1M4yOTk9Bw4oX37eD0Bq9B96axUsFmxKA0FHI8zn9uIpSEKUtalFyHAao6aGr1y5iNVc1nAAlOMS65ZJGRBduOXXSO7aSs4pO6GCJAmEFSRglsE8x9+sP7tlaxFZrGlCAgVA1NXhtdVmdSU6Gp5D79Y4N3s7pVo0V3ysMtI1zPWsWYIIkoIIIIAIIIIAIw9/21KrWsPWWlKXOQzJ696NxGLvy6CmateF0rOJ2cB8xTKu+OWWLkqR2wOKbsqSZ8sVMxL8HPyi9IQlRBBcb6fKF6bMhmb1Ii3JWlIZIA84JP0dJzjWmy6E4SkvvfiCCPaJJk5+8zA0PEpy6aQrNtAOpiK03qluXpGpnJp9jZEzifv/ADHuZMru3RjbdtYiW9YVq2ltM3+UAgH4lN9aPHRW+jn/AE3trtaZQxrISBqSAPWE1o2qlt3ApTuwAfL6Rm5dg7RQMxSpq/zKJIHAbug0hnLsCEtjPT1+3iuPsnkvBUtW0s1WUsgfqHq3vGUve9u1WUzB3UByAfiNGduf3WNfb5iEoJQgYg5Dj0eOeXXPOM45eJnzJHeepoPEeO6EqSNhtkk2yyLStLLMuZhYgpJCmy8PxHkHd+A1YlThKFmloWQlOBL90gKAJLaGpZ6sXZoiUXQFA9koNmSHb+rKNHc83uAqxPvzKnOYPHMtWseeU2d1FIubO2WYmzoRNAxB6JNAAdPTrGhnTyzaU6tvjP2u/pMkMtYBHwJ7yh0DnzjJ3/tjNUk9kkoTvVmfb1jY6dnN2zXX5f8AJsqQZinWqiZYqpR4ARi5vb21f/qO7LfuyB4WcD/UI8R/pyivs/dRcz57qnLyKhVI67/vWHs1fYoK2qEk5UoHr849KVK2cW98UZm/bSlKyhNQju/qVrQbj3W/pO+G1x3elYSZqBUE5g1GY7vxV8JbrVs9dqipaFYRMLklP5nxO+XFt2cbi6LvSkJEtBAckJ7yu+WHeJJxFgwApnnHnyTfSPRDGkrZVvGyB3yWgtTNRPHMUHrEm0NjNkswmzQ1pnuiSnWSgj/VmH/uFJCX+HGI6FcWzoQoTZwdeaRogsz/AKvlHMdvbwNpvJYzlyGlJ3YgXW/9xIPBMVjjXZGSVrRU2eu2WWVNcgMyEmhVVkktnTIGNdc8gpClFiqrEiofT0hVdaQgS5alYsRdTBw5ag3Z7uOkaaxSw6gHwnfVm4xU52+yYQpElnS/1jS3LZ2SVnM5cv3PyEZ6xyVTpgly6JzmL1A3Dicn0jZpSwYZDKF2Ko+wQQQAQQQQAQQQQAQQQQBDNsqFeJCT0EVVXNJ/L/yV7wwggBYq4LOc0P8A3L94VbQmw2OXjmSZalGkuXhSpSzuGLTJ1Gg8ov7VbQy7FIM1feUaS0OxUrnokZk6c2B5NLvRdqmKnLVimKDGhDJ/LLC6YQ5oH3mpgbsLdM/iZomKRLQRRMuWlkpAJLBvEqrk68ABF1Mkmh8gKekVJ11TVS1iUWnDD2ZLsAC9OYf0jR4VFCE9mpKsI7RWiSRVq79fsS8tLRvx+ymhByT1/eGFlu45qizY7GE/esSWm3JQHJiU5y2HxiQ2i7UlJxZaxzy9rXZ7KcFmdaxQBOEpTwdSSTyBh1fF6zrR3JaVYdTUJ6q+gj7ctwJQMagBQuojMbkg0A4tHRRonkI7JbLzmM8xMtOiQiW7cXBIh5KuO0zBin2hbfqIfoGB10h5KmpR/LQBx1PDfFmSSoOrKDVC2xLZ7pkyR3Uimqv3oITqVLmKK2xAUlZ1zdbbjo+jZF2ubR20LV2KfDmttRu65nhzjzc9hD41UFAB8+kao1sxvwNbtshYKJGVPvdHu+bCqdImCW2JqcWILcIuyxiIbKGSZQAYRLlydGpcVZkNnLpmS8KaAqIGECjlk8/OOsXddcuSO6HP5jn03QkuexBU0HRPe66etekaiMUUnZTm2QW60iVLXMVkhKlHkkEn5R+fbjUhZUqcVFa1FRKUqUanvHCkElzHbttlNd9rP/ZX8jHFLsu+WrClSlJUsJKFAJYNjxDvEV8J1aLtJWZxcja3IlOBx3k7w/F31FQxGhh/ZJGYTrRLcYp3DJSnH3goqLvmMkjcKkJc8SY1d0WNhjI07vLfHnjG3Z1lKtE912BMmWEp6neYuQQR3OIQQQQAQQQQAQQQQAQQQQAR5mzAlJUcgCTrQVj1HidKCklKg6VAgg5EGhHlAHEtob1m24qmqQrCRhloDdxDg03qLVO/gA1W7bOZKyXUpJqElLMWI11qz0p0jqszYqzj+W8vgKgefvEUjZDCXxg80/R4xWW2vBnLLIUJcpRHeUS9NK+kNTNAB4w+l7Pp+JZPIAfN4sIuKQM0Yv1EnzGRjIxptiUrSRhbdeDBWFzhDnCCphvLZDiYz0y0GaQpbiW+WRV7D73Q62m2jRaJps8jD2Mo+FLNMUNSB8A0oxIfdFex2AqWy6A1Q3dwkgigejOS0XaRzaslkSAkeHkjTqNTEpCiQ+um7nFu5bvny5RTN7OZMBYEACmhJzJiSXZCBXM589Y5yk/BUUkeLNZg+8/ThHi+bUESycgPXcG3ksI92udgTT10jN3naFzF4SkgS+8QQWKj4cXAO/UR0hGtkyd6IrFZT8VVqLq3AnIAtpDQo7yEpyr6N7+pikhRlSzNWFKSFBJwJxEYtSHy0f3ppZdnAWggKIwAktk5PtE5G+OjYLZNZ5GWkXAnfAiWxaGt1WLEcavCMuJ9hGxpIPbL92WbAiuZqfoPvjFyCCAFG11lVNsNqQhJUpUleFIzUrCSkDi7RxvZdRUUnAVKSSAKkjSqQM8h0jvcQyrKhJKkoSkqLqISASTmSRmYxq1RUZUJbhuYpSDMDa4Tn1jQQQQSSVIxuwgggjTAggggAggggAggggAggggAggggAggggAjI/iFfglShIQppk7xEZolOylcCapHVso10YvajZGZaLV26ShsASznFR99NaM31jH0au9nMbusakrBQqWZRV30lsTOasQ+JmIOlMhHQbrAViNPCBwJGZHDESRE0jZSaDVCRxBS8PbHcagGJCeVSfpGdo0W2YMBizb1iaVYlzPAKbzQffKH0i7ZadHPGvplFsCKWkSxGLslWZC58zvlCSpzkGD90b+Occvu+1GdOUFBSlElUzCKFanUxc8cuWVI6L+JFrwWJQBZUxSEJ88Z/4oVHMbNcyJq8LTQgHEggMHLEuo0BfIiMvZvHVm1u6UhIDMAQGDABT6fqc+sOELcBuUKbokKKsRZnJplUksPONRYrAVVVRO7U+wggyCwXfizonU7+A94epSAGGQgSGoMo+xpgQQQQAQQQQAQQQQAQQQQAQQQQAQQQQAQQQQAQQQQAQQQQAQQQQAQQQQAQQQQAQQQQBkfxHu7tZMku2GaOVUqH3zMVbtupUwMVJ5Mw6MIIInimy7+pqLDdaZbPUjLcIYQQRRAQQQQAQQQQAQQQQAQQQQAQQQQAQQQQAQQQQB//2Q=="/>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tr-TR">
              <a:latin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2 İçerik Yer Tutucusu"/>
          <p:cNvSpPr>
            <a:spLocks noGrp="1"/>
          </p:cNvSpPr>
          <p:nvPr>
            <p:ph idx="1"/>
          </p:nvPr>
        </p:nvSpPr>
        <p:spPr>
          <a:xfrm>
            <a:off x="357188" y="928688"/>
            <a:ext cx="8229600" cy="4525962"/>
          </a:xfrm>
        </p:spPr>
        <p:txBody>
          <a:bodyPr/>
          <a:lstStyle/>
          <a:p>
            <a:r>
              <a:rPr lang="tr-TR" b="1" smtClean="0"/>
              <a:t>Tanı:</a:t>
            </a:r>
            <a:r>
              <a:rPr lang="tr-TR" smtClean="0"/>
              <a:t> Hastanın çıkartılarından yada besin artıklarında salmonellaların saptanması ile konur.</a:t>
            </a:r>
          </a:p>
          <a:p>
            <a:pPr>
              <a:buFont typeface="Arial" charset="0"/>
              <a:buNone/>
            </a:pPr>
            <a:endParaRPr lang="tr-TR" sz="1000" smtClean="0"/>
          </a:p>
          <a:p>
            <a:r>
              <a:rPr lang="tr-TR" b="1" smtClean="0"/>
              <a:t>Tedavi:</a:t>
            </a:r>
            <a:r>
              <a:rPr lang="tr-TR" smtClean="0"/>
              <a:t> Hafif vakalarda IV sıvı tedavisi uygulanır. Ağır vakalar antibiyotiklerle tedavi edilir.</a:t>
            </a:r>
          </a:p>
          <a:p>
            <a:endParaRPr lang="tr-TR" smtClean="0"/>
          </a:p>
        </p:txBody>
      </p:sp>
      <p:sp>
        <p:nvSpPr>
          <p:cNvPr id="19458" name="3 Dikdörtgen"/>
          <p:cNvSpPr>
            <a:spLocks noChangeArrowheads="1"/>
          </p:cNvSpPr>
          <p:nvPr/>
        </p:nvSpPr>
        <p:spPr bwMode="auto">
          <a:xfrm>
            <a:off x="714375" y="214313"/>
            <a:ext cx="2811463" cy="630237"/>
          </a:xfrm>
          <a:prstGeom prst="rect">
            <a:avLst/>
          </a:prstGeom>
          <a:noFill/>
          <a:ln w="9525">
            <a:noFill/>
            <a:miter lim="800000"/>
            <a:headEnd/>
            <a:tailEnd/>
          </a:ln>
        </p:spPr>
        <p:txBody>
          <a:bodyPr wrap="none">
            <a:spAutoFit/>
          </a:bodyPr>
          <a:lstStyle/>
          <a:p>
            <a:r>
              <a:rPr lang="tr-TR" sz="3500" b="1" i="1">
                <a:latin typeface="Calibri" pitchFamily="34" charset="0"/>
              </a:rPr>
              <a:t>SALMONELLA</a:t>
            </a:r>
            <a:r>
              <a:rPr lang="tr-TR" sz="3500" b="1">
                <a:latin typeface="Calibri" pitchFamily="34" charset="0"/>
              </a:rPr>
              <a:t> </a:t>
            </a:r>
            <a:endParaRPr lang="tr-TR" sz="3500">
              <a:latin typeface="Calibri" pitchFamily="34" charset="0"/>
            </a:endParaRPr>
          </a:p>
        </p:txBody>
      </p:sp>
      <p:pic>
        <p:nvPicPr>
          <p:cNvPr id="19459" name="Picture 2" descr="http://www.skinsight.com/images/dx/webAtlas/salmonellosis_26175_lg.jpg"/>
          <p:cNvPicPr>
            <a:picLocks noChangeAspect="1" noChangeArrowheads="1"/>
          </p:cNvPicPr>
          <p:nvPr/>
        </p:nvPicPr>
        <p:blipFill>
          <a:blip r:embed="rId2"/>
          <a:srcRect/>
          <a:stretch>
            <a:fillRect/>
          </a:stretch>
        </p:blipFill>
        <p:spPr bwMode="auto">
          <a:xfrm>
            <a:off x="5095875" y="3857625"/>
            <a:ext cx="3714750" cy="2786063"/>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rmAutofit/>
          </a:bodyPr>
          <a:lstStyle/>
          <a:p>
            <a:pPr>
              <a:lnSpc>
                <a:spcPct val="80000"/>
              </a:lnSpc>
              <a:buFont typeface="Arial" charset="0"/>
              <a:buNone/>
            </a:pPr>
            <a:r>
              <a:rPr lang="tr-TR" sz="3000" b="1" dirty="0" smtClean="0"/>
              <a:t>	</a:t>
            </a:r>
            <a:r>
              <a:rPr lang="tr-TR" b="1" i="1" dirty="0" smtClean="0">
                <a:latin typeface="Arial" charset="0"/>
              </a:rPr>
              <a:t>SALMONELLA</a:t>
            </a:r>
            <a:r>
              <a:rPr lang="tr-TR" dirty="0" smtClean="0"/>
              <a:t> </a:t>
            </a:r>
            <a:r>
              <a:rPr lang="tr-TR" dirty="0" smtClean="0">
                <a:latin typeface="Arial" charset="0"/>
              </a:rPr>
              <a:t>- </a:t>
            </a:r>
            <a:r>
              <a:rPr lang="tr-TR" sz="3000" b="1" dirty="0" smtClean="0"/>
              <a:t>Hemşirelik bakımı:</a:t>
            </a:r>
            <a:r>
              <a:rPr lang="tr-TR" sz="3000" dirty="0" smtClean="0"/>
              <a:t> </a:t>
            </a:r>
          </a:p>
          <a:p>
            <a:pPr>
              <a:lnSpc>
                <a:spcPct val="80000"/>
              </a:lnSpc>
            </a:pPr>
            <a:endParaRPr lang="tr-TR" sz="3000" dirty="0" smtClean="0"/>
          </a:p>
          <a:p>
            <a:pPr>
              <a:lnSpc>
                <a:spcPct val="80000"/>
              </a:lnSpc>
            </a:pPr>
            <a:r>
              <a:rPr lang="tr-TR" sz="3000" dirty="0" smtClean="0"/>
              <a:t>Hasta yatak </a:t>
            </a:r>
            <a:r>
              <a:rPr lang="tr-TR" sz="3000" dirty="0" err="1" smtClean="0"/>
              <a:t>istirahatine</a:t>
            </a:r>
            <a:r>
              <a:rPr lang="tr-TR" sz="3000" dirty="0" smtClean="0"/>
              <a:t> alınır.</a:t>
            </a:r>
          </a:p>
          <a:p>
            <a:pPr>
              <a:lnSpc>
                <a:spcPct val="80000"/>
              </a:lnSpc>
            </a:pPr>
            <a:r>
              <a:rPr lang="tr-TR" sz="3000" dirty="0" smtClean="0"/>
              <a:t>Bulaştırıcılık enfeksiyon boyunca yada birkaç haftaya kadar uzayabilir. </a:t>
            </a:r>
            <a:r>
              <a:rPr lang="tr-TR" sz="3000" dirty="0" err="1" smtClean="0"/>
              <a:t>Enterik</a:t>
            </a:r>
            <a:r>
              <a:rPr lang="tr-TR" sz="3000" dirty="0" smtClean="0"/>
              <a:t> önlemler alınarak günlük hijyenik bakımı sağlanır.</a:t>
            </a:r>
          </a:p>
          <a:p>
            <a:pPr>
              <a:lnSpc>
                <a:spcPct val="80000"/>
              </a:lnSpc>
            </a:pPr>
            <a:r>
              <a:rPr lang="tr-TR" sz="3000" dirty="0" err="1" smtClean="0"/>
              <a:t>Dehidratasyon</a:t>
            </a:r>
            <a:r>
              <a:rPr lang="tr-TR" sz="3000" dirty="0" smtClean="0"/>
              <a:t> belirtileri gözlenir</a:t>
            </a:r>
          </a:p>
          <a:p>
            <a:pPr>
              <a:lnSpc>
                <a:spcPct val="80000"/>
              </a:lnSpc>
            </a:pPr>
            <a:r>
              <a:rPr lang="tr-TR" sz="3000" dirty="0" smtClean="0"/>
              <a:t>Aldığı çıkardığı sıvı takibi ve tartı kontrolü yapılır</a:t>
            </a:r>
          </a:p>
          <a:p>
            <a:pPr>
              <a:lnSpc>
                <a:spcPct val="80000"/>
              </a:lnSpc>
            </a:pPr>
            <a:r>
              <a:rPr lang="tr-TR" sz="3000" dirty="0" smtClean="0"/>
              <a:t>Karındaki krampları azaltmak için sıcak </a:t>
            </a:r>
            <a:r>
              <a:rPr lang="tr-TR" sz="3000" dirty="0" err="1" smtClean="0"/>
              <a:t>pedler</a:t>
            </a:r>
            <a:r>
              <a:rPr lang="tr-TR" sz="3000" dirty="0" smtClean="0"/>
              <a:t> uygulanabilir.</a:t>
            </a:r>
          </a:p>
          <a:p>
            <a:pPr>
              <a:lnSpc>
                <a:spcPct val="80000"/>
              </a:lnSpc>
            </a:pPr>
            <a:r>
              <a:rPr lang="tr-TR" sz="3000" dirty="0" smtClean="0"/>
              <a:t>Kusmada düzelme varsa sulu ve sindirimi kolay yiyeceklerle beslenmeye geçilir. </a:t>
            </a:r>
            <a:r>
              <a:rPr lang="tr-TR" sz="3000" dirty="0" err="1" smtClean="0"/>
              <a:t>Tolere</a:t>
            </a:r>
            <a:r>
              <a:rPr lang="tr-TR" sz="3000" dirty="0" smtClean="0"/>
              <a:t> edebildiği kadar sıvı verilir.</a:t>
            </a:r>
          </a:p>
          <a:p>
            <a:pPr>
              <a:lnSpc>
                <a:spcPct val="80000"/>
              </a:lnSpc>
            </a:pPr>
            <a:endParaRPr lang="tr-TR" sz="30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2 İçerik Yer Tutucusu"/>
          <p:cNvSpPr>
            <a:spLocks noGrp="1"/>
          </p:cNvSpPr>
          <p:nvPr>
            <p:ph idx="1"/>
          </p:nvPr>
        </p:nvSpPr>
        <p:spPr>
          <a:xfrm>
            <a:off x="357188" y="285750"/>
            <a:ext cx="8472487" cy="6264275"/>
          </a:xfrm>
        </p:spPr>
        <p:txBody>
          <a:bodyPr/>
          <a:lstStyle/>
          <a:p>
            <a:pPr>
              <a:buFont typeface="Arial" charset="0"/>
              <a:buNone/>
            </a:pPr>
            <a:r>
              <a:rPr lang="tr-TR" b="1" i="1" dirty="0" err="1" smtClean="0"/>
              <a:t>Salmonella</a:t>
            </a:r>
            <a:r>
              <a:rPr lang="tr-TR" b="1" dirty="0" err="1" smtClean="0"/>
              <a:t>’dan</a:t>
            </a:r>
            <a:r>
              <a:rPr lang="tr-TR" b="1" dirty="0" smtClean="0"/>
              <a:t> Korunma Yolları</a:t>
            </a:r>
            <a:endParaRPr lang="tr-TR" dirty="0" smtClean="0"/>
          </a:p>
          <a:p>
            <a:endParaRPr lang="tr-TR" sz="2800" dirty="0" smtClean="0"/>
          </a:p>
          <a:p>
            <a:r>
              <a:rPr lang="tr-TR" sz="2800" dirty="0" smtClean="0"/>
              <a:t>Et ve et ürünlerini güvenilir yerlerden satın alma</a:t>
            </a:r>
          </a:p>
          <a:p>
            <a:r>
              <a:rPr lang="tr-TR" sz="2800" dirty="0" smtClean="0"/>
              <a:t>Kırık, çatlak, dışkı ile kirlenmiş yumurta satın almama.</a:t>
            </a:r>
          </a:p>
          <a:p>
            <a:r>
              <a:rPr lang="tr-TR" sz="2800" dirty="0" smtClean="0"/>
              <a:t>Yumurtayı kullanmadan önce mutlaka yıkama</a:t>
            </a:r>
          </a:p>
          <a:p>
            <a:r>
              <a:rPr lang="tr-TR" sz="2800" dirty="0" smtClean="0"/>
              <a:t>Çiğ yumurta içeren ürünleri yemekten sakınmalı</a:t>
            </a:r>
          </a:p>
          <a:p>
            <a:r>
              <a:rPr lang="tr-TR" sz="2800" dirty="0" smtClean="0"/>
              <a:t>Çiğ ve pişmiş etleri hazırlarken farklı bıçak ve doğrama tahtası kullanma</a:t>
            </a:r>
          </a:p>
          <a:p>
            <a:r>
              <a:rPr lang="tr-TR" sz="2800" dirty="0" smtClean="0"/>
              <a:t>Terbiye edilmiş etleri pişirinceye kadar buzdolabında saklama</a:t>
            </a:r>
          </a:p>
          <a:p>
            <a:endParaRPr lang="tr-TR" sz="28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96975"/>
            <a:ext cx="8229600" cy="4929188"/>
          </a:xfrm>
        </p:spPr>
        <p:txBody>
          <a:bodyPr rtlCol="0">
            <a:normAutofit fontScale="92500" lnSpcReduction="20000"/>
          </a:bodyPr>
          <a:lstStyle/>
          <a:p>
            <a:pPr fontAlgn="auto">
              <a:spcAft>
                <a:spcPts val="0"/>
              </a:spcAft>
              <a:buFont typeface="Arial" pitchFamily="34" charset="0"/>
              <a:buChar char="•"/>
              <a:defRPr/>
            </a:pPr>
            <a:r>
              <a:rPr lang="tr-TR" dirty="0" smtClean="0"/>
              <a:t>Yiyecekleri pişirirken,pişirme sıcaklığının bakterinin ölebileceği sıcaklığa (65ºC ve üzeri) ulaşmasına dikkat etme</a:t>
            </a:r>
          </a:p>
          <a:p>
            <a:pPr fontAlgn="auto">
              <a:spcAft>
                <a:spcPts val="0"/>
              </a:spcAft>
              <a:buFont typeface="Arial" pitchFamily="34" charset="0"/>
              <a:buChar char="•"/>
              <a:defRPr/>
            </a:pPr>
            <a:r>
              <a:rPr lang="tr-TR" dirty="0" smtClean="0"/>
              <a:t>Derin tencerelerde yiyeceği pişirirken sık sık karıştırma, yemeğin her tarafına sıcaklığın dengeli dağılımını sağlama</a:t>
            </a:r>
          </a:p>
          <a:p>
            <a:pPr fontAlgn="auto">
              <a:spcAft>
                <a:spcPts val="0"/>
              </a:spcAft>
              <a:buFont typeface="Arial" pitchFamily="34" charset="0"/>
              <a:buChar char="•"/>
              <a:defRPr/>
            </a:pPr>
            <a:r>
              <a:rPr lang="tr-TR" dirty="0" smtClean="0"/>
              <a:t>Çiğ et, yumurta ve kümes hayvanlarının etlerin dokunduktan sonra ve tuvalet sonrasında elleri sıcak sabunlu su ile yıkama</a:t>
            </a:r>
          </a:p>
          <a:p>
            <a:pPr fontAlgn="auto">
              <a:spcAft>
                <a:spcPts val="0"/>
              </a:spcAft>
              <a:buFont typeface="Arial" pitchFamily="34" charset="0"/>
              <a:buChar char="•"/>
              <a:defRPr/>
            </a:pPr>
            <a:r>
              <a:rPr lang="tr-TR" dirty="0" smtClean="0"/>
              <a:t>Her kullanımdan sonra tüm araç gereçler ve yüzeyleri deterjanlı sıcak su ile iyice yıkama ve dezenfekte etme</a:t>
            </a:r>
          </a:p>
          <a:p>
            <a:pPr fontAlgn="auto">
              <a:spcAft>
                <a:spcPts val="0"/>
              </a:spcAft>
              <a:buFont typeface="Arial" pitchFamily="34" charset="0"/>
              <a:buChar char="•"/>
              <a:defRPr/>
            </a:pPr>
            <a:endParaRPr lang="tr-TR" dirty="0"/>
          </a:p>
        </p:txBody>
      </p:sp>
      <p:sp>
        <p:nvSpPr>
          <p:cNvPr id="22530" name="3 Dikdörtgen"/>
          <p:cNvSpPr>
            <a:spLocks noChangeArrowheads="1"/>
          </p:cNvSpPr>
          <p:nvPr/>
        </p:nvSpPr>
        <p:spPr bwMode="auto">
          <a:xfrm>
            <a:off x="681038" y="214313"/>
            <a:ext cx="6605587" cy="677862"/>
          </a:xfrm>
          <a:prstGeom prst="rect">
            <a:avLst/>
          </a:prstGeom>
          <a:noFill/>
          <a:ln w="9525">
            <a:noFill/>
            <a:miter lim="800000"/>
            <a:headEnd/>
            <a:tailEnd/>
          </a:ln>
        </p:spPr>
        <p:txBody>
          <a:bodyPr wrap="none">
            <a:spAutoFit/>
          </a:bodyPr>
          <a:lstStyle/>
          <a:p>
            <a:r>
              <a:rPr lang="tr-TR" sz="3800" b="1" i="1">
                <a:latin typeface="Calibri" pitchFamily="34" charset="0"/>
              </a:rPr>
              <a:t>Salmonella</a:t>
            </a:r>
            <a:r>
              <a:rPr lang="tr-TR" sz="3800" b="1">
                <a:latin typeface="Calibri" pitchFamily="34" charset="0"/>
              </a:rPr>
              <a:t>’dan Korunma Yolları</a:t>
            </a:r>
            <a:endParaRPr lang="tr-TR" sz="3800">
              <a:latin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2 İçerik Yer Tutucusu"/>
          <p:cNvSpPr>
            <a:spLocks noGrp="1"/>
          </p:cNvSpPr>
          <p:nvPr>
            <p:ph idx="1"/>
          </p:nvPr>
        </p:nvSpPr>
        <p:spPr>
          <a:xfrm>
            <a:off x="142906" y="285728"/>
            <a:ext cx="8858250" cy="5505450"/>
          </a:xfrm>
        </p:spPr>
        <p:txBody>
          <a:bodyPr/>
          <a:lstStyle/>
          <a:p>
            <a:r>
              <a:rPr lang="tr-TR" b="1" i="1" dirty="0" smtClean="0"/>
              <a:t>CLOSTRİDİUM PERFRİNGENS</a:t>
            </a:r>
            <a:r>
              <a:rPr lang="tr-TR" dirty="0" smtClean="0"/>
              <a:t>: Bu bakteri toprakta, insan ve hayvanların sindirim sistemlerinde ve dışkı ile kirlenmiş sularda bulunur.</a:t>
            </a:r>
          </a:p>
          <a:p>
            <a:pPr>
              <a:buFont typeface="Arial" charset="0"/>
              <a:buNone/>
            </a:pPr>
            <a:r>
              <a:rPr lang="tr-TR" dirty="0" smtClean="0"/>
              <a:t>Çiğ et ve et ürünleri hızla üredikleri besinlerdir. </a:t>
            </a:r>
          </a:p>
          <a:p>
            <a:endParaRPr lang="tr-TR" dirty="0" smtClean="0"/>
          </a:p>
          <a:p>
            <a:pPr>
              <a:buFont typeface="Arial" charset="0"/>
              <a:buNone/>
            </a:pPr>
            <a:r>
              <a:rPr lang="tr-TR" b="1" dirty="0" smtClean="0"/>
              <a:t>Tanı:</a:t>
            </a:r>
            <a:r>
              <a:rPr lang="tr-TR" dirty="0" smtClean="0"/>
              <a:t> Dışkıda etkenin belirlenmesi ile konur.</a:t>
            </a:r>
          </a:p>
          <a:p>
            <a:pPr>
              <a:buFont typeface="Arial" charset="0"/>
              <a:buNone/>
            </a:pPr>
            <a:endParaRPr lang="tr-TR" dirty="0" smtClean="0"/>
          </a:p>
          <a:p>
            <a:pPr>
              <a:buFont typeface="Arial" charset="0"/>
              <a:buNone/>
            </a:pPr>
            <a:r>
              <a:rPr lang="tr-TR" b="1" dirty="0" smtClean="0"/>
              <a:t>Tedavi:</a:t>
            </a:r>
            <a:r>
              <a:rPr lang="tr-TR" dirty="0" smtClean="0"/>
              <a:t> Kaybedilen sıvının yerine konması ile yapılır.</a:t>
            </a:r>
          </a:p>
          <a:p>
            <a:endParaRPr lang="tr-TR"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2 İçerik Yer Tutucusu"/>
          <p:cNvSpPr>
            <a:spLocks noGrp="1"/>
          </p:cNvSpPr>
          <p:nvPr>
            <p:ph idx="1"/>
          </p:nvPr>
        </p:nvSpPr>
        <p:spPr>
          <a:xfrm>
            <a:off x="285750" y="1285875"/>
            <a:ext cx="8229600" cy="4525963"/>
          </a:xfrm>
        </p:spPr>
        <p:txBody>
          <a:bodyPr/>
          <a:lstStyle/>
          <a:p>
            <a:pPr>
              <a:buFont typeface="Arial" charset="0"/>
              <a:buNone/>
            </a:pPr>
            <a:r>
              <a:rPr lang="tr-TR" b="1" smtClean="0"/>
              <a:t>Hemşirelik Bakımı:</a:t>
            </a:r>
            <a:r>
              <a:rPr lang="tr-TR" smtClean="0"/>
              <a:t> </a:t>
            </a:r>
          </a:p>
          <a:p>
            <a:r>
              <a:rPr lang="tr-TR" smtClean="0"/>
              <a:t>Anal bölge derisi irritasyondan korunur.</a:t>
            </a:r>
          </a:p>
          <a:p>
            <a:r>
              <a:rPr lang="tr-TR" smtClean="0"/>
              <a:t>Dehidratasyon belirtileri gözlenir</a:t>
            </a:r>
          </a:p>
          <a:p>
            <a:r>
              <a:rPr lang="tr-TR" smtClean="0"/>
              <a:t>Sıvılar doktor istemine göre yerine getirilir.</a:t>
            </a:r>
          </a:p>
          <a:p>
            <a:r>
              <a:rPr lang="tr-TR" smtClean="0"/>
              <a:t>Aldığı-çıkardığı takibi yapılır.</a:t>
            </a:r>
          </a:p>
          <a:p>
            <a:r>
              <a:rPr lang="tr-TR" smtClean="0"/>
              <a:t>Bulantı yoksa tolere edebildiği kadar sıvı verilir.</a:t>
            </a:r>
          </a:p>
          <a:p>
            <a:endParaRPr lang="tr-TR" smtClean="0"/>
          </a:p>
        </p:txBody>
      </p:sp>
      <p:sp>
        <p:nvSpPr>
          <p:cNvPr id="24578" name="3 Dikdörtgen"/>
          <p:cNvSpPr>
            <a:spLocks noChangeArrowheads="1"/>
          </p:cNvSpPr>
          <p:nvPr/>
        </p:nvSpPr>
        <p:spPr bwMode="auto">
          <a:xfrm>
            <a:off x="285750" y="285750"/>
            <a:ext cx="5478463" cy="630238"/>
          </a:xfrm>
          <a:prstGeom prst="rect">
            <a:avLst/>
          </a:prstGeom>
          <a:noFill/>
          <a:ln w="9525">
            <a:noFill/>
            <a:miter lim="800000"/>
            <a:headEnd/>
            <a:tailEnd/>
          </a:ln>
        </p:spPr>
        <p:txBody>
          <a:bodyPr wrap="none">
            <a:spAutoFit/>
          </a:bodyPr>
          <a:lstStyle/>
          <a:p>
            <a:r>
              <a:rPr lang="tr-TR" sz="3500" b="1" i="1">
                <a:latin typeface="Calibri" pitchFamily="34" charset="0"/>
              </a:rPr>
              <a:t>CLOSTRİDİUM PERFRİNGENS</a:t>
            </a:r>
            <a:endParaRPr lang="tr-TR" sz="3500">
              <a:latin typeface="Calibri"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2 İçerik Yer Tutucusu"/>
          <p:cNvSpPr>
            <a:spLocks noGrp="1"/>
          </p:cNvSpPr>
          <p:nvPr>
            <p:ph idx="1"/>
          </p:nvPr>
        </p:nvSpPr>
        <p:spPr>
          <a:xfrm>
            <a:off x="539750" y="809625"/>
            <a:ext cx="8229600" cy="6048375"/>
          </a:xfrm>
        </p:spPr>
        <p:txBody>
          <a:bodyPr/>
          <a:lstStyle/>
          <a:p>
            <a:pPr>
              <a:buFont typeface="Arial" charset="0"/>
              <a:buNone/>
            </a:pPr>
            <a:r>
              <a:rPr lang="tr-TR" b="1" i="1" smtClean="0"/>
              <a:t>C. Perfringens’ten Korunma Yolları</a:t>
            </a:r>
            <a:endParaRPr lang="tr-TR" smtClean="0"/>
          </a:p>
          <a:p>
            <a:r>
              <a:rPr lang="tr-TR" smtClean="0"/>
              <a:t>Yemekleri mümkün olduğunca servise yakın zamanlarda pişirme ve pişmiş yiyecekleri bekletmeden tüketme</a:t>
            </a:r>
          </a:p>
          <a:p>
            <a:r>
              <a:rPr lang="tr-TR" smtClean="0"/>
              <a:t>Pişirdikten sonra hemen tüketilmeyecek yemekleri hızla soğutarak yeniden servis edinceye kadar buzdolabında muhafaza etme</a:t>
            </a:r>
          </a:p>
          <a:p>
            <a:r>
              <a:rPr lang="tr-TR" smtClean="0"/>
              <a:t>Tüketilecek kadar ısıtma</a:t>
            </a:r>
          </a:p>
          <a:p>
            <a:endParaRPr lang="tr-TR"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2 İçerik Yer Tutucusu"/>
          <p:cNvSpPr>
            <a:spLocks noGrp="1"/>
          </p:cNvSpPr>
          <p:nvPr>
            <p:ph idx="1"/>
          </p:nvPr>
        </p:nvSpPr>
        <p:spPr>
          <a:xfrm>
            <a:off x="457200" y="428604"/>
            <a:ext cx="8229600" cy="5218112"/>
          </a:xfrm>
        </p:spPr>
        <p:txBody>
          <a:bodyPr/>
          <a:lstStyle/>
          <a:p>
            <a:pPr>
              <a:buFont typeface="Arial" charset="0"/>
              <a:buNone/>
            </a:pPr>
            <a:r>
              <a:rPr lang="tr-TR" b="1" i="1" dirty="0" smtClean="0"/>
              <a:t>C. </a:t>
            </a:r>
            <a:r>
              <a:rPr lang="tr-TR" b="1" i="1" dirty="0" err="1" smtClean="0"/>
              <a:t>Perfringens’ten</a:t>
            </a:r>
            <a:r>
              <a:rPr lang="tr-TR" b="1" i="1" dirty="0" smtClean="0"/>
              <a:t> Korunma Yolları</a:t>
            </a:r>
            <a:endParaRPr lang="tr-TR" dirty="0" smtClean="0"/>
          </a:p>
          <a:p>
            <a:endParaRPr lang="tr-TR" dirty="0" smtClean="0">
              <a:latin typeface="Arial" charset="0"/>
            </a:endParaRPr>
          </a:p>
          <a:p>
            <a:r>
              <a:rPr lang="tr-TR" dirty="0" smtClean="0"/>
              <a:t>Tekrar tüketilecek artan yemekleri derhal buzdolabına koyma  ve yeniden tüketmeden önce 75ºC’ ye kadar ısıtma</a:t>
            </a:r>
          </a:p>
          <a:p>
            <a:r>
              <a:rPr lang="tr-TR" dirty="0" smtClean="0"/>
              <a:t>Pişirip, daha sonra tüketilecek yemekleri oda sıcaklığında, tezgah ve ocak üzerinde asla 2 saatten fazla soğumaya bırakmama</a:t>
            </a:r>
          </a:p>
          <a:p>
            <a:r>
              <a:rPr lang="tr-TR" dirty="0" smtClean="0"/>
              <a:t>Hava sıcaklıklarının arttığı yaz aylarında pişmiş yemekleri oda sıcaklığında 1 saatten fazla bekletmeme</a:t>
            </a:r>
          </a:p>
          <a:p>
            <a:endParaRPr lang="tr-TR"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2 İçerik Yer Tutucusu"/>
          <p:cNvSpPr>
            <a:spLocks noGrp="1"/>
          </p:cNvSpPr>
          <p:nvPr>
            <p:ph idx="1"/>
          </p:nvPr>
        </p:nvSpPr>
        <p:spPr>
          <a:xfrm>
            <a:off x="214313" y="357188"/>
            <a:ext cx="8643937" cy="5411787"/>
          </a:xfrm>
        </p:spPr>
        <p:txBody>
          <a:bodyPr/>
          <a:lstStyle/>
          <a:p>
            <a:r>
              <a:rPr lang="tr-TR" b="1" i="1" dirty="0" smtClean="0"/>
              <a:t>ESCHERİCHİA COLİ </a:t>
            </a:r>
            <a:r>
              <a:rPr lang="tr-TR" b="1" dirty="0" smtClean="0"/>
              <a:t>(</a:t>
            </a:r>
            <a:r>
              <a:rPr lang="tr-TR" b="1" i="1" dirty="0" smtClean="0"/>
              <a:t>E.COLİ</a:t>
            </a:r>
            <a:r>
              <a:rPr lang="tr-TR" b="1" dirty="0" smtClean="0"/>
              <a:t>)</a:t>
            </a:r>
          </a:p>
          <a:p>
            <a:r>
              <a:rPr lang="tr-TR" sz="3100" dirty="0" smtClean="0"/>
              <a:t>İnsan ve hayvan bağırsaklarında yaygın olarak bulunan bir bakteridir.</a:t>
            </a:r>
          </a:p>
          <a:p>
            <a:r>
              <a:rPr lang="tr-TR" sz="3100" dirty="0" smtClean="0"/>
              <a:t>Hayvansal yiyeceklerle insanlara bulaşır.</a:t>
            </a:r>
          </a:p>
          <a:p>
            <a:r>
              <a:rPr lang="tr-TR" sz="3100" dirty="0" smtClean="0"/>
              <a:t>Bakterinin hızla ürediği besinler; çiğ ve iyi pişmemiş kıyma, pastörize edilmemiş sütler, dışkı ile </a:t>
            </a:r>
            <a:r>
              <a:rPr lang="tr-TR" sz="3100" dirty="0" err="1" smtClean="0"/>
              <a:t>kontamine</a:t>
            </a:r>
            <a:r>
              <a:rPr lang="tr-TR" sz="3100" dirty="0" smtClean="0"/>
              <a:t> olmuş kaynak suları ve kirli sularla sulanmış sebze ve meyvelerdir.</a:t>
            </a:r>
          </a:p>
          <a:p>
            <a:endParaRPr lang="tr-T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p:cNvSpPr>
          <p:nvPr>
            <p:ph type="title"/>
          </p:nvPr>
        </p:nvSpPr>
        <p:spPr/>
        <p:txBody>
          <a:bodyPr/>
          <a:lstStyle/>
          <a:p>
            <a:r>
              <a:rPr lang="tr-TR" sz="4000" b="1" dirty="0" smtClean="0"/>
              <a:t>SİNDİRİM YOLU İLE BULAŞAN ENFEKSİYONLAR</a:t>
            </a:r>
          </a:p>
        </p:txBody>
      </p:sp>
      <p:sp>
        <p:nvSpPr>
          <p:cNvPr id="106499" name="Rectangle 3"/>
          <p:cNvSpPr>
            <a:spLocks noGrp="1"/>
          </p:cNvSpPr>
          <p:nvPr>
            <p:ph type="body" idx="1"/>
          </p:nvPr>
        </p:nvSpPr>
        <p:spPr>
          <a:xfrm>
            <a:off x="395288" y="1782763"/>
            <a:ext cx="8229600" cy="4525962"/>
          </a:xfrm>
        </p:spPr>
        <p:txBody>
          <a:bodyPr/>
          <a:lstStyle/>
          <a:p>
            <a:r>
              <a:rPr lang="tr-TR" dirty="0" smtClean="0"/>
              <a:t>Hijyen koşulları yeterli olmayan ülkelerde </a:t>
            </a:r>
            <a:r>
              <a:rPr lang="tr-TR" dirty="0" err="1" smtClean="0"/>
              <a:t>enfekte</a:t>
            </a:r>
            <a:r>
              <a:rPr lang="tr-TR" dirty="0" smtClean="0"/>
              <a:t> kişilerin dışkıları,</a:t>
            </a:r>
          </a:p>
          <a:p>
            <a:r>
              <a:rPr lang="tr-TR" dirty="0" smtClean="0"/>
              <a:t>bazen de idrarları ile atılan etkenlerle bulaşmış su ve besin maddelerinin sağlam kişiler tarafından alınması sonucu oluşur.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1 Başlık"/>
          <p:cNvSpPr>
            <a:spLocks noGrp="1"/>
          </p:cNvSpPr>
          <p:nvPr>
            <p:ph type="title"/>
          </p:nvPr>
        </p:nvSpPr>
        <p:spPr/>
        <p:txBody>
          <a:bodyPr/>
          <a:lstStyle/>
          <a:p>
            <a:pPr algn="l"/>
            <a:r>
              <a:rPr lang="tr-TR" b="1" i="1" smtClean="0"/>
              <a:t>E.Coli’den Korunma Yolları</a:t>
            </a:r>
            <a:endParaRPr lang="tr-TR" smtClean="0"/>
          </a:p>
        </p:txBody>
      </p:sp>
      <p:sp>
        <p:nvSpPr>
          <p:cNvPr id="3" name="2 İçerik Yer Tutucusu"/>
          <p:cNvSpPr>
            <a:spLocks noGrp="1"/>
          </p:cNvSpPr>
          <p:nvPr>
            <p:ph idx="1"/>
          </p:nvPr>
        </p:nvSpPr>
        <p:spPr/>
        <p:txBody>
          <a:bodyPr rtlCol="0">
            <a:normAutofit fontScale="92500" lnSpcReduction="20000"/>
          </a:bodyPr>
          <a:lstStyle/>
          <a:p>
            <a:pPr fontAlgn="auto">
              <a:spcAft>
                <a:spcPts val="0"/>
              </a:spcAft>
              <a:buFont typeface="Arial" pitchFamily="34" charset="0"/>
              <a:buChar char="•"/>
              <a:defRPr/>
            </a:pPr>
            <a:r>
              <a:rPr lang="tr-TR" dirty="0" smtClean="0"/>
              <a:t>Pastörize edilmemiş süt ve süt ürünlerini kullanmama</a:t>
            </a:r>
          </a:p>
          <a:p>
            <a:pPr fontAlgn="auto">
              <a:spcAft>
                <a:spcPts val="0"/>
              </a:spcAft>
              <a:buFont typeface="Arial" pitchFamily="34" charset="0"/>
              <a:buChar char="•"/>
              <a:defRPr/>
            </a:pPr>
            <a:r>
              <a:rPr lang="tr-TR" dirty="0" smtClean="0"/>
              <a:t>Sebze ve meyveleri bol akan su altında iyice yıkama</a:t>
            </a:r>
          </a:p>
          <a:p>
            <a:pPr fontAlgn="auto">
              <a:spcAft>
                <a:spcPts val="0"/>
              </a:spcAft>
              <a:buFont typeface="Arial" pitchFamily="34" charset="0"/>
              <a:buChar char="•"/>
              <a:defRPr/>
            </a:pPr>
            <a:r>
              <a:rPr lang="tr-TR" dirty="0" smtClean="0"/>
              <a:t>Kıymadan yapılan besinlerin iyice piştiğine emin olma</a:t>
            </a:r>
          </a:p>
          <a:p>
            <a:pPr fontAlgn="auto">
              <a:spcAft>
                <a:spcPts val="0"/>
              </a:spcAft>
              <a:buFont typeface="Arial" pitchFamily="34" charset="0"/>
              <a:buChar char="•"/>
              <a:defRPr/>
            </a:pPr>
            <a:r>
              <a:rPr lang="tr-TR" dirty="0" smtClean="0"/>
              <a:t>İçme suyunu güvenilir kaynaklardan satın alma, güvenilirliğinden emin değilseniz kaynatma yada mümkünse eczanelerden satın alınan klor tabletlerini talimatına uygun olarak kullanma</a:t>
            </a:r>
          </a:p>
          <a:p>
            <a:pPr fontAlgn="auto">
              <a:spcAft>
                <a:spcPts val="0"/>
              </a:spcAft>
              <a:buFont typeface="Arial" pitchFamily="34" charset="0"/>
              <a:buChar char="•"/>
              <a:defRPr/>
            </a:pPr>
            <a:r>
              <a:rPr lang="tr-TR" dirty="0" smtClean="0"/>
              <a:t>Özellikle tuvalet sonrası el temizliğine dikkat etme</a:t>
            </a:r>
          </a:p>
          <a:p>
            <a:pPr fontAlgn="auto">
              <a:spcAft>
                <a:spcPts val="0"/>
              </a:spcAft>
              <a:buFont typeface="Arial" pitchFamily="34" charset="0"/>
              <a:buChar char="•"/>
              <a:defRPr/>
            </a:pP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2 İçerik Yer Tutucusu"/>
          <p:cNvSpPr>
            <a:spLocks noGrp="1"/>
          </p:cNvSpPr>
          <p:nvPr>
            <p:ph idx="1"/>
          </p:nvPr>
        </p:nvSpPr>
        <p:spPr>
          <a:xfrm>
            <a:off x="457200" y="836613"/>
            <a:ext cx="8229600" cy="5289550"/>
          </a:xfrm>
        </p:spPr>
        <p:txBody>
          <a:bodyPr/>
          <a:lstStyle/>
          <a:p>
            <a:pPr>
              <a:buFont typeface="Arial" charset="0"/>
              <a:buNone/>
            </a:pPr>
            <a:r>
              <a:rPr lang="tr-TR" b="1" i="1" dirty="0" smtClean="0"/>
              <a:t>CLOSTRİDİUM BOTULİNUM</a:t>
            </a:r>
            <a:r>
              <a:rPr lang="tr-TR" b="1" dirty="0" smtClean="0"/>
              <a:t>:</a:t>
            </a:r>
            <a:r>
              <a:rPr lang="tr-TR" dirty="0" smtClean="0"/>
              <a:t> Toprakta,kaynak sularında ve deniz suyunda bulunur. Bu bakteri </a:t>
            </a:r>
            <a:r>
              <a:rPr lang="tr-TR" b="1" dirty="0" smtClean="0">
                <a:solidFill>
                  <a:srgbClr val="C00000"/>
                </a:solidFill>
              </a:rPr>
              <a:t>oksijensiz ortamda çoğalabildiğinden </a:t>
            </a:r>
            <a:r>
              <a:rPr lang="tr-TR" dirty="0" smtClean="0"/>
              <a:t>özellikle konserve edilmiş yiyecekler en önemli zehirlenme kaynaklarıdır.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88" y="1428750"/>
            <a:ext cx="8501062" cy="4929188"/>
          </a:xfrm>
        </p:spPr>
        <p:txBody>
          <a:bodyPr rtlCol="0">
            <a:normAutofit fontScale="92500" lnSpcReduction="20000"/>
          </a:bodyPr>
          <a:lstStyle/>
          <a:p>
            <a:pPr fontAlgn="auto">
              <a:spcAft>
                <a:spcPts val="0"/>
              </a:spcAft>
              <a:buFont typeface="Arial" pitchFamily="34" charset="0"/>
              <a:buChar char="•"/>
              <a:defRPr/>
            </a:pPr>
            <a:r>
              <a:rPr lang="tr-TR" dirty="0" err="1" smtClean="0"/>
              <a:t>Botulismus</a:t>
            </a:r>
            <a:r>
              <a:rPr lang="tr-TR" dirty="0" smtClean="0"/>
              <a:t> toksini bir </a:t>
            </a:r>
            <a:r>
              <a:rPr lang="tr-TR" dirty="0" err="1" smtClean="0"/>
              <a:t>nörotoksindir</a:t>
            </a:r>
            <a:r>
              <a:rPr lang="tr-TR" dirty="0" smtClean="0"/>
              <a:t>. Terminal sinir uçlarına yerleşir.</a:t>
            </a:r>
          </a:p>
          <a:p>
            <a:pPr fontAlgn="auto">
              <a:spcAft>
                <a:spcPts val="0"/>
              </a:spcAft>
              <a:buFont typeface="Arial" pitchFamily="34" charset="0"/>
              <a:buChar char="•"/>
              <a:defRPr/>
            </a:pPr>
            <a:r>
              <a:rPr lang="tr-TR" dirty="0" smtClean="0"/>
              <a:t>Zehirlenen kişide yorgunluk, halsizlik, baş dönmesi, ishal, ağız ve boğaz kuruluğu vardır. Belirtilere </a:t>
            </a:r>
            <a:r>
              <a:rPr lang="tr-TR" b="1" dirty="0" smtClean="0">
                <a:solidFill>
                  <a:srgbClr val="C00000"/>
                </a:solidFill>
              </a:rPr>
              <a:t>nörolojik bulgular </a:t>
            </a:r>
            <a:r>
              <a:rPr lang="tr-TR" dirty="0" smtClean="0"/>
              <a:t>(görme bozuklukları, çiğneme, konuşma, yutma güçlüğü, kas paralizileri vb) eşlik eder.</a:t>
            </a:r>
          </a:p>
          <a:p>
            <a:pPr fontAlgn="auto">
              <a:spcAft>
                <a:spcPts val="0"/>
              </a:spcAft>
              <a:buFont typeface="Arial" pitchFamily="34" charset="0"/>
              <a:buChar char="•"/>
              <a:defRPr/>
            </a:pPr>
            <a:r>
              <a:rPr lang="tr-TR" dirty="0" smtClean="0"/>
              <a:t>Solunum kaslarının felci ile </a:t>
            </a:r>
            <a:r>
              <a:rPr lang="tr-TR" dirty="0" err="1" smtClean="0"/>
              <a:t>dispne</a:t>
            </a:r>
            <a:r>
              <a:rPr lang="tr-TR" dirty="0" smtClean="0"/>
              <a:t> olur.</a:t>
            </a:r>
          </a:p>
          <a:p>
            <a:pPr fontAlgn="auto">
              <a:spcAft>
                <a:spcPts val="0"/>
              </a:spcAft>
              <a:buFont typeface="Arial" pitchFamily="34" charset="0"/>
              <a:buChar char="•"/>
              <a:defRPr/>
            </a:pPr>
            <a:r>
              <a:rPr lang="tr-TR" dirty="0" smtClean="0"/>
              <a:t>Karında şişlik, idrar </a:t>
            </a:r>
            <a:r>
              <a:rPr lang="tr-TR" dirty="0" err="1" smtClean="0"/>
              <a:t>retansiyonu</a:t>
            </a:r>
            <a:r>
              <a:rPr lang="tr-TR" dirty="0" smtClean="0"/>
              <a:t>, bağırsak </a:t>
            </a:r>
            <a:r>
              <a:rPr lang="tr-TR" dirty="0" err="1" smtClean="0"/>
              <a:t>peristaltizminin</a:t>
            </a:r>
            <a:r>
              <a:rPr lang="tr-TR" dirty="0" smtClean="0"/>
              <a:t> azalmasına bağlı </a:t>
            </a:r>
            <a:r>
              <a:rPr lang="tr-TR" dirty="0" err="1" smtClean="0"/>
              <a:t>konstipasyon</a:t>
            </a:r>
            <a:r>
              <a:rPr lang="tr-TR" dirty="0" smtClean="0"/>
              <a:t> görülür. Tedavi edilmemiş vakalarda ölüm oranı yüksektir. </a:t>
            </a:r>
          </a:p>
          <a:p>
            <a:pPr fontAlgn="auto">
              <a:spcAft>
                <a:spcPts val="0"/>
              </a:spcAft>
              <a:buFont typeface="Arial" pitchFamily="34" charset="0"/>
              <a:buChar char="•"/>
              <a:defRPr/>
            </a:pPr>
            <a:endParaRPr lang="tr-TR" dirty="0"/>
          </a:p>
        </p:txBody>
      </p:sp>
      <p:sp>
        <p:nvSpPr>
          <p:cNvPr id="31746" name="3 Metin kutusu"/>
          <p:cNvSpPr txBox="1">
            <a:spLocks noChangeArrowheads="1"/>
          </p:cNvSpPr>
          <p:nvPr/>
        </p:nvSpPr>
        <p:spPr bwMode="auto">
          <a:xfrm>
            <a:off x="642910" y="357166"/>
            <a:ext cx="3371850" cy="784225"/>
          </a:xfrm>
          <a:prstGeom prst="rect">
            <a:avLst/>
          </a:prstGeom>
          <a:noFill/>
          <a:ln w="9525">
            <a:noFill/>
            <a:miter lim="800000"/>
            <a:headEnd/>
            <a:tailEnd/>
          </a:ln>
        </p:spPr>
        <p:txBody>
          <a:bodyPr wrap="none">
            <a:spAutoFit/>
          </a:bodyPr>
          <a:lstStyle/>
          <a:p>
            <a:r>
              <a:rPr lang="tr-TR" sz="4500" b="1" dirty="0">
                <a:latin typeface="Calibri" pitchFamily="34" charset="0"/>
              </a:rPr>
              <a:t>BOTULİSMUS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357298"/>
            <a:ext cx="8229600" cy="4525963"/>
          </a:xfrm>
        </p:spPr>
        <p:txBody>
          <a:bodyPr rtlCol="0">
            <a:normAutofit fontScale="92500"/>
          </a:bodyPr>
          <a:lstStyle/>
          <a:p>
            <a:pPr fontAlgn="auto">
              <a:spcAft>
                <a:spcPts val="0"/>
              </a:spcAft>
              <a:buFont typeface="Arial" pitchFamily="34" charset="0"/>
              <a:buChar char="•"/>
              <a:defRPr/>
            </a:pPr>
            <a:r>
              <a:rPr lang="tr-TR" b="1" dirty="0" smtClean="0"/>
              <a:t>Tanı:</a:t>
            </a:r>
            <a:r>
              <a:rPr lang="tr-TR" dirty="0" smtClean="0"/>
              <a:t> C. </a:t>
            </a:r>
            <a:r>
              <a:rPr lang="tr-TR" dirty="0" err="1" smtClean="0"/>
              <a:t>Botulinum</a:t>
            </a:r>
            <a:r>
              <a:rPr lang="tr-TR" dirty="0" smtClean="0"/>
              <a:t> toksinlerinin hastanın kan ve dışkısında, yenilen besin maddesinde saptanması ile konur. </a:t>
            </a:r>
          </a:p>
          <a:p>
            <a:pPr fontAlgn="auto">
              <a:spcAft>
                <a:spcPts val="0"/>
              </a:spcAft>
              <a:buFont typeface="Arial" pitchFamily="34" charset="0"/>
              <a:buChar char="•"/>
              <a:defRPr/>
            </a:pPr>
            <a:endParaRPr lang="tr-TR" dirty="0" smtClean="0"/>
          </a:p>
          <a:p>
            <a:pPr fontAlgn="auto">
              <a:spcAft>
                <a:spcPts val="0"/>
              </a:spcAft>
              <a:buFont typeface="Arial" pitchFamily="34" charset="0"/>
              <a:buChar char="•"/>
              <a:defRPr/>
            </a:pPr>
            <a:r>
              <a:rPr lang="tr-TR" b="1" dirty="0" smtClean="0"/>
              <a:t>Tedavi:</a:t>
            </a:r>
            <a:r>
              <a:rPr lang="tr-TR" dirty="0" smtClean="0"/>
              <a:t> Toksin </a:t>
            </a:r>
            <a:r>
              <a:rPr lang="tr-TR" dirty="0" err="1" smtClean="0"/>
              <a:t>GİS’de</a:t>
            </a:r>
            <a:r>
              <a:rPr lang="tr-TR" dirty="0" smtClean="0"/>
              <a:t> asit ortamda hızla emilir. Emilimi engellemek için hasta kusturulur, mide yıkanır, alkali ortam oluşturmak için boş mideye sodyum bikarbonat verilir. Toksini nötralize etmek için reçete edilen antitoksik verilir. </a:t>
            </a:r>
          </a:p>
          <a:p>
            <a:pPr fontAlgn="auto">
              <a:spcAft>
                <a:spcPts val="0"/>
              </a:spcAft>
              <a:buFont typeface="Arial" pitchFamily="34" charset="0"/>
              <a:buChar char="•"/>
              <a:defRPr/>
            </a:pPr>
            <a:endParaRPr lang="tr-TR" dirty="0"/>
          </a:p>
        </p:txBody>
      </p:sp>
      <p:sp>
        <p:nvSpPr>
          <p:cNvPr id="32770" name="3 Başlık"/>
          <p:cNvSpPr>
            <a:spLocks noGrp="1"/>
          </p:cNvSpPr>
          <p:nvPr>
            <p:ph type="title"/>
          </p:nvPr>
        </p:nvSpPr>
        <p:spPr>
          <a:xfrm>
            <a:off x="642938" y="285750"/>
            <a:ext cx="3371850" cy="784225"/>
          </a:xfrm>
        </p:spPr>
        <p:txBody>
          <a:bodyPr wrap="none">
            <a:spAutoFit/>
          </a:bodyPr>
          <a:lstStyle/>
          <a:p>
            <a:pPr algn="l"/>
            <a:r>
              <a:rPr lang="tr-TR" sz="4500" b="1" smtClean="0"/>
              <a:t>BOTULİSMUS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2 İçerik Yer Tutucusu"/>
          <p:cNvSpPr>
            <a:spLocks noGrp="1"/>
          </p:cNvSpPr>
          <p:nvPr>
            <p:ph idx="1"/>
          </p:nvPr>
        </p:nvSpPr>
        <p:spPr>
          <a:xfrm>
            <a:off x="457200" y="549275"/>
            <a:ext cx="8229600" cy="5576888"/>
          </a:xfrm>
        </p:spPr>
        <p:txBody>
          <a:bodyPr/>
          <a:lstStyle/>
          <a:p>
            <a:pPr>
              <a:buFont typeface="Arial" charset="0"/>
              <a:buNone/>
            </a:pPr>
            <a:r>
              <a:rPr lang="tr-TR" b="1" dirty="0" smtClean="0"/>
              <a:t>BOTULİSMUS - Hemşirelik Bakımı</a:t>
            </a:r>
            <a:endParaRPr lang="tr-TR" dirty="0" smtClean="0"/>
          </a:p>
          <a:p>
            <a:r>
              <a:rPr lang="tr-TR" dirty="0" smtClean="0"/>
              <a:t>İnsandan insana bulaşma olmadığı için izolasyon gerekmez. Aynı besinin yenmesini önlemek gereklidir. </a:t>
            </a:r>
          </a:p>
          <a:p>
            <a:r>
              <a:rPr lang="tr-TR" dirty="0" smtClean="0"/>
              <a:t>Hasta yatak </a:t>
            </a:r>
            <a:r>
              <a:rPr lang="tr-TR" dirty="0" err="1" smtClean="0"/>
              <a:t>istirahatine</a:t>
            </a:r>
            <a:r>
              <a:rPr lang="tr-TR" dirty="0" smtClean="0"/>
              <a:t> alınarak yaşam bulguları takip edilir. </a:t>
            </a:r>
          </a:p>
          <a:p>
            <a:r>
              <a:rPr lang="tr-TR" dirty="0" smtClean="0"/>
              <a:t>Solunum paralizisi belirtileri gözlenir</a:t>
            </a:r>
          </a:p>
          <a:p>
            <a:r>
              <a:rPr lang="tr-TR" dirty="0" smtClean="0"/>
              <a:t>Paralizi gelişti ise solunum yollarını temiz ve açık tutmak için sık sık </a:t>
            </a:r>
            <a:r>
              <a:rPr lang="tr-TR" dirty="0" err="1" smtClean="0"/>
              <a:t>aspire</a:t>
            </a:r>
            <a:r>
              <a:rPr lang="tr-TR" dirty="0" smtClean="0"/>
              <a:t> etmek gerekir. </a:t>
            </a:r>
          </a:p>
          <a:p>
            <a:endParaRPr lang="tr-TR"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500042"/>
            <a:ext cx="8229600" cy="4857750"/>
          </a:xfrm>
        </p:spPr>
        <p:txBody>
          <a:bodyPr rtlCol="0">
            <a:normAutofit lnSpcReduction="10000"/>
          </a:bodyPr>
          <a:lstStyle/>
          <a:p>
            <a:pPr fontAlgn="auto">
              <a:spcAft>
                <a:spcPts val="0"/>
              </a:spcAft>
              <a:buFont typeface="Arial" pitchFamily="34" charset="0"/>
              <a:buNone/>
              <a:defRPr/>
            </a:pPr>
            <a:r>
              <a:rPr lang="tr-TR" b="1" dirty="0" smtClean="0"/>
              <a:t>BOTULİSMUS - Hemşirelik Bakımı</a:t>
            </a:r>
            <a:endParaRPr lang="tr-TR" dirty="0" smtClean="0"/>
          </a:p>
          <a:p>
            <a:pPr fontAlgn="auto">
              <a:spcAft>
                <a:spcPts val="0"/>
              </a:spcAft>
              <a:buFont typeface="Arial" pitchFamily="34" charset="0"/>
              <a:buChar char="•"/>
              <a:defRPr/>
            </a:pPr>
            <a:endParaRPr lang="tr-TR" dirty="0" smtClean="0"/>
          </a:p>
          <a:p>
            <a:pPr fontAlgn="auto">
              <a:spcAft>
                <a:spcPts val="0"/>
              </a:spcAft>
              <a:buFont typeface="Arial" pitchFamily="34" charset="0"/>
              <a:buChar char="•"/>
              <a:defRPr/>
            </a:pPr>
            <a:r>
              <a:rPr lang="tr-TR" dirty="0" smtClean="0"/>
              <a:t>Gerekirse oksijen verilir.</a:t>
            </a:r>
          </a:p>
          <a:p>
            <a:pPr fontAlgn="auto">
              <a:spcAft>
                <a:spcPts val="0"/>
              </a:spcAft>
              <a:buFont typeface="Arial" pitchFamily="34" charset="0"/>
              <a:buChar char="•"/>
              <a:defRPr/>
            </a:pPr>
            <a:r>
              <a:rPr lang="tr-TR" dirty="0" err="1" smtClean="0">
                <a:solidFill>
                  <a:srgbClr val="C00000"/>
                </a:solidFill>
              </a:rPr>
              <a:t>Entübasyon</a:t>
            </a:r>
            <a:r>
              <a:rPr lang="tr-TR" dirty="0" smtClean="0">
                <a:solidFill>
                  <a:srgbClr val="C00000"/>
                </a:solidFill>
              </a:rPr>
              <a:t> aleti </a:t>
            </a:r>
            <a:r>
              <a:rPr lang="tr-TR" dirty="0" smtClean="0"/>
              <a:t>ve </a:t>
            </a:r>
            <a:r>
              <a:rPr lang="tr-TR" dirty="0" err="1" smtClean="0">
                <a:solidFill>
                  <a:srgbClr val="C00000"/>
                </a:solidFill>
              </a:rPr>
              <a:t>trakeostomi</a:t>
            </a:r>
            <a:r>
              <a:rPr lang="tr-TR" dirty="0" smtClean="0">
                <a:solidFill>
                  <a:srgbClr val="C00000"/>
                </a:solidFill>
              </a:rPr>
              <a:t> seti </a:t>
            </a:r>
            <a:r>
              <a:rPr lang="tr-TR" dirty="0" smtClean="0"/>
              <a:t>kullanıma hazır bulundurulur. </a:t>
            </a:r>
          </a:p>
          <a:p>
            <a:pPr fontAlgn="auto">
              <a:spcAft>
                <a:spcPts val="0"/>
              </a:spcAft>
              <a:buFont typeface="Arial" pitchFamily="34" charset="0"/>
              <a:buChar char="•"/>
              <a:defRPr/>
            </a:pPr>
            <a:r>
              <a:rPr lang="tr-TR" dirty="0" smtClean="0"/>
              <a:t>Solunum kaslarında felç oluştuğunda hasta suni solunum cihazına bağlanır</a:t>
            </a:r>
          </a:p>
          <a:p>
            <a:pPr fontAlgn="auto">
              <a:spcAft>
                <a:spcPts val="0"/>
              </a:spcAft>
              <a:buFont typeface="Arial" pitchFamily="34" charset="0"/>
              <a:buChar char="•"/>
              <a:defRPr/>
            </a:pPr>
            <a:r>
              <a:rPr lang="tr-TR" dirty="0" smtClean="0"/>
              <a:t>Reçete edilen IV sıvı ve ilaçlar uygulanır</a:t>
            </a:r>
          </a:p>
          <a:p>
            <a:pPr fontAlgn="auto">
              <a:spcAft>
                <a:spcPts val="0"/>
              </a:spcAft>
              <a:buFont typeface="Arial" pitchFamily="34" charset="0"/>
              <a:buChar char="•"/>
              <a:defRPr/>
            </a:pPr>
            <a:r>
              <a:rPr lang="tr-TR" dirty="0" smtClean="0"/>
              <a:t>Yutma paralizisi olan hastalar </a:t>
            </a:r>
            <a:r>
              <a:rPr lang="tr-TR" dirty="0" err="1" smtClean="0"/>
              <a:t>gavajla</a:t>
            </a:r>
            <a:r>
              <a:rPr lang="tr-TR" dirty="0" smtClean="0"/>
              <a:t> beslenir.</a:t>
            </a:r>
          </a:p>
          <a:p>
            <a:pPr fontAlgn="auto">
              <a:spcAft>
                <a:spcPts val="0"/>
              </a:spcAft>
              <a:buFont typeface="Arial" pitchFamily="34" charset="0"/>
              <a:buChar char="•"/>
              <a:defRPr/>
            </a:pP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2 İçerik Yer Tutucusu"/>
          <p:cNvSpPr>
            <a:spLocks noGrp="1"/>
          </p:cNvSpPr>
          <p:nvPr>
            <p:ph idx="1"/>
          </p:nvPr>
        </p:nvSpPr>
        <p:spPr>
          <a:xfrm>
            <a:off x="214313" y="428625"/>
            <a:ext cx="8786812" cy="5483225"/>
          </a:xfrm>
        </p:spPr>
        <p:txBody>
          <a:bodyPr/>
          <a:lstStyle/>
          <a:p>
            <a:pPr>
              <a:buFont typeface="Arial" charset="0"/>
              <a:buNone/>
            </a:pPr>
            <a:r>
              <a:rPr lang="tr-TR" b="1" i="1" dirty="0" err="1" smtClean="0"/>
              <a:t>Clostridium</a:t>
            </a:r>
            <a:r>
              <a:rPr lang="tr-TR" b="1" i="1" dirty="0" smtClean="0"/>
              <a:t> </a:t>
            </a:r>
            <a:r>
              <a:rPr lang="tr-TR" b="1" i="1" dirty="0" err="1" smtClean="0"/>
              <a:t>Botulinum’dan</a:t>
            </a:r>
            <a:r>
              <a:rPr lang="tr-TR" b="1" i="1" dirty="0" smtClean="0"/>
              <a:t> Korunma Yolları</a:t>
            </a:r>
          </a:p>
          <a:p>
            <a:pPr>
              <a:buFont typeface="Arial" charset="0"/>
              <a:buNone/>
            </a:pPr>
            <a:r>
              <a:rPr lang="tr-TR" sz="1500" dirty="0" smtClean="0"/>
              <a:t>	</a:t>
            </a:r>
            <a:r>
              <a:rPr lang="tr-TR" dirty="0" smtClean="0"/>
              <a:t>Konserve besin satın alırken, alt ve üst kapakları şişkin olanları, kutusu hasar görmüş, kapağı gevşemiş, kırık yada çatlak olanları satın alınmamalıdır. Konservelerde, alt ve üst kapakların şişkin, bombe yapmış olması içerisinde bakterilerin ürediğinin bir göstergesidir.</a:t>
            </a:r>
          </a:p>
          <a:p>
            <a:endParaRPr lang="tr-TR"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50" y="357188"/>
            <a:ext cx="8229600" cy="4525962"/>
          </a:xfrm>
        </p:spPr>
        <p:txBody>
          <a:bodyPr rtlCol="0">
            <a:normAutofit fontScale="85000" lnSpcReduction="10000"/>
          </a:bodyPr>
          <a:lstStyle/>
          <a:p>
            <a:pPr fontAlgn="auto">
              <a:spcAft>
                <a:spcPts val="0"/>
              </a:spcAft>
              <a:buFont typeface="Arial" pitchFamily="34" charset="0"/>
              <a:buNone/>
              <a:defRPr/>
            </a:pPr>
            <a:r>
              <a:rPr lang="tr-TR" sz="4100" b="1" i="1" dirty="0" err="1" smtClean="0"/>
              <a:t>Clostridium</a:t>
            </a:r>
            <a:r>
              <a:rPr lang="tr-TR" sz="4100" b="1" i="1" dirty="0" smtClean="0"/>
              <a:t> </a:t>
            </a:r>
            <a:r>
              <a:rPr lang="tr-TR" sz="4100" b="1" i="1" dirty="0" err="1" smtClean="0"/>
              <a:t>Botulinum’dan</a:t>
            </a:r>
            <a:r>
              <a:rPr lang="tr-TR" sz="4100" b="1" i="1" dirty="0" smtClean="0"/>
              <a:t> Korunma Yolları</a:t>
            </a:r>
          </a:p>
          <a:p>
            <a:pPr fontAlgn="auto">
              <a:spcAft>
                <a:spcPts val="0"/>
              </a:spcAft>
              <a:buFont typeface="Arial" pitchFamily="34" charset="0"/>
              <a:buNone/>
              <a:defRPr/>
            </a:pPr>
            <a:endParaRPr lang="tr-TR" dirty="0" smtClean="0"/>
          </a:p>
          <a:p>
            <a:pPr fontAlgn="auto">
              <a:spcAft>
                <a:spcPts val="0"/>
              </a:spcAft>
              <a:buFont typeface="Arial" pitchFamily="34" charset="0"/>
              <a:buChar char="•"/>
              <a:defRPr/>
            </a:pPr>
            <a:r>
              <a:rPr lang="tr-TR" dirty="0" smtClean="0"/>
              <a:t>Evde hijyenik yönden sakıncalı olacağı düşüncesiyle konserve yapımı önerilmemektedir.</a:t>
            </a:r>
          </a:p>
          <a:p>
            <a:pPr fontAlgn="auto">
              <a:spcAft>
                <a:spcPts val="0"/>
              </a:spcAft>
              <a:buFont typeface="Arial" pitchFamily="34" charset="0"/>
              <a:buChar char="•"/>
              <a:defRPr/>
            </a:pPr>
            <a:r>
              <a:rPr lang="tr-TR" dirty="0" smtClean="0"/>
              <a:t>Şayet evde konserve yapıyor iseniz konserve yapım ilkelerine özenle uyulmalıdır (Evde konserve yapımında; asidi fazla olan besinlerin (meyveler ve domates gibi) ; genellikle yarım kiloluk kavanoz ve kutuları 15 dakika, kiloluk olanları 20 dakika kaynatılmalıdır. </a:t>
            </a:r>
          </a:p>
          <a:p>
            <a:pPr fontAlgn="auto">
              <a:spcAft>
                <a:spcPts val="0"/>
              </a:spcAft>
              <a:buFont typeface="Arial" pitchFamily="34" charset="0"/>
              <a:buChar char="•"/>
              <a:defRPr/>
            </a:pP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250"/>
            <a:ext cx="8229600" cy="5649913"/>
          </a:xfrm>
        </p:spPr>
        <p:txBody>
          <a:bodyPr>
            <a:normAutofit/>
          </a:bodyPr>
          <a:lstStyle/>
          <a:p>
            <a:pPr>
              <a:lnSpc>
                <a:spcPct val="90000"/>
              </a:lnSpc>
            </a:pPr>
            <a:r>
              <a:rPr lang="tr-TR" sz="3000" b="1" i="1" dirty="0" smtClean="0"/>
              <a:t>STAPHLYLOCOCCUS AUREUS </a:t>
            </a:r>
            <a:endParaRPr lang="tr-TR" sz="3000" b="1" dirty="0" smtClean="0">
              <a:latin typeface="Arial" charset="0"/>
            </a:endParaRPr>
          </a:p>
          <a:p>
            <a:pPr>
              <a:lnSpc>
                <a:spcPct val="90000"/>
              </a:lnSpc>
              <a:buFont typeface="Arial" charset="0"/>
              <a:buNone/>
            </a:pPr>
            <a:endParaRPr lang="tr-TR" sz="3000" b="1" dirty="0" smtClean="0">
              <a:latin typeface="Arial" charset="0"/>
            </a:endParaRPr>
          </a:p>
          <a:p>
            <a:pPr>
              <a:lnSpc>
                <a:spcPct val="90000"/>
              </a:lnSpc>
              <a:buFont typeface="Arial" charset="0"/>
              <a:buNone/>
            </a:pPr>
            <a:r>
              <a:rPr lang="tr-TR" sz="3000" b="1" dirty="0" smtClean="0">
                <a:latin typeface="Arial" charset="0"/>
              </a:rPr>
              <a:t>	</a:t>
            </a:r>
            <a:r>
              <a:rPr lang="tr-TR" sz="3000" dirty="0" smtClean="0"/>
              <a:t>Hastalık etkenin meydana getirdiği </a:t>
            </a:r>
            <a:r>
              <a:rPr lang="tr-TR" sz="3000" dirty="0" err="1" smtClean="0"/>
              <a:t>enterotoksin</a:t>
            </a:r>
            <a:r>
              <a:rPr lang="tr-TR" sz="3000" dirty="0" smtClean="0"/>
              <a:t> ile meydana gelir.</a:t>
            </a:r>
          </a:p>
          <a:p>
            <a:pPr>
              <a:lnSpc>
                <a:spcPct val="90000"/>
              </a:lnSpc>
              <a:buFont typeface="Arial" charset="0"/>
              <a:buNone/>
            </a:pPr>
            <a:r>
              <a:rPr lang="tr-TR" sz="3000" dirty="0" smtClean="0"/>
              <a:t>	Bu bakteri doğal olarak insanların burun salgısı, boğaz ve derisinde bulunur.</a:t>
            </a:r>
          </a:p>
          <a:p>
            <a:pPr>
              <a:lnSpc>
                <a:spcPct val="90000"/>
              </a:lnSpc>
              <a:buFont typeface="Arial" charset="0"/>
              <a:buNone/>
            </a:pPr>
            <a:r>
              <a:rPr lang="tr-TR" sz="3000" dirty="0" smtClean="0"/>
              <a:t>	Ayrıca, deri üzerindeki çıban, sivilce, iltihaplanmış yaralar ve kesiklerde de mevcuttur. </a:t>
            </a:r>
          </a:p>
          <a:p>
            <a:pPr>
              <a:lnSpc>
                <a:spcPct val="90000"/>
              </a:lnSpc>
            </a:pPr>
            <a:endParaRPr lang="tr-TR" sz="3000" dirty="0" smtClean="0"/>
          </a:p>
          <a:p>
            <a:pPr>
              <a:lnSpc>
                <a:spcPct val="90000"/>
              </a:lnSpc>
            </a:pPr>
            <a:endParaRPr lang="tr-TR" sz="3000"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5" name="Rectangle 3"/>
          <p:cNvSpPr>
            <a:spLocks noGrp="1"/>
          </p:cNvSpPr>
          <p:nvPr>
            <p:ph type="body" idx="1"/>
          </p:nvPr>
        </p:nvSpPr>
        <p:spPr/>
        <p:txBody>
          <a:bodyPr/>
          <a:lstStyle/>
          <a:p>
            <a:pPr>
              <a:lnSpc>
                <a:spcPct val="90000"/>
              </a:lnSpc>
            </a:pPr>
            <a:r>
              <a:rPr lang="tr-TR" sz="3000" dirty="0" smtClean="0"/>
              <a:t>Temel bulaşma kaynağı besinle uğraşan kişilerdir.</a:t>
            </a:r>
          </a:p>
          <a:p>
            <a:pPr>
              <a:lnSpc>
                <a:spcPct val="90000"/>
              </a:lnSpc>
            </a:pPr>
            <a:r>
              <a:rPr lang="tr-TR" sz="3000" dirty="0" smtClean="0"/>
              <a:t>Özellikle süt ürünleri, salatalar, kremalı pastalar, diğer tatlılar, çiğ et ve kümes hayvanı etlerinde kolayca ürerler.</a:t>
            </a:r>
          </a:p>
          <a:p>
            <a:pPr>
              <a:lnSpc>
                <a:spcPct val="90000"/>
              </a:lnSpc>
            </a:pPr>
            <a:r>
              <a:rPr lang="tr-TR" sz="3000" dirty="0" smtClean="0"/>
              <a:t>Hastalık </a:t>
            </a:r>
            <a:r>
              <a:rPr lang="tr-TR" sz="3000" dirty="0" err="1" smtClean="0"/>
              <a:t>tükrük</a:t>
            </a:r>
            <a:r>
              <a:rPr lang="tr-TR" sz="3000" dirty="0" smtClean="0"/>
              <a:t> salgısında artma, bulantı, kusma, kramp şeklinde karın ağrısı, ishal ve ileri derecede halsizlikle karakterizedir. </a:t>
            </a:r>
          </a:p>
          <a:p>
            <a:endParaRPr lang="tr-TR" dirty="0" smtClean="0"/>
          </a:p>
        </p:txBody>
      </p:sp>
      <p:sp>
        <p:nvSpPr>
          <p:cNvPr id="105476" name="Rectangle 4"/>
          <p:cNvSpPr>
            <a:spLocks noChangeArrowheads="1"/>
          </p:cNvSpPr>
          <p:nvPr/>
        </p:nvSpPr>
        <p:spPr bwMode="auto">
          <a:xfrm>
            <a:off x="539750" y="333375"/>
            <a:ext cx="7512050" cy="671513"/>
          </a:xfrm>
          <a:prstGeom prst="rect">
            <a:avLst/>
          </a:prstGeom>
          <a:noFill/>
          <a:ln w="9525">
            <a:noFill/>
            <a:miter lim="800000"/>
            <a:headEnd/>
            <a:tailEnd/>
          </a:ln>
          <a:effectLst/>
        </p:spPr>
        <p:txBody>
          <a:bodyPr wrap="none">
            <a:spAutoFit/>
          </a:bodyPr>
          <a:lstStyle/>
          <a:p>
            <a:r>
              <a:rPr lang="tr-TR" sz="3800" b="1" i="1"/>
              <a:t>STAPHLYLOCOCCUS AUREUS </a:t>
            </a:r>
            <a:endParaRPr lang="tr-TR" sz="380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Rectangle 3"/>
          <p:cNvSpPr>
            <a:spLocks noGrp="1"/>
          </p:cNvSpPr>
          <p:nvPr>
            <p:ph type="body" idx="1"/>
          </p:nvPr>
        </p:nvSpPr>
        <p:spPr>
          <a:xfrm>
            <a:off x="323850" y="1782763"/>
            <a:ext cx="8507413" cy="4525962"/>
          </a:xfrm>
        </p:spPr>
        <p:txBody>
          <a:bodyPr/>
          <a:lstStyle/>
          <a:p>
            <a:r>
              <a:rPr lang="tr-TR" sz="2800" smtClean="0"/>
              <a:t>Çevre koşullarının iyileştirilmesi</a:t>
            </a:r>
          </a:p>
          <a:p>
            <a:r>
              <a:rPr lang="tr-TR" sz="2800" smtClean="0"/>
              <a:t>Toplumun eğitimi</a:t>
            </a:r>
          </a:p>
          <a:p>
            <a:r>
              <a:rPr lang="tr-TR" sz="2800" smtClean="0"/>
              <a:t>Sosyo ekonomik düzeyin yükseltilmesi</a:t>
            </a:r>
          </a:p>
          <a:p>
            <a:r>
              <a:rPr lang="tr-TR" sz="2800" smtClean="0"/>
              <a:t>Hasta ve sağlam kişilere yönelik önlemlerin alınması</a:t>
            </a:r>
          </a:p>
          <a:p>
            <a:r>
              <a:rPr lang="tr-TR" sz="2800" smtClean="0"/>
              <a:t>Suların dışkı ve idrarla kontamine olmasının önlenmesi</a:t>
            </a:r>
          </a:p>
          <a:p>
            <a:r>
              <a:rPr lang="tr-TR" sz="2800" smtClean="0"/>
              <a:t>Sinek ve böceklerle mücadele</a:t>
            </a:r>
          </a:p>
        </p:txBody>
      </p:sp>
      <p:sp>
        <p:nvSpPr>
          <p:cNvPr id="107524" name="Rectangle 4"/>
          <p:cNvSpPr>
            <a:spLocks noGrp="1"/>
          </p:cNvSpPr>
          <p:nvPr>
            <p:ph type="title"/>
          </p:nvPr>
        </p:nvSpPr>
        <p:spPr>
          <a:noFill/>
          <a:ln/>
        </p:spPr>
        <p:txBody>
          <a:bodyPr/>
          <a:lstStyle/>
          <a:p>
            <a:r>
              <a:rPr lang="tr-TR" sz="4000" b="1" smtClean="0"/>
              <a:t>SİNDİRİM YOLU İLE BULAŞAN ENFEKSİYONLARIN ÖNLENMESİ</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713"/>
            <a:ext cx="8229600" cy="5505450"/>
          </a:xfrm>
        </p:spPr>
        <p:txBody>
          <a:bodyPr rtlCol="0">
            <a:normAutofit fontScale="85000" lnSpcReduction="10000"/>
          </a:bodyPr>
          <a:lstStyle/>
          <a:p>
            <a:pPr fontAlgn="auto">
              <a:spcAft>
                <a:spcPts val="0"/>
              </a:spcAft>
              <a:buFont typeface="Arial" pitchFamily="34" charset="0"/>
              <a:buChar char="•"/>
              <a:defRPr/>
            </a:pPr>
            <a:r>
              <a:rPr lang="tr-TR" b="1" dirty="0" smtClean="0"/>
              <a:t>Tanı:</a:t>
            </a:r>
            <a:r>
              <a:rPr lang="tr-TR" dirty="0" smtClean="0"/>
              <a:t> etkenin besin artıklarında hastanın kusmuk ve dışkısında saptanması ile konur.</a:t>
            </a:r>
          </a:p>
          <a:p>
            <a:pPr fontAlgn="auto">
              <a:spcAft>
                <a:spcPts val="0"/>
              </a:spcAft>
              <a:buFont typeface="Arial" pitchFamily="34" charset="0"/>
              <a:buNone/>
              <a:defRPr/>
            </a:pPr>
            <a:r>
              <a:rPr lang="tr-TR" dirty="0" smtClean="0"/>
              <a:t> </a:t>
            </a:r>
          </a:p>
          <a:p>
            <a:pPr fontAlgn="auto">
              <a:spcAft>
                <a:spcPts val="0"/>
              </a:spcAft>
              <a:buFont typeface="Arial" pitchFamily="34" charset="0"/>
              <a:buChar char="•"/>
              <a:defRPr/>
            </a:pPr>
            <a:r>
              <a:rPr lang="tr-TR" b="1" dirty="0" smtClean="0"/>
              <a:t>Tedavi:</a:t>
            </a:r>
            <a:r>
              <a:rPr lang="tr-TR" dirty="0" smtClean="0"/>
              <a:t> Tedavi </a:t>
            </a:r>
            <a:r>
              <a:rPr lang="tr-TR" dirty="0" err="1" smtClean="0"/>
              <a:t>semptomatiktir</a:t>
            </a:r>
            <a:r>
              <a:rPr lang="tr-TR" dirty="0" smtClean="0"/>
              <a:t>. </a:t>
            </a:r>
            <a:r>
              <a:rPr lang="tr-TR" dirty="0" err="1" smtClean="0"/>
              <a:t>Dehidratasyon</a:t>
            </a:r>
            <a:r>
              <a:rPr lang="tr-TR" dirty="0" smtClean="0"/>
              <a:t> derecesine göre sıvı tedavisi yapılır. </a:t>
            </a:r>
          </a:p>
          <a:p>
            <a:pPr fontAlgn="auto">
              <a:spcAft>
                <a:spcPts val="0"/>
              </a:spcAft>
              <a:buFont typeface="Arial" pitchFamily="34" charset="0"/>
              <a:buChar char="•"/>
              <a:defRPr/>
            </a:pPr>
            <a:endParaRPr lang="tr-TR" dirty="0" smtClean="0"/>
          </a:p>
          <a:p>
            <a:pPr fontAlgn="auto">
              <a:spcAft>
                <a:spcPts val="0"/>
              </a:spcAft>
              <a:buFont typeface="Arial" pitchFamily="34" charset="0"/>
              <a:buNone/>
              <a:defRPr/>
            </a:pPr>
            <a:r>
              <a:rPr lang="tr-TR" sz="4100" b="1" dirty="0" smtClean="0"/>
              <a:t>Hemşirelik bakımı</a:t>
            </a:r>
            <a:endParaRPr lang="tr-TR" sz="4100" dirty="0" smtClean="0"/>
          </a:p>
          <a:p>
            <a:pPr fontAlgn="auto">
              <a:spcAft>
                <a:spcPts val="0"/>
              </a:spcAft>
              <a:buFont typeface="Arial" pitchFamily="34" charset="0"/>
              <a:buChar char="•"/>
              <a:defRPr/>
            </a:pPr>
            <a:r>
              <a:rPr lang="tr-TR" dirty="0" smtClean="0"/>
              <a:t>Yatak </a:t>
            </a:r>
            <a:r>
              <a:rPr lang="tr-TR" dirty="0" err="1" smtClean="0"/>
              <a:t>istirahati</a:t>
            </a:r>
            <a:endParaRPr lang="tr-TR" dirty="0" smtClean="0"/>
          </a:p>
          <a:p>
            <a:pPr fontAlgn="auto">
              <a:spcAft>
                <a:spcPts val="0"/>
              </a:spcAft>
              <a:buFont typeface="Arial" pitchFamily="34" charset="0"/>
              <a:buChar char="•"/>
              <a:defRPr/>
            </a:pPr>
            <a:r>
              <a:rPr lang="tr-TR" dirty="0" smtClean="0"/>
              <a:t>Aldığı-çıkardığı takibi</a:t>
            </a:r>
          </a:p>
          <a:p>
            <a:pPr fontAlgn="auto">
              <a:spcAft>
                <a:spcPts val="0"/>
              </a:spcAft>
              <a:buFont typeface="Arial" pitchFamily="34" charset="0"/>
              <a:buChar char="•"/>
              <a:defRPr/>
            </a:pPr>
            <a:r>
              <a:rPr lang="tr-TR" dirty="0" err="1" smtClean="0"/>
              <a:t>Dehidratasyon</a:t>
            </a:r>
            <a:r>
              <a:rPr lang="tr-TR" dirty="0" smtClean="0"/>
              <a:t>, </a:t>
            </a:r>
            <a:r>
              <a:rPr lang="tr-TR" dirty="0" err="1" smtClean="0"/>
              <a:t>asidoz</a:t>
            </a:r>
            <a:r>
              <a:rPr lang="tr-TR" dirty="0" smtClean="0"/>
              <a:t> ve şok belirtileri için gözlem yapılır</a:t>
            </a:r>
          </a:p>
          <a:p>
            <a:pPr fontAlgn="auto">
              <a:spcAft>
                <a:spcPts val="0"/>
              </a:spcAft>
              <a:buFont typeface="Arial" pitchFamily="34" charset="0"/>
              <a:buChar char="•"/>
              <a:defRPr/>
            </a:pPr>
            <a:r>
              <a:rPr lang="tr-TR" dirty="0" smtClean="0"/>
              <a:t>Hayati belirtiler takip edilerek, damar yolu açık tutulur</a:t>
            </a:r>
          </a:p>
          <a:p>
            <a:pPr fontAlgn="auto">
              <a:spcAft>
                <a:spcPts val="0"/>
              </a:spcAft>
              <a:buFont typeface="Arial" pitchFamily="34" charset="0"/>
              <a:buChar char="•"/>
              <a:defRPr/>
            </a:pP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2 İçerik Yer Tutucusu"/>
          <p:cNvSpPr>
            <a:spLocks noGrp="1"/>
          </p:cNvSpPr>
          <p:nvPr>
            <p:ph idx="1"/>
          </p:nvPr>
        </p:nvSpPr>
        <p:spPr>
          <a:xfrm>
            <a:off x="500034" y="642918"/>
            <a:ext cx="8229600" cy="4525963"/>
          </a:xfrm>
        </p:spPr>
        <p:txBody>
          <a:bodyPr/>
          <a:lstStyle/>
          <a:p>
            <a:pPr>
              <a:buFont typeface="Arial" charset="0"/>
              <a:buNone/>
            </a:pPr>
            <a:r>
              <a:rPr lang="tr-TR" b="1" i="1" dirty="0" err="1" smtClean="0"/>
              <a:t>Staphlylococcus</a:t>
            </a:r>
            <a:r>
              <a:rPr lang="tr-TR" b="1" i="1" dirty="0" smtClean="0"/>
              <a:t> </a:t>
            </a:r>
            <a:r>
              <a:rPr lang="tr-TR" b="1" i="1" dirty="0" err="1" smtClean="0"/>
              <a:t>Aureus’dan</a:t>
            </a:r>
            <a:r>
              <a:rPr lang="tr-TR" b="1" i="1" dirty="0" smtClean="0"/>
              <a:t> Korunma Yolları</a:t>
            </a:r>
            <a:endParaRPr lang="tr-TR" dirty="0" smtClean="0"/>
          </a:p>
          <a:p>
            <a:r>
              <a:rPr lang="tr-TR" dirty="0" smtClean="0"/>
              <a:t>Besinlerin hazırlama, pişirme ve servisinde kişisel hijyen kurallarına uyma</a:t>
            </a:r>
          </a:p>
          <a:p>
            <a:r>
              <a:rPr lang="tr-TR" dirty="0" smtClean="0"/>
              <a:t>Yemeği karıştırmak için kullanılan araç gereçle yemeğin tadına bakmama, ayrı bir araç gereç kullanma</a:t>
            </a:r>
          </a:p>
          <a:p>
            <a:endParaRPr lang="tr-TR"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25538"/>
            <a:ext cx="8229600" cy="5000625"/>
          </a:xfrm>
        </p:spPr>
        <p:txBody>
          <a:bodyPr rtlCol="0">
            <a:normAutofit fontScale="92500" lnSpcReduction="20000"/>
          </a:bodyPr>
          <a:lstStyle/>
          <a:p>
            <a:pPr fontAlgn="auto">
              <a:spcAft>
                <a:spcPts val="0"/>
              </a:spcAft>
              <a:buFont typeface="Arial" pitchFamily="34" charset="0"/>
              <a:buNone/>
              <a:defRPr/>
            </a:pPr>
            <a:r>
              <a:rPr lang="tr-TR" dirty="0" smtClean="0">
                <a:solidFill>
                  <a:srgbClr val="FF0000"/>
                </a:solidFill>
              </a:rPr>
              <a:t>Kişisel hijyeni sağlamak için;</a:t>
            </a:r>
          </a:p>
          <a:p>
            <a:pPr fontAlgn="auto">
              <a:spcAft>
                <a:spcPts val="0"/>
              </a:spcAft>
              <a:buFont typeface="Arial" pitchFamily="34" charset="0"/>
              <a:buChar char="•"/>
              <a:defRPr/>
            </a:pPr>
            <a:r>
              <a:rPr lang="tr-TR" dirty="0" smtClean="0"/>
              <a:t>Ellerin sık sık, yöntemine uygun şekilde yıkanması</a:t>
            </a:r>
          </a:p>
          <a:p>
            <a:pPr fontAlgn="auto">
              <a:spcAft>
                <a:spcPts val="0"/>
              </a:spcAft>
              <a:buFont typeface="Arial" pitchFamily="34" charset="0"/>
              <a:buChar char="•"/>
              <a:defRPr/>
            </a:pPr>
            <a:r>
              <a:rPr lang="tr-TR" dirty="0" smtClean="0"/>
              <a:t>Tırnakların kısa ve temiz tutulması</a:t>
            </a:r>
          </a:p>
          <a:p>
            <a:pPr fontAlgn="auto">
              <a:spcAft>
                <a:spcPts val="0"/>
              </a:spcAft>
              <a:buFont typeface="Arial" pitchFamily="34" charset="0"/>
              <a:buChar char="•"/>
              <a:defRPr/>
            </a:pPr>
            <a:r>
              <a:rPr lang="tr-TR" dirty="0" smtClean="0"/>
              <a:t>Besinle uğraşırken oje, alyans ve mücevherat kullanılmaması</a:t>
            </a:r>
          </a:p>
          <a:p>
            <a:pPr fontAlgn="auto">
              <a:spcAft>
                <a:spcPts val="0"/>
              </a:spcAft>
              <a:buFont typeface="Arial" pitchFamily="34" charset="0"/>
              <a:buChar char="•"/>
              <a:defRPr/>
            </a:pPr>
            <a:r>
              <a:rPr lang="tr-TR" dirty="0" smtClean="0"/>
              <a:t>Ellerde yara, bere, kesik vb. varsa besin hazırlarken yaralı bereli kısma antiseptik merhem sürerek, su geçirmeyen bandaj ile kapatılması</a:t>
            </a:r>
          </a:p>
          <a:p>
            <a:pPr fontAlgn="auto">
              <a:spcAft>
                <a:spcPts val="0"/>
              </a:spcAft>
              <a:buFont typeface="Arial" pitchFamily="34" charset="0"/>
              <a:buChar char="•"/>
              <a:defRPr/>
            </a:pPr>
            <a:r>
              <a:rPr lang="tr-TR" dirty="0" smtClean="0"/>
              <a:t>Yiyecek içecekle uğraşırken ellerinizi vücut yüzeylerine değdirmeme, eldiven ve maske kullanma</a:t>
            </a:r>
          </a:p>
          <a:p>
            <a:pPr fontAlgn="auto">
              <a:spcAft>
                <a:spcPts val="0"/>
              </a:spcAft>
              <a:buFont typeface="Arial" pitchFamily="34" charset="0"/>
              <a:buChar char="•"/>
              <a:defRPr/>
            </a:pP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2 İçerik Yer Tutucusu"/>
          <p:cNvSpPr>
            <a:spLocks noGrp="1"/>
          </p:cNvSpPr>
          <p:nvPr>
            <p:ph idx="1"/>
          </p:nvPr>
        </p:nvSpPr>
        <p:spPr>
          <a:xfrm>
            <a:off x="214282" y="500042"/>
            <a:ext cx="8401080" cy="5218113"/>
          </a:xfrm>
        </p:spPr>
        <p:txBody>
          <a:bodyPr/>
          <a:lstStyle/>
          <a:p>
            <a:pPr>
              <a:buFont typeface="Arial" charset="0"/>
              <a:buNone/>
            </a:pPr>
            <a:r>
              <a:rPr lang="tr-TR" b="1" dirty="0" smtClean="0"/>
              <a:t>TİFO ve PARATİFO</a:t>
            </a:r>
            <a:endParaRPr lang="tr-TR" dirty="0" smtClean="0"/>
          </a:p>
          <a:p>
            <a:r>
              <a:rPr lang="tr-TR" b="1" dirty="0" smtClean="0"/>
              <a:t>Tifo, </a:t>
            </a:r>
            <a:r>
              <a:rPr lang="tr-TR" b="1" dirty="0" err="1" smtClean="0">
                <a:solidFill>
                  <a:srgbClr val="C00000"/>
                </a:solidFill>
              </a:rPr>
              <a:t>Salmonella</a:t>
            </a:r>
            <a:r>
              <a:rPr lang="tr-TR" b="1" dirty="0" smtClean="0">
                <a:solidFill>
                  <a:srgbClr val="C00000"/>
                </a:solidFill>
              </a:rPr>
              <a:t> </a:t>
            </a:r>
            <a:r>
              <a:rPr lang="tr-TR" b="1" dirty="0" err="1" smtClean="0">
                <a:solidFill>
                  <a:srgbClr val="C00000"/>
                </a:solidFill>
              </a:rPr>
              <a:t>typhi</a:t>
            </a:r>
            <a:r>
              <a:rPr lang="tr-TR" b="1" dirty="0" smtClean="0">
                <a:solidFill>
                  <a:srgbClr val="C00000"/>
                </a:solidFill>
              </a:rPr>
              <a:t> </a:t>
            </a:r>
            <a:r>
              <a:rPr lang="tr-TR" dirty="0" smtClean="0"/>
              <a:t>bakterisinin sebep olduğu yüksek ateş, baş ağrısı, karın ağrısı, şuur bulanıklığı gibi belirtilerle karakterize, insanlara özgü, sistemik bir enfeksiyon hastalığıdır.</a:t>
            </a:r>
          </a:p>
          <a:p>
            <a:endParaRPr lang="tr-TR" dirty="0" smtClean="0"/>
          </a:p>
          <a:p>
            <a:r>
              <a:rPr lang="tr-TR" b="1" dirty="0" err="1" smtClean="0"/>
              <a:t>Paratifo</a:t>
            </a:r>
            <a:r>
              <a:rPr lang="tr-TR" dirty="0" smtClean="0"/>
              <a:t> ise </a:t>
            </a:r>
            <a:r>
              <a:rPr lang="tr-TR" b="1" dirty="0" err="1" smtClean="0">
                <a:solidFill>
                  <a:srgbClr val="C00000"/>
                </a:solidFill>
              </a:rPr>
              <a:t>Salmonella</a:t>
            </a:r>
            <a:r>
              <a:rPr lang="tr-TR" b="1" dirty="0" smtClean="0">
                <a:solidFill>
                  <a:srgbClr val="C00000"/>
                </a:solidFill>
              </a:rPr>
              <a:t> </a:t>
            </a:r>
            <a:r>
              <a:rPr lang="tr-TR" b="1" dirty="0" err="1" smtClean="0">
                <a:solidFill>
                  <a:srgbClr val="C00000"/>
                </a:solidFill>
              </a:rPr>
              <a:t>paratyphi</a:t>
            </a:r>
            <a:r>
              <a:rPr lang="tr-TR" b="1" dirty="0" smtClean="0">
                <a:solidFill>
                  <a:srgbClr val="C00000"/>
                </a:solidFill>
              </a:rPr>
              <a:t> </a:t>
            </a:r>
            <a:r>
              <a:rPr lang="tr-TR" dirty="0" smtClean="0"/>
              <a:t>A, B ve C bakterilerinin yol açtığı, semptomların tifoya benzer ancak </a:t>
            </a:r>
            <a:r>
              <a:rPr lang="tr-TR" b="1" dirty="0" smtClean="0"/>
              <a:t>daha hafif </a:t>
            </a:r>
            <a:r>
              <a:rPr lang="tr-TR" dirty="0" smtClean="0"/>
              <a:t>olduğu klinik tablodur.</a:t>
            </a:r>
          </a:p>
          <a:p>
            <a:endParaRPr lang="tr-TR"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2 İçerik Yer Tutucusu"/>
          <p:cNvSpPr>
            <a:spLocks noGrp="1"/>
          </p:cNvSpPr>
          <p:nvPr>
            <p:ph idx="1"/>
          </p:nvPr>
        </p:nvSpPr>
        <p:spPr>
          <a:xfrm>
            <a:off x="214282" y="285728"/>
            <a:ext cx="8715436" cy="5505450"/>
          </a:xfrm>
        </p:spPr>
        <p:txBody>
          <a:bodyPr/>
          <a:lstStyle/>
          <a:p>
            <a:r>
              <a:rPr lang="tr-TR" b="1" dirty="0" smtClean="0"/>
              <a:t>TİFO ve PARATİFO</a:t>
            </a:r>
            <a:endParaRPr lang="tr-TR" dirty="0" smtClean="0"/>
          </a:p>
          <a:p>
            <a:endParaRPr lang="tr-TR" sz="1000" dirty="0" smtClean="0"/>
          </a:p>
          <a:p>
            <a:r>
              <a:rPr lang="tr-TR" dirty="0" smtClean="0"/>
              <a:t>Hastalık </a:t>
            </a:r>
            <a:r>
              <a:rPr lang="tr-TR" dirty="0" err="1" smtClean="0">
                <a:solidFill>
                  <a:srgbClr val="C00000"/>
                </a:solidFill>
              </a:rPr>
              <a:t>enfekte</a:t>
            </a:r>
            <a:r>
              <a:rPr lang="tr-TR" dirty="0" smtClean="0">
                <a:solidFill>
                  <a:srgbClr val="C00000"/>
                </a:solidFill>
              </a:rPr>
              <a:t> insanların idrar ve dışkıları ile </a:t>
            </a:r>
            <a:r>
              <a:rPr lang="tr-TR" dirty="0" err="1" smtClean="0">
                <a:solidFill>
                  <a:srgbClr val="C00000"/>
                </a:solidFill>
              </a:rPr>
              <a:t>kontamine</a:t>
            </a:r>
            <a:r>
              <a:rPr lang="tr-TR" dirty="0" smtClean="0">
                <a:solidFill>
                  <a:srgbClr val="C00000"/>
                </a:solidFill>
              </a:rPr>
              <a:t> olmuş gıda ve suların alınması </a:t>
            </a:r>
            <a:r>
              <a:rPr lang="tr-TR" dirty="0" smtClean="0"/>
              <a:t>ile bulaşır.</a:t>
            </a:r>
          </a:p>
          <a:p>
            <a:r>
              <a:rPr lang="tr-TR" dirty="0" smtClean="0"/>
              <a:t>Kanalizasyon sularının, içme ve kullanma sularına karışması sonucunda tifo salgınları görülür. Gıda işleriyle uğraşan portörlerden gıdalara bulaşarak da gıdayı tüketenler arasında salgınlar ortaya çıkabilir. </a:t>
            </a:r>
          </a:p>
          <a:p>
            <a:endParaRPr lang="tr-TR"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1 Başlık"/>
          <p:cNvSpPr>
            <a:spLocks noGrp="1"/>
          </p:cNvSpPr>
          <p:nvPr>
            <p:ph type="title"/>
          </p:nvPr>
        </p:nvSpPr>
        <p:spPr>
          <a:xfrm>
            <a:off x="700088" y="274638"/>
            <a:ext cx="8229600" cy="1143000"/>
          </a:xfrm>
        </p:spPr>
        <p:txBody>
          <a:bodyPr/>
          <a:lstStyle/>
          <a:p>
            <a:pPr algn="l"/>
            <a:r>
              <a:rPr lang="tr-TR" b="1" smtClean="0"/>
              <a:t>TİFO ve PARATİFO</a:t>
            </a:r>
            <a:endParaRPr lang="tr-TR" smtClean="0"/>
          </a:p>
        </p:txBody>
      </p:sp>
      <p:sp>
        <p:nvSpPr>
          <p:cNvPr id="44034" name="2 İçerik Yer Tutucusu"/>
          <p:cNvSpPr>
            <a:spLocks noGrp="1"/>
          </p:cNvSpPr>
          <p:nvPr>
            <p:ph idx="1"/>
          </p:nvPr>
        </p:nvSpPr>
        <p:spPr>
          <a:xfrm>
            <a:off x="214282" y="1600200"/>
            <a:ext cx="8643998" cy="4525963"/>
          </a:xfrm>
        </p:spPr>
        <p:txBody>
          <a:bodyPr/>
          <a:lstStyle/>
          <a:p>
            <a:r>
              <a:rPr lang="tr-TR" dirty="0" smtClean="0"/>
              <a:t>Tifo; hastaların kullandığı </a:t>
            </a:r>
            <a:r>
              <a:rPr lang="tr-TR" b="1" dirty="0" smtClean="0">
                <a:solidFill>
                  <a:srgbClr val="C00000"/>
                </a:solidFill>
              </a:rPr>
              <a:t>bardak, havlu gibi eşyaların tutulması ile ellerle de bulaşabilmektedir.</a:t>
            </a:r>
          </a:p>
          <a:p>
            <a:r>
              <a:rPr lang="tr-TR" dirty="0" smtClean="0"/>
              <a:t>Sinekler ayaklarıyla tifo basillerinin gıda ve sulara bulaşmasında mekanik taşıyıcılık yaparlar.</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1 Başlık"/>
          <p:cNvSpPr>
            <a:spLocks noGrp="1"/>
          </p:cNvSpPr>
          <p:nvPr>
            <p:ph type="title"/>
          </p:nvPr>
        </p:nvSpPr>
        <p:spPr/>
        <p:txBody>
          <a:bodyPr/>
          <a:lstStyle/>
          <a:p>
            <a:pPr algn="l"/>
            <a:r>
              <a:rPr lang="tr-TR" b="1" smtClean="0"/>
              <a:t>TİFO ve PARATİFO</a:t>
            </a:r>
            <a:endParaRPr lang="tr-TR" smtClean="0"/>
          </a:p>
        </p:txBody>
      </p:sp>
      <p:sp>
        <p:nvSpPr>
          <p:cNvPr id="45058" name="2 İçerik Yer Tutucusu"/>
          <p:cNvSpPr>
            <a:spLocks noGrp="1"/>
          </p:cNvSpPr>
          <p:nvPr>
            <p:ph idx="1"/>
          </p:nvPr>
        </p:nvSpPr>
        <p:spPr>
          <a:xfrm>
            <a:off x="214313" y="1600200"/>
            <a:ext cx="8677275" cy="4525963"/>
          </a:xfrm>
        </p:spPr>
        <p:txBody>
          <a:bodyPr/>
          <a:lstStyle/>
          <a:p>
            <a:r>
              <a:rPr lang="tr-TR" sz="2800" dirty="0" smtClean="0"/>
              <a:t>Dünyada yılda 17 milyon insanın </a:t>
            </a:r>
            <a:r>
              <a:rPr lang="tr-TR" sz="2800" dirty="0" err="1" smtClean="0"/>
              <a:t>salmonellalarla</a:t>
            </a:r>
            <a:r>
              <a:rPr lang="tr-TR" sz="2800" dirty="0" smtClean="0"/>
              <a:t> </a:t>
            </a:r>
            <a:r>
              <a:rPr lang="tr-TR" sz="2800" dirty="0" err="1" smtClean="0"/>
              <a:t>enfekte</a:t>
            </a:r>
            <a:r>
              <a:rPr lang="tr-TR" sz="2800" dirty="0" smtClean="0"/>
              <a:t> olduğu sanılmaktadır.</a:t>
            </a:r>
          </a:p>
          <a:p>
            <a:r>
              <a:rPr lang="tr-TR" sz="2800" dirty="0" err="1" smtClean="0"/>
              <a:t>Salmonella’lar</a:t>
            </a:r>
            <a:r>
              <a:rPr lang="tr-TR" sz="2800" dirty="0" smtClean="0"/>
              <a:t> doğrudan temas ettiklerinde dezenfektanlara çok duyarlıdırlar.</a:t>
            </a:r>
          </a:p>
          <a:p>
            <a:r>
              <a:rPr lang="tr-TR" sz="2800" dirty="0" smtClean="0"/>
              <a:t>Su dezenfeksiyonunda kullanılan klor konsantrasyonları, sulardaki </a:t>
            </a:r>
            <a:r>
              <a:rPr lang="tr-TR" sz="2800" dirty="0" err="1" smtClean="0"/>
              <a:t>Salmonella’ları</a:t>
            </a:r>
            <a:r>
              <a:rPr lang="tr-TR" sz="2800" dirty="0" smtClean="0"/>
              <a:t> öldürmeye yeterlidir.</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2 İçerik Yer Tutucusu"/>
          <p:cNvSpPr>
            <a:spLocks noGrp="1"/>
          </p:cNvSpPr>
          <p:nvPr>
            <p:ph idx="1"/>
          </p:nvPr>
        </p:nvSpPr>
        <p:spPr>
          <a:xfrm>
            <a:off x="457200" y="1125538"/>
            <a:ext cx="8229600" cy="5000625"/>
          </a:xfrm>
        </p:spPr>
        <p:txBody>
          <a:bodyPr/>
          <a:lstStyle/>
          <a:p>
            <a:pPr>
              <a:buFont typeface="Arial" charset="0"/>
              <a:buNone/>
            </a:pPr>
            <a:r>
              <a:rPr lang="tr-TR" b="1" dirty="0" smtClean="0"/>
              <a:t>Belirtiler:</a:t>
            </a:r>
            <a:endParaRPr lang="tr-TR" dirty="0" smtClean="0"/>
          </a:p>
          <a:p>
            <a:r>
              <a:rPr lang="tr-TR" dirty="0" smtClean="0"/>
              <a:t>Hastalık; içinde bol miktarda bakteri bulunan su ve yiyeceklerin, çiğ veya az pişmiş olarak tüketilmesi sonucunda gelişir.</a:t>
            </a:r>
          </a:p>
          <a:p>
            <a:r>
              <a:rPr lang="tr-TR" dirty="0" smtClean="0"/>
              <a:t>Kuluçka süresi ortalama ortalama 1-3 haftadır.</a:t>
            </a:r>
          </a:p>
          <a:p>
            <a:r>
              <a:rPr lang="tr-TR" dirty="0" smtClean="0"/>
              <a:t>Klasik tifo olgularında </a:t>
            </a:r>
            <a:r>
              <a:rPr lang="tr-TR" b="1" dirty="0" smtClean="0"/>
              <a:t>kırıklık, halsizlik, baş ağrısı ve yavaş yükselen ateş ile karakterize sinsi bir başlangıç görülür.</a:t>
            </a:r>
            <a:r>
              <a:rPr lang="tr-TR" b="1" dirty="0" smtClean="0">
                <a:solidFill>
                  <a:srgbClr val="C00000"/>
                </a:solidFill>
              </a:rPr>
              <a:t> </a:t>
            </a:r>
            <a:r>
              <a:rPr lang="tr-TR" dirty="0" smtClean="0"/>
              <a:t>İlk haftanın sonunda ateş 39-39,5˚C’ye ulaşır.</a:t>
            </a:r>
          </a:p>
          <a:p>
            <a:endParaRPr lang="tr-TR" dirty="0" smtClean="0"/>
          </a:p>
        </p:txBody>
      </p:sp>
      <p:sp>
        <p:nvSpPr>
          <p:cNvPr id="46082" name="3 Dikdörtgen"/>
          <p:cNvSpPr>
            <a:spLocks noChangeArrowheads="1"/>
          </p:cNvSpPr>
          <p:nvPr/>
        </p:nvSpPr>
        <p:spPr bwMode="auto">
          <a:xfrm>
            <a:off x="428625" y="285750"/>
            <a:ext cx="3490913" cy="630238"/>
          </a:xfrm>
          <a:prstGeom prst="rect">
            <a:avLst/>
          </a:prstGeom>
          <a:noFill/>
          <a:ln w="9525">
            <a:noFill/>
            <a:miter lim="800000"/>
            <a:headEnd/>
            <a:tailEnd/>
          </a:ln>
        </p:spPr>
        <p:txBody>
          <a:bodyPr wrap="none">
            <a:spAutoFit/>
          </a:bodyPr>
          <a:lstStyle/>
          <a:p>
            <a:r>
              <a:rPr lang="tr-TR" sz="3500" b="1">
                <a:latin typeface="Calibri" pitchFamily="34" charset="0"/>
              </a:rPr>
              <a:t>TİFO ve PARATİFO</a:t>
            </a:r>
            <a:endParaRPr lang="tr-TR" sz="3500">
              <a:latin typeface="Calibri"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625" y="1285875"/>
            <a:ext cx="8229600" cy="5360988"/>
          </a:xfrm>
        </p:spPr>
        <p:txBody>
          <a:bodyPr rtlCol="0">
            <a:normAutofit lnSpcReduction="10000"/>
          </a:bodyPr>
          <a:lstStyle/>
          <a:p>
            <a:pPr fontAlgn="auto">
              <a:spcAft>
                <a:spcPts val="0"/>
              </a:spcAft>
              <a:buFont typeface="Arial" pitchFamily="34" charset="0"/>
              <a:buChar char="•"/>
              <a:defRPr/>
            </a:pPr>
            <a:r>
              <a:rPr lang="tr-TR" dirty="0" smtClean="0"/>
              <a:t>İkinci hafta boyunca </a:t>
            </a:r>
            <a:r>
              <a:rPr lang="tr-TR" b="1" dirty="0" smtClean="0"/>
              <a:t>ateş </a:t>
            </a:r>
            <a:r>
              <a:rPr lang="tr-TR" dirty="0" smtClean="0"/>
              <a:t>yüksek seyreder, hasta dalgındır ve şuuru bulanıktır. Nabız sayısı ateşe paralel olarak artmaz (</a:t>
            </a:r>
            <a:r>
              <a:rPr lang="tr-TR" dirty="0" err="1" smtClean="0"/>
              <a:t>relatif</a:t>
            </a:r>
            <a:r>
              <a:rPr lang="tr-TR" dirty="0" smtClean="0"/>
              <a:t> </a:t>
            </a:r>
            <a:r>
              <a:rPr lang="tr-TR" dirty="0" err="1" smtClean="0"/>
              <a:t>bradikardi</a:t>
            </a:r>
            <a:r>
              <a:rPr lang="tr-TR" dirty="0" smtClean="0"/>
              <a:t>). Karında gaz toplanır, yüz soluk, dudaklar kuru ve çatlak, dil paslıdır. Hastaların yarıya yakınında ishal, yarıdan fazlasında ise kabızlık vardır.</a:t>
            </a:r>
          </a:p>
          <a:p>
            <a:pPr fontAlgn="auto">
              <a:spcAft>
                <a:spcPts val="0"/>
              </a:spcAft>
              <a:buFont typeface="Arial" pitchFamily="34" charset="0"/>
              <a:buNone/>
              <a:defRPr/>
            </a:pPr>
            <a:endParaRPr lang="tr-TR" dirty="0" smtClean="0"/>
          </a:p>
          <a:p>
            <a:pPr fontAlgn="auto">
              <a:spcAft>
                <a:spcPts val="0"/>
              </a:spcAft>
              <a:buFont typeface="Arial" pitchFamily="34" charset="0"/>
              <a:buChar char="•"/>
              <a:defRPr/>
            </a:pPr>
            <a:r>
              <a:rPr lang="tr-TR" dirty="0" smtClean="0"/>
              <a:t>Üçüncü haftanın sonunda düşmeye başlayan ateş, dördüncü haftanın sonunda normale iner. </a:t>
            </a:r>
          </a:p>
          <a:p>
            <a:pPr fontAlgn="auto">
              <a:spcAft>
                <a:spcPts val="0"/>
              </a:spcAft>
              <a:buFont typeface="Arial" pitchFamily="34" charset="0"/>
              <a:buChar char="•"/>
              <a:defRPr/>
            </a:pPr>
            <a:endParaRPr lang="tr-TR" dirty="0" smtClean="0"/>
          </a:p>
          <a:p>
            <a:pPr fontAlgn="auto">
              <a:spcAft>
                <a:spcPts val="0"/>
              </a:spcAft>
              <a:buFont typeface="Arial" pitchFamily="34" charset="0"/>
              <a:buChar char="•"/>
              <a:defRPr/>
            </a:pPr>
            <a:endParaRPr lang="tr-TR" dirty="0"/>
          </a:p>
        </p:txBody>
      </p:sp>
      <p:sp>
        <p:nvSpPr>
          <p:cNvPr id="47106" name="3 Dikdörtgen"/>
          <p:cNvSpPr>
            <a:spLocks noChangeArrowheads="1"/>
          </p:cNvSpPr>
          <p:nvPr/>
        </p:nvSpPr>
        <p:spPr bwMode="auto">
          <a:xfrm>
            <a:off x="714375" y="357188"/>
            <a:ext cx="3490913" cy="630237"/>
          </a:xfrm>
          <a:prstGeom prst="rect">
            <a:avLst/>
          </a:prstGeom>
          <a:noFill/>
          <a:ln w="9525">
            <a:noFill/>
            <a:miter lim="800000"/>
            <a:headEnd/>
            <a:tailEnd/>
          </a:ln>
        </p:spPr>
        <p:txBody>
          <a:bodyPr wrap="none">
            <a:spAutoFit/>
          </a:bodyPr>
          <a:lstStyle/>
          <a:p>
            <a:r>
              <a:rPr lang="tr-TR" sz="3500" b="1">
                <a:latin typeface="Calibri" pitchFamily="34" charset="0"/>
              </a:rPr>
              <a:t>TİFO ve PARATİFO</a:t>
            </a:r>
            <a:endParaRPr lang="tr-TR" sz="3500">
              <a:latin typeface="Calibri"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2 İçerik Yer Tutucusu"/>
          <p:cNvSpPr>
            <a:spLocks noGrp="1"/>
          </p:cNvSpPr>
          <p:nvPr>
            <p:ph idx="1"/>
          </p:nvPr>
        </p:nvSpPr>
        <p:spPr>
          <a:xfrm>
            <a:off x="357188" y="1214438"/>
            <a:ext cx="8229600" cy="5289550"/>
          </a:xfrm>
        </p:spPr>
        <p:txBody>
          <a:bodyPr/>
          <a:lstStyle/>
          <a:p>
            <a:r>
              <a:rPr lang="tr-TR" dirty="0" smtClean="0"/>
              <a:t>Tifoda, </a:t>
            </a:r>
            <a:r>
              <a:rPr lang="tr-TR" dirty="0" err="1" smtClean="0"/>
              <a:t>paratifodan</a:t>
            </a:r>
            <a:r>
              <a:rPr lang="tr-TR" dirty="0" smtClean="0"/>
              <a:t> daha sık olmak üzere bazı komplikasyonlar görülebilir.</a:t>
            </a:r>
          </a:p>
          <a:p>
            <a:r>
              <a:rPr lang="tr-TR" dirty="0" smtClean="0"/>
              <a:t>Bunlar; bağırsak kanaması, bağırsak delinmesi, safra kesesi ve yolları enfeksiyonu, </a:t>
            </a:r>
            <a:r>
              <a:rPr lang="tr-TR" dirty="0" err="1" smtClean="0"/>
              <a:t>perikardit</a:t>
            </a:r>
            <a:r>
              <a:rPr lang="tr-TR" dirty="0" smtClean="0"/>
              <a:t>, </a:t>
            </a:r>
            <a:r>
              <a:rPr lang="tr-TR" dirty="0" err="1" smtClean="0"/>
              <a:t>miyokardit</a:t>
            </a:r>
            <a:r>
              <a:rPr lang="tr-TR" dirty="0" smtClean="0"/>
              <a:t>, </a:t>
            </a:r>
            <a:r>
              <a:rPr lang="tr-TR" dirty="0" err="1" smtClean="0"/>
              <a:t>osteomiyelit</a:t>
            </a:r>
            <a:r>
              <a:rPr lang="tr-TR" dirty="0" smtClean="0"/>
              <a:t>, </a:t>
            </a:r>
            <a:r>
              <a:rPr lang="tr-TR" dirty="0" err="1" smtClean="0"/>
              <a:t>orşit</a:t>
            </a:r>
            <a:r>
              <a:rPr lang="tr-TR" dirty="0" smtClean="0"/>
              <a:t>, karaciğer ve dalak apseleri, yumuşak doku enfeksiyonları vb. tablolardır.</a:t>
            </a:r>
            <a:endParaRPr lang="tr-TR" dirty="0" smtClean="0">
              <a:latin typeface="Arial" charset="0"/>
            </a:endParaRPr>
          </a:p>
          <a:p>
            <a:endParaRPr lang="tr-TR" dirty="0" smtClean="0">
              <a:latin typeface="Arial" charset="0"/>
            </a:endParaRPr>
          </a:p>
          <a:p>
            <a:r>
              <a:rPr lang="tr-TR" dirty="0" smtClean="0"/>
              <a:t>Tifoya bağlı ölüm oranı bugün için %1-2 civarındadır. </a:t>
            </a:r>
          </a:p>
        </p:txBody>
      </p:sp>
      <p:sp>
        <p:nvSpPr>
          <p:cNvPr id="48130" name="3 Dikdörtgen"/>
          <p:cNvSpPr>
            <a:spLocks noChangeArrowheads="1"/>
          </p:cNvSpPr>
          <p:nvPr/>
        </p:nvSpPr>
        <p:spPr bwMode="auto">
          <a:xfrm>
            <a:off x="928688" y="214313"/>
            <a:ext cx="3490912" cy="630237"/>
          </a:xfrm>
          <a:prstGeom prst="rect">
            <a:avLst/>
          </a:prstGeom>
          <a:noFill/>
          <a:ln w="9525">
            <a:noFill/>
            <a:miter lim="800000"/>
            <a:headEnd/>
            <a:tailEnd/>
          </a:ln>
        </p:spPr>
        <p:txBody>
          <a:bodyPr wrap="none">
            <a:spAutoFit/>
          </a:bodyPr>
          <a:lstStyle/>
          <a:p>
            <a:r>
              <a:rPr lang="tr-TR" sz="3500" b="1">
                <a:latin typeface="Calibri" pitchFamily="34" charset="0"/>
              </a:rPr>
              <a:t>TİFO ve PARATİFO</a:t>
            </a:r>
            <a:endParaRPr lang="tr-TR" sz="3500">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fontAlgn="auto">
              <a:spcAft>
                <a:spcPts val="0"/>
              </a:spcAft>
              <a:defRPr/>
            </a:pPr>
            <a:r>
              <a:rPr lang="tr-TR" b="1" dirty="0" smtClean="0"/>
              <a:t/>
            </a:r>
            <a:br>
              <a:rPr lang="tr-TR" b="1" dirty="0" smtClean="0"/>
            </a:br>
            <a:r>
              <a:rPr lang="tr-TR" b="1" dirty="0" smtClean="0"/>
              <a:t>BESİN ZEHİRLENMELERİ</a:t>
            </a:r>
            <a:r>
              <a:rPr lang="tr-TR" dirty="0" smtClean="0"/>
              <a:t/>
            </a:r>
            <a:br>
              <a:rPr lang="tr-TR" dirty="0" smtClean="0"/>
            </a:br>
            <a:endParaRPr lang="tr-TR" dirty="0"/>
          </a:p>
        </p:txBody>
      </p:sp>
      <p:sp>
        <p:nvSpPr>
          <p:cNvPr id="14338" name="2 İçerik Yer Tutucusu"/>
          <p:cNvSpPr>
            <a:spLocks noGrp="1"/>
          </p:cNvSpPr>
          <p:nvPr>
            <p:ph idx="1"/>
          </p:nvPr>
        </p:nvSpPr>
        <p:spPr/>
        <p:txBody>
          <a:bodyPr/>
          <a:lstStyle/>
          <a:p>
            <a:r>
              <a:rPr lang="tr-TR" smtClean="0"/>
              <a:t>Etkenlerin kontamine olmuş su ve besinlerle alınması ile bulaşır.</a:t>
            </a:r>
          </a:p>
          <a:p>
            <a:r>
              <a:rPr lang="tr-TR" smtClean="0"/>
              <a:t>Kişisel temizlik kurallarına uyulmaması ve özellikle el temizliğine dikkat edilmemesi, bulaşmada çok önemlidir. </a:t>
            </a:r>
          </a:p>
          <a:p>
            <a:r>
              <a:rPr lang="tr-TR" smtClean="0"/>
              <a:t>Yaz aylarında daha sık karşılaşılır.</a:t>
            </a:r>
          </a:p>
          <a:p>
            <a:r>
              <a:rPr lang="tr-TR" smtClean="0"/>
              <a:t>Hastalığın şiddeti alınan etkenin tipi, sayısı ve kişinin direnci ile ilgilidir.</a:t>
            </a:r>
          </a:p>
          <a:p>
            <a:endParaRPr lang="tr-TR"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88" y="1071563"/>
            <a:ext cx="8358187" cy="5145087"/>
          </a:xfrm>
        </p:spPr>
        <p:txBody>
          <a:bodyPr>
            <a:normAutofit/>
          </a:bodyPr>
          <a:lstStyle/>
          <a:p>
            <a:pPr>
              <a:lnSpc>
                <a:spcPct val="80000"/>
              </a:lnSpc>
            </a:pPr>
            <a:r>
              <a:rPr lang="tr-TR" sz="3000" b="1" dirty="0" smtClean="0">
                <a:solidFill>
                  <a:srgbClr val="C00000"/>
                </a:solidFill>
              </a:rPr>
              <a:t>Antibiyotik tedavisi </a:t>
            </a:r>
            <a:r>
              <a:rPr lang="tr-TR" sz="3000" dirty="0" smtClean="0"/>
              <a:t>tifo ve </a:t>
            </a:r>
            <a:r>
              <a:rPr lang="tr-TR" sz="3000" dirty="0" err="1" smtClean="0"/>
              <a:t>paratifoda</a:t>
            </a:r>
            <a:r>
              <a:rPr lang="tr-TR" sz="3000" dirty="0" smtClean="0"/>
              <a:t> </a:t>
            </a:r>
            <a:r>
              <a:rPr lang="tr-TR" sz="3000" b="1" dirty="0" smtClean="0">
                <a:solidFill>
                  <a:srgbClr val="C00000"/>
                </a:solidFill>
              </a:rPr>
              <a:t>14 gün, </a:t>
            </a:r>
            <a:r>
              <a:rPr lang="tr-TR" sz="3000" dirty="0" smtClean="0"/>
              <a:t>lokal organ enfeksiyonlarında ve kronik taşıyıcılığın giderilmesinde 4-6 hafta sürdürülür.</a:t>
            </a:r>
          </a:p>
          <a:p>
            <a:pPr>
              <a:lnSpc>
                <a:spcPct val="80000"/>
              </a:lnSpc>
            </a:pPr>
            <a:endParaRPr lang="tr-TR" sz="3000" dirty="0" smtClean="0"/>
          </a:p>
          <a:p>
            <a:pPr>
              <a:lnSpc>
                <a:spcPct val="80000"/>
              </a:lnSpc>
              <a:buFont typeface="Arial" charset="0"/>
              <a:buNone/>
            </a:pPr>
            <a:r>
              <a:rPr lang="tr-TR" sz="3000" b="1" dirty="0" smtClean="0"/>
              <a:t>Korunma:</a:t>
            </a:r>
            <a:endParaRPr lang="tr-TR" sz="3000" dirty="0" smtClean="0"/>
          </a:p>
          <a:p>
            <a:pPr>
              <a:lnSpc>
                <a:spcPct val="80000"/>
              </a:lnSpc>
            </a:pPr>
            <a:r>
              <a:rPr lang="tr-TR" sz="2800" dirty="0" smtClean="0">
                <a:latin typeface="Arial Unicode MS" pitchFamily="34" charset="-128"/>
              </a:rPr>
              <a:t>Tifodan korunmak için üretilen çeşitli aşılar bulunmasına rağmen, bunların koruyuculuğu %100 değildir.</a:t>
            </a:r>
          </a:p>
          <a:p>
            <a:pPr>
              <a:lnSpc>
                <a:spcPct val="80000"/>
              </a:lnSpc>
            </a:pPr>
            <a:r>
              <a:rPr lang="tr-TR" sz="2800" b="1" dirty="0" smtClean="0">
                <a:solidFill>
                  <a:srgbClr val="C00000"/>
                </a:solidFill>
                <a:latin typeface="Arial Unicode MS" pitchFamily="34" charset="-128"/>
              </a:rPr>
              <a:t>Endemik bölgelerde sular klorlanmalı, kaynatılmalı,</a:t>
            </a:r>
          </a:p>
          <a:p>
            <a:pPr>
              <a:lnSpc>
                <a:spcPct val="80000"/>
              </a:lnSpc>
            </a:pPr>
            <a:r>
              <a:rPr lang="tr-TR" sz="2800" b="1" dirty="0" smtClean="0">
                <a:solidFill>
                  <a:srgbClr val="C00000"/>
                </a:solidFill>
                <a:latin typeface="Arial Unicode MS" pitchFamily="34" charset="-128"/>
              </a:rPr>
              <a:t>Yiyecekler iyi pişirilmeli, çiğ meyve sebzeler iyi yıkanarak soyulmalı.</a:t>
            </a:r>
          </a:p>
        </p:txBody>
      </p:sp>
      <p:sp>
        <p:nvSpPr>
          <p:cNvPr id="49154" name="3 Dikdörtgen"/>
          <p:cNvSpPr>
            <a:spLocks noChangeArrowheads="1"/>
          </p:cNvSpPr>
          <p:nvPr/>
        </p:nvSpPr>
        <p:spPr bwMode="auto">
          <a:xfrm>
            <a:off x="785813" y="214313"/>
            <a:ext cx="3490912" cy="630237"/>
          </a:xfrm>
          <a:prstGeom prst="rect">
            <a:avLst/>
          </a:prstGeom>
          <a:noFill/>
          <a:ln w="9525">
            <a:noFill/>
            <a:miter lim="800000"/>
            <a:headEnd/>
            <a:tailEnd/>
          </a:ln>
        </p:spPr>
        <p:txBody>
          <a:bodyPr wrap="none">
            <a:spAutoFit/>
          </a:bodyPr>
          <a:lstStyle/>
          <a:p>
            <a:r>
              <a:rPr lang="tr-TR" sz="3500" b="1">
                <a:latin typeface="Calibri" pitchFamily="34" charset="0"/>
              </a:rPr>
              <a:t>TİFO ve PARATİFO</a:t>
            </a:r>
            <a:endParaRPr lang="tr-TR" sz="3500">
              <a:latin typeface="Calibri"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88" y="981075"/>
            <a:ext cx="8462962" cy="5448300"/>
          </a:xfrm>
        </p:spPr>
        <p:txBody>
          <a:bodyPr>
            <a:normAutofit/>
          </a:bodyPr>
          <a:lstStyle/>
          <a:p>
            <a:pPr>
              <a:lnSpc>
                <a:spcPct val="90000"/>
              </a:lnSpc>
            </a:pPr>
            <a:r>
              <a:rPr lang="tr-TR" dirty="0" err="1" smtClean="0"/>
              <a:t>Salmonella</a:t>
            </a:r>
            <a:r>
              <a:rPr lang="tr-TR" dirty="0" smtClean="0"/>
              <a:t> enfeksiyonlarından korunma; kişisel hijyen kurallarının eksiksiz uygulanmasına, sağlıklı bir atık giderim sisteminin kurulmasına, kronik taşıyıcıların tespit edilip tedavi edilmesine bağlıdır.</a:t>
            </a:r>
          </a:p>
          <a:p>
            <a:pPr>
              <a:lnSpc>
                <a:spcPct val="90000"/>
              </a:lnSpc>
            </a:pPr>
            <a:r>
              <a:rPr lang="tr-TR" dirty="0" smtClean="0"/>
              <a:t>Taşıyıcıların gıda ve su ile ilişkili işlerde çalışmaları engellenmelidir.</a:t>
            </a:r>
          </a:p>
          <a:p>
            <a:pPr>
              <a:lnSpc>
                <a:spcPct val="90000"/>
              </a:lnSpc>
            </a:pPr>
            <a:r>
              <a:rPr lang="tr-TR" dirty="0" smtClean="0"/>
              <a:t>Tifo hastalarının kullandığı tuvaletlerin dezenfekte edilmesi, bu hastalarla temastan sonra ellerin yıkanması da korunmada çok önemlidir. </a:t>
            </a:r>
          </a:p>
          <a:p>
            <a:pPr>
              <a:lnSpc>
                <a:spcPct val="90000"/>
              </a:lnSpc>
            </a:pPr>
            <a:endParaRPr lang="tr-TR" dirty="0" smtClean="0"/>
          </a:p>
        </p:txBody>
      </p:sp>
      <p:sp>
        <p:nvSpPr>
          <p:cNvPr id="50178" name="3 Dikdörtgen"/>
          <p:cNvSpPr>
            <a:spLocks noChangeArrowheads="1"/>
          </p:cNvSpPr>
          <p:nvPr/>
        </p:nvSpPr>
        <p:spPr bwMode="auto">
          <a:xfrm>
            <a:off x="642938" y="142875"/>
            <a:ext cx="3490912" cy="630238"/>
          </a:xfrm>
          <a:prstGeom prst="rect">
            <a:avLst/>
          </a:prstGeom>
          <a:noFill/>
          <a:ln w="9525">
            <a:noFill/>
            <a:miter lim="800000"/>
            <a:headEnd/>
            <a:tailEnd/>
          </a:ln>
        </p:spPr>
        <p:txBody>
          <a:bodyPr wrap="none">
            <a:spAutoFit/>
          </a:bodyPr>
          <a:lstStyle/>
          <a:p>
            <a:r>
              <a:rPr lang="tr-TR" sz="3500" b="1">
                <a:latin typeface="Calibri" pitchFamily="34" charset="0"/>
              </a:rPr>
              <a:t>TİFO ve PARATİFO</a:t>
            </a:r>
            <a:endParaRPr lang="tr-TR" sz="3500">
              <a:latin typeface="Calibri"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625" y="1214438"/>
            <a:ext cx="8229600" cy="5218112"/>
          </a:xfrm>
        </p:spPr>
        <p:txBody>
          <a:bodyPr>
            <a:normAutofit/>
          </a:bodyPr>
          <a:lstStyle/>
          <a:p>
            <a:pPr>
              <a:lnSpc>
                <a:spcPct val="80000"/>
              </a:lnSpc>
            </a:pPr>
            <a:r>
              <a:rPr lang="tr-TR" sz="2700" smtClean="0"/>
              <a:t>Hasta yatak istirahatine alınır. Odası havalandırılmış ve güneşli olmalıdır. </a:t>
            </a:r>
            <a:endParaRPr lang="tr-TR" sz="2700" b="1" smtClean="0"/>
          </a:p>
          <a:p>
            <a:pPr>
              <a:lnSpc>
                <a:spcPct val="80000"/>
              </a:lnSpc>
            </a:pPr>
            <a:r>
              <a:rPr lang="tr-TR" sz="2700" smtClean="0"/>
              <a:t>Delirium varsa yaralanmalardan ve kazalardan korunmak için yatak kenarları desteklenir.</a:t>
            </a:r>
          </a:p>
          <a:p>
            <a:pPr>
              <a:lnSpc>
                <a:spcPct val="80000"/>
              </a:lnSpc>
            </a:pPr>
            <a:r>
              <a:rPr lang="tr-TR" sz="2700" smtClean="0"/>
              <a:t>Enterik önlemler alınır.</a:t>
            </a:r>
          </a:p>
          <a:p>
            <a:pPr>
              <a:lnSpc>
                <a:spcPct val="80000"/>
              </a:lnSpc>
            </a:pPr>
            <a:r>
              <a:rPr lang="tr-TR" sz="2700" smtClean="0"/>
              <a:t>Hastalığın akut döneminde sık aralarla yaşam buguları alınır.</a:t>
            </a:r>
          </a:p>
          <a:p>
            <a:pPr>
              <a:lnSpc>
                <a:spcPct val="80000"/>
              </a:lnSpc>
            </a:pPr>
            <a:r>
              <a:rPr lang="tr-TR" sz="2700" smtClean="0"/>
              <a:t>Ateşli dönemde ateşe yönelik uygulamalar yapılr.</a:t>
            </a:r>
          </a:p>
          <a:p>
            <a:pPr>
              <a:lnSpc>
                <a:spcPct val="80000"/>
              </a:lnSpc>
            </a:pPr>
            <a:r>
              <a:rPr lang="tr-TR" sz="2700" smtClean="0"/>
              <a:t>Hastanın vücut ısısında düşme, nabız sayısında artma, tansiyonun düşmesi bağırsakta kanama veya perforasyon olduğunu gösteren bulgulardır. Hasta dikkatle gözlenmelidir.</a:t>
            </a:r>
          </a:p>
          <a:p>
            <a:pPr>
              <a:lnSpc>
                <a:spcPct val="80000"/>
              </a:lnSpc>
            </a:pPr>
            <a:r>
              <a:rPr lang="tr-TR" sz="2700" smtClean="0"/>
              <a:t>Dışkıda kan olup olmadığı gözlenmelidir. </a:t>
            </a:r>
          </a:p>
          <a:p>
            <a:pPr>
              <a:lnSpc>
                <a:spcPct val="80000"/>
              </a:lnSpc>
            </a:pPr>
            <a:endParaRPr lang="tr-TR" sz="2700" smtClean="0"/>
          </a:p>
        </p:txBody>
      </p:sp>
      <p:sp>
        <p:nvSpPr>
          <p:cNvPr id="51202" name="3 Dikdörtgen"/>
          <p:cNvSpPr>
            <a:spLocks noChangeArrowheads="1"/>
          </p:cNvSpPr>
          <p:nvPr/>
        </p:nvSpPr>
        <p:spPr bwMode="auto">
          <a:xfrm>
            <a:off x="571500" y="214313"/>
            <a:ext cx="7177088" cy="630237"/>
          </a:xfrm>
          <a:prstGeom prst="rect">
            <a:avLst/>
          </a:prstGeom>
          <a:noFill/>
          <a:ln w="9525">
            <a:noFill/>
            <a:miter lim="800000"/>
            <a:headEnd/>
            <a:tailEnd/>
          </a:ln>
        </p:spPr>
        <p:txBody>
          <a:bodyPr wrap="none">
            <a:spAutoFit/>
          </a:bodyPr>
          <a:lstStyle/>
          <a:p>
            <a:r>
              <a:rPr lang="tr-TR" sz="3500" b="1">
                <a:latin typeface="Calibri" pitchFamily="34" charset="0"/>
              </a:rPr>
              <a:t>TİFO ve PARATİFO - Hemşirelik bakımı</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2 İçerik Yer Tutucusu"/>
          <p:cNvSpPr>
            <a:spLocks noGrp="1"/>
          </p:cNvSpPr>
          <p:nvPr>
            <p:ph idx="1"/>
          </p:nvPr>
        </p:nvSpPr>
        <p:spPr>
          <a:xfrm>
            <a:off x="457200" y="1163638"/>
            <a:ext cx="8229600" cy="5145087"/>
          </a:xfrm>
        </p:spPr>
        <p:txBody>
          <a:bodyPr/>
          <a:lstStyle/>
          <a:p>
            <a:r>
              <a:rPr lang="tr-TR" smtClean="0"/>
              <a:t>Hastaya terleme sonrası vücuttaki atık maddeleri uzaklaştırmak ve dolaşımı arttırmak için ılık suyla silme banyo yaptırılır.</a:t>
            </a:r>
          </a:p>
          <a:p>
            <a:r>
              <a:rPr lang="tr-TR" smtClean="0"/>
              <a:t>Hasta sık aralarla mobilize edilir.</a:t>
            </a:r>
          </a:p>
          <a:p>
            <a:r>
              <a:rPr lang="tr-TR" smtClean="0"/>
              <a:t>Ağız bakımı verilir</a:t>
            </a:r>
          </a:p>
          <a:p>
            <a:r>
              <a:rPr lang="tr-TR" smtClean="0"/>
              <a:t>Aldığı-çıkardığı takibi yapılır.</a:t>
            </a:r>
          </a:p>
          <a:p>
            <a:r>
              <a:rPr lang="tr-TR" smtClean="0"/>
              <a:t>Hastaya yüksek kalorili, fazla yağlı olmayan posasız gıdalar verilir. </a:t>
            </a:r>
          </a:p>
          <a:p>
            <a:endParaRPr lang="tr-TR" smtClean="0"/>
          </a:p>
        </p:txBody>
      </p:sp>
      <p:sp>
        <p:nvSpPr>
          <p:cNvPr id="52227" name="3 Dikdörtgen"/>
          <p:cNvSpPr>
            <a:spLocks noChangeArrowheads="1"/>
          </p:cNvSpPr>
          <p:nvPr/>
        </p:nvSpPr>
        <p:spPr bwMode="auto">
          <a:xfrm>
            <a:off x="571500" y="214313"/>
            <a:ext cx="7177088" cy="630237"/>
          </a:xfrm>
          <a:prstGeom prst="rect">
            <a:avLst/>
          </a:prstGeom>
          <a:noFill/>
          <a:ln w="9525">
            <a:noFill/>
            <a:miter lim="800000"/>
            <a:headEnd/>
            <a:tailEnd/>
          </a:ln>
        </p:spPr>
        <p:txBody>
          <a:bodyPr wrap="none">
            <a:spAutoFit/>
          </a:bodyPr>
          <a:lstStyle/>
          <a:p>
            <a:r>
              <a:rPr lang="tr-TR" sz="3500" b="1">
                <a:latin typeface="Calibri" pitchFamily="34" charset="0"/>
              </a:rPr>
              <a:t>TİFO ve PARATİFO - Hemşirelik bakımı</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2 İçerik Yer Tutucusu"/>
          <p:cNvSpPr>
            <a:spLocks noGrp="1"/>
          </p:cNvSpPr>
          <p:nvPr>
            <p:ph idx="1"/>
          </p:nvPr>
        </p:nvSpPr>
        <p:spPr>
          <a:xfrm>
            <a:off x="457200" y="404813"/>
            <a:ext cx="8229600" cy="5721350"/>
          </a:xfrm>
        </p:spPr>
        <p:txBody>
          <a:bodyPr/>
          <a:lstStyle/>
          <a:p>
            <a:pPr>
              <a:buFont typeface="Arial" charset="0"/>
              <a:buNone/>
            </a:pPr>
            <a:r>
              <a:rPr lang="tr-TR" b="1" smtClean="0"/>
              <a:t>KOLERA</a:t>
            </a:r>
            <a:endParaRPr lang="tr-TR" smtClean="0"/>
          </a:p>
          <a:p>
            <a:r>
              <a:rPr lang="tr-TR" smtClean="0"/>
              <a:t>Kolera, insanlara su ve besinlerle sindirim kanalından bulaşan, kusma ile başlayıp, şiddetli ishal ile seyreden bir ince bağırsak enfeksiyonudur. Yaptığı büyük salgınlar ve bu salgınlarda görülen yüksek ölüm oranları ile eski çağlardan beri tanınan bir hastalıktır.</a:t>
            </a:r>
          </a:p>
          <a:p>
            <a:r>
              <a:rPr lang="tr-TR" smtClean="0"/>
              <a:t>DSÖ 2000 yılında 140 000 vaka ve 5000 ölüm rapor etmiş olup bu olguların %87’si Afrika kıtasındandır.</a:t>
            </a:r>
          </a:p>
          <a:p>
            <a:endParaRPr lang="tr-TR"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2 İçerik Yer Tutucusu"/>
          <p:cNvSpPr>
            <a:spLocks noGrp="1"/>
          </p:cNvSpPr>
          <p:nvPr>
            <p:ph idx="1"/>
          </p:nvPr>
        </p:nvSpPr>
        <p:spPr>
          <a:xfrm>
            <a:off x="357188" y="1357313"/>
            <a:ext cx="8229600" cy="4525962"/>
          </a:xfrm>
        </p:spPr>
        <p:txBody>
          <a:bodyPr/>
          <a:lstStyle/>
          <a:p>
            <a:pPr>
              <a:buFont typeface="Arial" charset="0"/>
              <a:buNone/>
            </a:pPr>
            <a:r>
              <a:rPr lang="tr-TR" smtClean="0"/>
              <a:t>	Kolera hastalığının etkeni Vibrio cholerae bakterisidir. Vibriyonların dış etkilere karşı direnci az olup 55˚C’de 10-15 dakikada, kaynama derecesinde ise 1-2 dakikada ölürler. Kuruluğa, güneş ışığına ve asitlere hiç dayanamazlar. Mide asiditesi vibrionları kısa sürede inaktive eder ki bu durum birçok insanı koleraya yakalanmaktan korur.</a:t>
            </a:r>
          </a:p>
          <a:p>
            <a:endParaRPr lang="tr-TR" smtClean="0"/>
          </a:p>
        </p:txBody>
      </p:sp>
      <p:sp>
        <p:nvSpPr>
          <p:cNvPr id="54274" name="3 Dikdörtgen"/>
          <p:cNvSpPr>
            <a:spLocks noChangeArrowheads="1"/>
          </p:cNvSpPr>
          <p:nvPr/>
        </p:nvSpPr>
        <p:spPr bwMode="auto">
          <a:xfrm>
            <a:off x="571500" y="357188"/>
            <a:ext cx="1854200" cy="708025"/>
          </a:xfrm>
          <a:prstGeom prst="rect">
            <a:avLst/>
          </a:prstGeom>
          <a:noFill/>
          <a:ln w="9525">
            <a:noFill/>
            <a:miter lim="800000"/>
            <a:headEnd/>
            <a:tailEnd/>
          </a:ln>
        </p:spPr>
        <p:txBody>
          <a:bodyPr wrap="none">
            <a:spAutoFit/>
          </a:bodyPr>
          <a:lstStyle/>
          <a:p>
            <a:r>
              <a:rPr lang="tr-TR" sz="4000" b="1">
                <a:latin typeface="Calibri" pitchFamily="34" charset="0"/>
              </a:rPr>
              <a:t>KOLERA</a:t>
            </a:r>
            <a:endParaRPr lang="tr-TR" sz="4000">
              <a:latin typeface="Calibri"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2 İçerik Yer Tutucusu"/>
          <p:cNvSpPr>
            <a:spLocks noGrp="1"/>
          </p:cNvSpPr>
          <p:nvPr>
            <p:ph idx="1"/>
          </p:nvPr>
        </p:nvSpPr>
        <p:spPr/>
        <p:txBody>
          <a:bodyPr/>
          <a:lstStyle/>
          <a:p>
            <a:r>
              <a:rPr lang="tr-TR" dirty="0" err="1" smtClean="0"/>
              <a:t>Vibrionlar</a:t>
            </a:r>
            <a:r>
              <a:rPr lang="tr-TR" dirty="0" smtClean="0"/>
              <a:t> çeşitli eşya ve besinler üzerinde birkaç saat ile birkaç gün arasında canlı kalabilirler.</a:t>
            </a:r>
          </a:p>
          <a:p>
            <a:r>
              <a:rPr lang="tr-TR" dirty="0" smtClean="0"/>
              <a:t>Temiz çeşme, nehir ve göl sularında haftalarca canlı kalabilmelerine rağmen bakterilerden zengin nehir, deniz ya da kanalizasyon suları içinde birkaç günden fazla yaşayamazlar.</a:t>
            </a:r>
          </a:p>
          <a:p>
            <a:endParaRPr lang="tr-TR" dirty="0" smtClean="0"/>
          </a:p>
        </p:txBody>
      </p:sp>
      <p:sp>
        <p:nvSpPr>
          <p:cNvPr id="55298" name="3 Dikdörtgen"/>
          <p:cNvSpPr>
            <a:spLocks noChangeArrowheads="1"/>
          </p:cNvSpPr>
          <p:nvPr/>
        </p:nvSpPr>
        <p:spPr bwMode="auto">
          <a:xfrm>
            <a:off x="785786" y="428604"/>
            <a:ext cx="1854200" cy="708025"/>
          </a:xfrm>
          <a:prstGeom prst="rect">
            <a:avLst/>
          </a:prstGeom>
          <a:noFill/>
          <a:ln w="9525">
            <a:noFill/>
            <a:miter lim="800000"/>
            <a:headEnd/>
            <a:tailEnd/>
          </a:ln>
        </p:spPr>
        <p:txBody>
          <a:bodyPr wrap="none">
            <a:spAutoFit/>
          </a:bodyPr>
          <a:lstStyle/>
          <a:p>
            <a:r>
              <a:rPr lang="tr-TR" sz="4000" b="1" dirty="0">
                <a:latin typeface="Calibri" pitchFamily="34" charset="0"/>
              </a:rPr>
              <a:t>KOLERA</a:t>
            </a:r>
            <a:endParaRPr lang="tr-TR" sz="4000" dirty="0">
              <a:latin typeface="Calibri"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1 Başlık"/>
          <p:cNvSpPr>
            <a:spLocks noGrp="1"/>
          </p:cNvSpPr>
          <p:nvPr>
            <p:ph type="title"/>
          </p:nvPr>
        </p:nvSpPr>
        <p:spPr>
          <a:xfrm>
            <a:off x="642910" y="285728"/>
            <a:ext cx="8229600" cy="1143000"/>
          </a:xfrm>
        </p:spPr>
        <p:txBody>
          <a:bodyPr/>
          <a:lstStyle/>
          <a:p>
            <a:pPr algn="l"/>
            <a:r>
              <a:rPr lang="tr-TR" b="1" dirty="0" smtClean="0"/>
              <a:t>KOLERA</a:t>
            </a:r>
            <a:endParaRPr lang="tr-TR" dirty="0" smtClean="0"/>
          </a:p>
        </p:txBody>
      </p:sp>
      <p:sp>
        <p:nvSpPr>
          <p:cNvPr id="3" name="2 İçerik Yer Tutucusu"/>
          <p:cNvSpPr>
            <a:spLocks noGrp="1"/>
          </p:cNvSpPr>
          <p:nvPr>
            <p:ph idx="1"/>
          </p:nvPr>
        </p:nvSpPr>
        <p:spPr>
          <a:xfrm>
            <a:off x="357158" y="1600200"/>
            <a:ext cx="8329642" cy="4525963"/>
          </a:xfrm>
        </p:spPr>
        <p:txBody>
          <a:bodyPr rtlCol="0">
            <a:normAutofit/>
          </a:bodyPr>
          <a:lstStyle/>
          <a:p>
            <a:pPr fontAlgn="auto">
              <a:spcAft>
                <a:spcPts val="0"/>
              </a:spcAft>
              <a:buFont typeface="Arial" pitchFamily="34" charset="0"/>
              <a:buChar char="•"/>
              <a:defRPr/>
            </a:pPr>
            <a:r>
              <a:rPr lang="tr-TR" dirty="0" smtClean="0"/>
              <a:t>İnsandan insana, hasta veya portör dışkıları ile </a:t>
            </a:r>
            <a:r>
              <a:rPr lang="tr-TR" dirty="0" err="1" smtClean="0"/>
              <a:t>enfekte</a:t>
            </a:r>
            <a:r>
              <a:rPr lang="tr-TR" dirty="0" smtClean="0"/>
              <a:t> olmuş içecek ya da yiyeceklerle bulaşır.</a:t>
            </a:r>
          </a:p>
          <a:p>
            <a:pPr fontAlgn="auto">
              <a:spcAft>
                <a:spcPts val="0"/>
              </a:spcAft>
              <a:buFont typeface="Arial" pitchFamily="34" charset="0"/>
              <a:buChar char="•"/>
              <a:defRPr/>
            </a:pPr>
            <a:r>
              <a:rPr lang="tr-TR" dirty="0" err="1" smtClean="0"/>
              <a:t>Kontamine</a:t>
            </a:r>
            <a:r>
              <a:rPr lang="tr-TR" dirty="0" smtClean="0"/>
              <a:t> çiğ yenen sebze ve meyveler, midye ve istiridye gibi deniz ürünleri ile içme ve kullanma suları hastalığın yayılmasında önemli rol oynarlar.</a:t>
            </a:r>
          </a:p>
          <a:p>
            <a:pPr fontAlgn="auto">
              <a:spcAft>
                <a:spcPts val="0"/>
              </a:spcAft>
              <a:buFont typeface="Arial" pitchFamily="34" charset="0"/>
              <a:buChar char="•"/>
              <a:defRPr/>
            </a:pPr>
            <a:r>
              <a:rPr lang="tr-TR" dirty="0" smtClean="0"/>
              <a:t>Ayrıca karasinek ve hamamböcekleri de yiyecekleri </a:t>
            </a:r>
            <a:r>
              <a:rPr lang="tr-TR" dirty="0" err="1" smtClean="0"/>
              <a:t>kontamine</a:t>
            </a:r>
            <a:r>
              <a:rPr lang="tr-TR" dirty="0" smtClean="0"/>
              <a:t> ederler.</a:t>
            </a:r>
          </a:p>
          <a:p>
            <a:pPr fontAlgn="auto">
              <a:spcAft>
                <a:spcPts val="0"/>
              </a:spcAft>
              <a:buFont typeface="Arial" pitchFamily="34" charset="0"/>
              <a:buChar char="•"/>
              <a:defRPr/>
            </a:pPr>
            <a:endParaRPr lang="tr-T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1125538"/>
            <a:ext cx="8715436" cy="5000625"/>
          </a:xfrm>
        </p:spPr>
        <p:txBody>
          <a:bodyPr rtlCol="0">
            <a:noAutofit/>
          </a:bodyPr>
          <a:lstStyle/>
          <a:p>
            <a:pPr fontAlgn="auto">
              <a:spcAft>
                <a:spcPts val="0"/>
              </a:spcAft>
              <a:buFont typeface="Arial" pitchFamily="34" charset="0"/>
              <a:buChar char="•"/>
              <a:defRPr/>
            </a:pPr>
            <a:r>
              <a:rPr lang="tr-TR" sz="3000" b="1" dirty="0" smtClean="0">
                <a:solidFill>
                  <a:srgbClr val="C00000"/>
                </a:solidFill>
              </a:rPr>
              <a:t>Kolera </a:t>
            </a:r>
            <a:r>
              <a:rPr lang="tr-TR" sz="3000" b="1" dirty="0" err="1" smtClean="0">
                <a:solidFill>
                  <a:srgbClr val="C00000"/>
                </a:solidFill>
              </a:rPr>
              <a:t>fekal</a:t>
            </a:r>
            <a:r>
              <a:rPr lang="tr-TR" sz="3000" b="1" dirty="0" smtClean="0">
                <a:solidFill>
                  <a:srgbClr val="C00000"/>
                </a:solidFill>
              </a:rPr>
              <a:t>-oral yolla bulaşan diğer hastalıklar gibi;</a:t>
            </a:r>
          </a:p>
          <a:p>
            <a:pPr fontAlgn="auto">
              <a:spcAft>
                <a:spcPts val="0"/>
              </a:spcAft>
              <a:buFont typeface="Arial" pitchFamily="34" charset="0"/>
              <a:buNone/>
              <a:defRPr/>
            </a:pPr>
            <a:r>
              <a:rPr lang="tr-TR" sz="3000" dirty="0" smtClean="0"/>
              <a:t>• Alt yapısı yetersiz olan, içme ve kullanma sularının kanalizasyon sularına karıştığı,</a:t>
            </a:r>
          </a:p>
          <a:p>
            <a:pPr fontAlgn="auto">
              <a:spcAft>
                <a:spcPts val="0"/>
              </a:spcAft>
              <a:buFont typeface="Arial" pitchFamily="34" charset="0"/>
              <a:buNone/>
              <a:defRPr/>
            </a:pPr>
            <a:r>
              <a:rPr lang="tr-TR" sz="3000" dirty="0" smtClean="0"/>
              <a:t>• Sularının sık sık kesildiği, </a:t>
            </a:r>
          </a:p>
          <a:p>
            <a:pPr fontAlgn="auto">
              <a:spcAft>
                <a:spcPts val="0"/>
              </a:spcAft>
              <a:buFont typeface="Arial" pitchFamily="34" charset="0"/>
              <a:buNone/>
              <a:defRPr/>
            </a:pPr>
            <a:r>
              <a:rPr lang="tr-TR" sz="3000" dirty="0" smtClean="0"/>
              <a:t>• Tuvalet atıklarının arıtma işleminden geçirilmeden akarsu, deniz ve göllere boşaltıldığı,</a:t>
            </a:r>
          </a:p>
          <a:p>
            <a:pPr fontAlgn="auto">
              <a:spcAft>
                <a:spcPts val="0"/>
              </a:spcAft>
              <a:buFont typeface="Arial" pitchFamily="34" charset="0"/>
              <a:buNone/>
              <a:defRPr/>
            </a:pPr>
            <a:r>
              <a:rPr lang="tr-TR" sz="3000" dirty="0" smtClean="0"/>
              <a:t>• Kişisel hijyen kurallarının uygulanmadığı ve</a:t>
            </a:r>
          </a:p>
          <a:p>
            <a:pPr fontAlgn="auto">
              <a:spcAft>
                <a:spcPts val="0"/>
              </a:spcAft>
              <a:buFont typeface="Arial" pitchFamily="34" charset="0"/>
              <a:buNone/>
              <a:defRPr/>
            </a:pPr>
            <a:r>
              <a:rPr lang="tr-TR" sz="3000" dirty="0" smtClean="0"/>
              <a:t>• </a:t>
            </a:r>
            <a:r>
              <a:rPr lang="tr-TR" sz="3000" dirty="0" err="1" smtClean="0"/>
              <a:t>Sosyo</a:t>
            </a:r>
            <a:r>
              <a:rPr lang="tr-TR" sz="3000" dirty="0" smtClean="0"/>
              <a:t>-ekonomik yönden gelişmemiş ülkelerde büyük salgınlara yol açmaktadır. </a:t>
            </a:r>
          </a:p>
          <a:p>
            <a:pPr fontAlgn="auto">
              <a:spcAft>
                <a:spcPts val="0"/>
              </a:spcAft>
              <a:buFont typeface="Arial" pitchFamily="34" charset="0"/>
              <a:buChar char="•"/>
              <a:defRPr/>
            </a:pPr>
            <a:endParaRPr lang="tr-TR" sz="3000" dirty="0"/>
          </a:p>
        </p:txBody>
      </p:sp>
      <p:sp>
        <p:nvSpPr>
          <p:cNvPr id="57346" name="3 Dikdörtgen"/>
          <p:cNvSpPr>
            <a:spLocks noChangeArrowheads="1"/>
          </p:cNvSpPr>
          <p:nvPr/>
        </p:nvSpPr>
        <p:spPr bwMode="auto">
          <a:xfrm>
            <a:off x="571472" y="285728"/>
            <a:ext cx="1854200" cy="708025"/>
          </a:xfrm>
          <a:prstGeom prst="rect">
            <a:avLst/>
          </a:prstGeom>
          <a:noFill/>
          <a:ln w="9525">
            <a:noFill/>
            <a:miter lim="800000"/>
            <a:headEnd/>
            <a:tailEnd/>
          </a:ln>
        </p:spPr>
        <p:txBody>
          <a:bodyPr wrap="none">
            <a:spAutoFit/>
          </a:bodyPr>
          <a:lstStyle/>
          <a:p>
            <a:r>
              <a:rPr lang="tr-TR" sz="4000" b="1" dirty="0">
                <a:latin typeface="Calibri" pitchFamily="34" charset="0"/>
              </a:rPr>
              <a:t>KOLERA</a:t>
            </a:r>
            <a:endParaRPr lang="tr-TR" sz="4000" dirty="0">
              <a:latin typeface="Calibri"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2 İçerik Yer Tutucusu"/>
          <p:cNvSpPr>
            <a:spLocks noGrp="1"/>
          </p:cNvSpPr>
          <p:nvPr>
            <p:ph idx="1"/>
          </p:nvPr>
        </p:nvSpPr>
        <p:spPr>
          <a:xfrm>
            <a:off x="285750" y="1214438"/>
            <a:ext cx="8229600" cy="4525962"/>
          </a:xfrm>
        </p:spPr>
        <p:txBody>
          <a:bodyPr/>
          <a:lstStyle/>
          <a:p>
            <a:r>
              <a:rPr lang="tr-TR" smtClean="0"/>
              <a:t>Kolera vibriyonlarının doğal kaynağı insanlardır. Ayakta gezen atipik ve hafif olgular hastalığın yayılmasına neden olur. Salgınlar genellikle deniz seviyesinden fazla yüksek olmayan yerlerde, yağışlı, nem ve hava sıcaklığının yüksek olduğu mevsimlerde, akarsuların ve kanalların geçtiği bölgelerde daha fazla ortaya çıkar.</a:t>
            </a:r>
          </a:p>
          <a:p>
            <a:endParaRPr lang="tr-TR" smtClean="0"/>
          </a:p>
        </p:txBody>
      </p:sp>
      <p:sp>
        <p:nvSpPr>
          <p:cNvPr id="58370" name="3 Dikdörtgen"/>
          <p:cNvSpPr>
            <a:spLocks noChangeArrowheads="1"/>
          </p:cNvSpPr>
          <p:nvPr/>
        </p:nvSpPr>
        <p:spPr bwMode="auto">
          <a:xfrm>
            <a:off x="642938" y="285750"/>
            <a:ext cx="1854200" cy="708025"/>
          </a:xfrm>
          <a:prstGeom prst="rect">
            <a:avLst/>
          </a:prstGeom>
          <a:noFill/>
          <a:ln w="9525">
            <a:noFill/>
            <a:miter lim="800000"/>
            <a:headEnd/>
            <a:tailEnd/>
          </a:ln>
        </p:spPr>
        <p:txBody>
          <a:bodyPr wrap="none">
            <a:spAutoFit/>
          </a:bodyPr>
          <a:lstStyle/>
          <a:p>
            <a:r>
              <a:rPr lang="tr-TR" sz="4000" b="1">
                <a:latin typeface="Calibri" pitchFamily="34" charset="0"/>
              </a:rPr>
              <a:t>KOLERA</a:t>
            </a:r>
            <a:endParaRPr lang="tr-TR" sz="4000">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313" y="285750"/>
            <a:ext cx="8229600" cy="5649913"/>
          </a:xfrm>
        </p:spPr>
        <p:txBody>
          <a:bodyPr rtlCol="0">
            <a:normAutofit fontScale="85000" lnSpcReduction="10000"/>
          </a:bodyPr>
          <a:lstStyle/>
          <a:p>
            <a:pPr fontAlgn="auto">
              <a:spcAft>
                <a:spcPts val="0"/>
              </a:spcAft>
              <a:buFont typeface="Arial" pitchFamily="34" charset="0"/>
              <a:buNone/>
              <a:defRPr/>
            </a:pPr>
            <a:r>
              <a:rPr lang="tr-TR" b="1" dirty="0" smtClean="0"/>
              <a:t>BESİN ZEHİRLENMELERİ – Belirtileri</a:t>
            </a:r>
          </a:p>
          <a:p>
            <a:pPr fontAlgn="auto">
              <a:spcAft>
                <a:spcPts val="0"/>
              </a:spcAft>
              <a:buFont typeface="Arial" pitchFamily="34" charset="0"/>
              <a:buNone/>
              <a:defRPr/>
            </a:pPr>
            <a:endParaRPr lang="tr-TR" sz="1200" dirty="0" smtClean="0"/>
          </a:p>
          <a:p>
            <a:pPr fontAlgn="auto">
              <a:spcAft>
                <a:spcPts val="0"/>
              </a:spcAft>
              <a:buFont typeface="Arial" pitchFamily="34" charset="0"/>
              <a:buChar char="•"/>
              <a:defRPr/>
            </a:pPr>
            <a:r>
              <a:rPr lang="tr-TR" dirty="0" smtClean="0"/>
              <a:t>Besin zehirlenmeleri, farklı belirtilerle seyreden çok sayıda hastalığı kapsar.</a:t>
            </a:r>
          </a:p>
          <a:p>
            <a:pPr fontAlgn="auto">
              <a:spcAft>
                <a:spcPts val="0"/>
              </a:spcAft>
              <a:buFont typeface="Arial" pitchFamily="34" charset="0"/>
              <a:buChar char="•"/>
              <a:defRPr/>
            </a:pPr>
            <a:r>
              <a:rPr lang="tr-TR" dirty="0" smtClean="0"/>
              <a:t>Bu hastalıklarda en sık görülen belirti ishaldir. Karın ağrısı, bulantı ve kusma eşlik edebilir.</a:t>
            </a:r>
          </a:p>
          <a:p>
            <a:pPr fontAlgn="auto">
              <a:spcAft>
                <a:spcPts val="0"/>
              </a:spcAft>
              <a:buFont typeface="Arial" pitchFamily="34" charset="0"/>
              <a:buChar char="•"/>
              <a:defRPr/>
            </a:pPr>
            <a:r>
              <a:rPr lang="tr-TR" dirty="0" smtClean="0"/>
              <a:t>İshal ve kusmaya doğrudan mikroorganizmalar sebep olabileceği gibi bu mikroorganizmaların salgıladığı maddelerin (toksinler) bulaştığı gıdaların tüketimi ile de olabilir.</a:t>
            </a:r>
          </a:p>
          <a:p>
            <a:pPr fontAlgn="auto">
              <a:spcAft>
                <a:spcPts val="0"/>
              </a:spcAft>
              <a:buFont typeface="Arial" pitchFamily="34" charset="0"/>
              <a:buChar char="•"/>
              <a:defRPr/>
            </a:pPr>
            <a:r>
              <a:rPr lang="tr-TR" dirty="0" smtClean="0"/>
              <a:t>Ateş, iştahsızlık ve hâlsizlik olabilir. Aşırı susuzluk hissi, vücuttan fazla miktarda su kaybedildiğini gösterir.Bazı durumlarda ishal kanlı olabilir (dizanteri).</a:t>
            </a:r>
          </a:p>
          <a:p>
            <a:pPr fontAlgn="auto">
              <a:spcAft>
                <a:spcPts val="0"/>
              </a:spcAft>
              <a:buFont typeface="Arial" pitchFamily="34" charset="0"/>
              <a:buNone/>
              <a:defRPr/>
            </a:pPr>
            <a:r>
              <a:rPr lang="tr-TR" b="1" dirty="0" smtClean="0"/>
              <a:t> </a:t>
            </a:r>
            <a:endParaRPr lang="tr-TR" dirty="0" smtClean="0"/>
          </a:p>
          <a:p>
            <a:pPr fontAlgn="auto">
              <a:spcAft>
                <a:spcPts val="0"/>
              </a:spcAft>
              <a:buFont typeface="Arial" pitchFamily="34" charset="0"/>
              <a:buChar char="•"/>
              <a:defRPr/>
            </a:pPr>
            <a:endParaRPr lang="tr-T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50" y="1268413"/>
            <a:ext cx="8572500" cy="4857750"/>
          </a:xfrm>
        </p:spPr>
        <p:txBody>
          <a:bodyPr rtlCol="0">
            <a:normAutofit fontScale="92500"/>
          </a:bodyPr>
          <a:lstStyle/>
          <a:p>
            <a:pPr fontAlgn="auto">
              <a:spcAft>
                <a:spcPts val="0"/>
              </a:spcAft>
              <a:buFont typeface="Arial" pitchFamily="34" charset="0"/>
              <a:buChar char="•"/>
              <a:defRPr/>
            </a:pPr>
            <a:r>
              <a:rPr lang="tr-TR" dirty="0" smtClean="0"/>
              <a:t>Duyarlı bir kişide kolera oluşabilmesi için yeterli sayıda etkenin ağız yoluyla alınması gerekli olup, bu miktar ortalama 10 milyon – 1 milyar vibriyondur.</a:t>
            </a:r>
          </a:p>
          <a:p>
            <a:pPr fontAlgn="auto">
              <a:spcAft>
                <a:spcPts val="0"/>
              </a:spcAft>
              <a:buFont typeface="Arial" pitchFamily="34" charset="0"/>
              <a:buChar char="•"/>
              <a:defRPr/>
            </a:pPr>
            <a:r>
              <a:rPr lang="tr-TR" dirty="0" smtClean="0"/>
              <a:t>Fizyolojik bir bariyer olan mide </a:t>
            </a:r>
            <a:r>
              <a:rPr lang="tr-TR" dirty="0" err="1" smtClean="0"/>
              <a:t>asiditesi</a:t>
            </a:r>
            <a:r>
              <a:rPr lang="tr-TR" dirty="0" smtClean="0"/>
              <a:t> herhangi bir sebeple zayıflar ve </a:t>
            </a:r>
            <a:r>
              <a:rPr lang="tr-TR" dirty="0" err="1" smtClean="0"/>
              <a:t>vibriyolar</a:t>
            </a:r>
            <a:r>
              <a:rPr lang="tr-TR" dirty="0" smtClean="0"/>
              <a:t> bu engeli aşarlarsa kendileri için elverişli bir ortam olan </a:t>
            </a:r>
            <a:r>
              <a:rPr lang="tr-TR" dirty="0" err="1" smtClean="0"/>
              <a:t>duodenum</a:t>
            </a:r>
            <a:r>
              <a:rPr lang="tr-TR" dirty="0" smtClean="0"/>
              <a:t> ve ince bağırsaklara ulaşırlar. Kolera vibriyonlarının insan vücudunda yerleşip çoğaldıkları organ ince bağırsaktır. Komşu organlara ve kan dolaşımına geçmezler.</a:t>
            </a:r>
          </a:p>
          <a:p>
            <a:pPr fontAlgn="auto">
              <a:spcAft>
                <a:spcPts val="0"/>
              </a:spcAft>
              <a:buFont typeface="Arial" pitchFamily="34" charset="0"/>
              <a:buChar char="•"/>
              <a:defRPr/>
            </a:pPr>
            <a:endParaRPr lang="tr-TR" dirty="0"/>
          </a:p>
        </p:txBody>
      </p:sp>
      <p:sp>
        <p:nvSpPr>
          <p:cNvPr id="59394" name="3 Dikdörtgen"/>
          <p:cNvSpPr>
            <a:spLocks noChangeArrowheads="1"/>
          </p:cNvSpPr>
          <p:nvPr/>
        </p:nvSpPr>
        <p:spPr bwMode="auto">
          <a:xfrm>
            <a:off x="642938" y="285750"/>
            <a:ext cx="1854200" cy="708025"/>
          </a:xfrm>
          <a:prstGeom prst="rect">
            <a:avLst/>
          </a:prstGeom>
          <a:noFill/>
          <a:ln w="9525">
            <a:noFill/>
            <a:miter lim="800000"/>
            <a:headEnd/>
            <a:tailEnd/>
          </a:ln>
        </p:spPr>
        <p:txBody>
          <a:bodyPr wrap="none">
            <a:spAutoFit/>
          </a:bodyPr>
          <a:lstStyle/>
          <a:p>
            <a:r>
              <a:rPr lang="tr-TR" sz="4000" b="1">
                <a:latin typeface="Calibri" pitchFamily="34" charset="0"/>
              </a:rPr>
              <a:t>KOLERA</a:t>
            </a:r>
            <a:endParaRPr lang="tr-TR" sz="4000">
              <a:latin typeface="Calibri"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2 İçerik Yer Tutucusu"/>
          <p:cNvSpPr>
            <a:spLocks noGrp="1"/>
          </p:cNvSpPr>
          <p:nvPr>
            <p:ph idx="1"/>
          </p:nvPr>
        </p:nvSpPr>
        <p:spPr>
          <a:xfrm>
            <a:off x="457200" y="1341438"/>
            <a:ext cx="8229600" cy="4784725"/>
          </a:xfrm>
        </p:spPr>
        <p:txBody>
          <a:bodyPr/>
          <a:lstStyle/>
          <a:p>
            <a:r>
              <a:rPr lang="tr-TR" smtClean="0"/>
              <a:t>Kuluçka dönemi birkaç saat ile 7 gün arasında değişmekte olup oralama 2-3 gündür. Hastalık tablosunun oluşumundan, vibriyonların salgıladığı bir enterotoksin (kolerajenik toksin) sorumludur. Karında dolgunluk hissi ve ani başlayan bağırsak hareketlerinin artmasından sonra saatte bir litreye ulaşabilen sık ve sulu dışkılama vardır.  </a:t>
            </a:r>
          </a:p>
        </p:txBody>
      </p:sp>
      <p:sp>
        <p:nvSpPr>
          <p:cNvPr id="60418" name="3 Dikdörtgen"/>
          <p:cNvSpPr>
            <a:spLocks noChangeArrowheads="1"/>
          </p:cNvSpPr>
          <p:nvPr/>
        </p:nvSpPr>
        <p:spPr bwMode="auto">
          <a:xfrm>
            <a:off x="714375" y="285750"/>
            <a:ext cx="1854200" cy="708025"/>
          </a:xfrm>
          <a:prstGeom prst="rect">
            <a:avLst/>
          </a:prstGeom>
          <a:noFill/>
          <a:ln w="9525">
            <a:noFill/>
            <a:miter lim="800000"/>
            <a:headEnd/>
            <a:tailEnd/>
          </a:ln>
        </p:spPr>
        <p:txBody>
          <a:bodyPr wrap="none">
            <a:spAutoFit/>
          </a:bodyPr>
          <a:lstStyle/>
          <a:p>
            <a:r>
              <a:rPr lang="tr-TR" sz="4000" b="1">
                <a:latin typeface="Calibri" pitchFamily="34" charset="0"/>
              </a:rPr>
              <a:t>KOLERA</a:t>
            </a:r>
            <a:endParaRPr lang="tr-TR" sz="4000">
              <a:latin typeface="Calibri"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1 Başlık"/>
          <p:cNvSpPr>
            <a:spLocks noGrp="1"/>
          </p:cNvSpPr>
          <p:nvPr>
            <p:ph type="title"/>
          </p:nvPr>
        </p:nvSpPr>
        <p:spPr/>
        <p:txBody>
          <a:bodyPr/>
          <a:lstStyle/>
          <a:p>
            <a:pPr algn="l"/>
            <a:r>
              <a:rPr lang="tr-TR" b="1" smtClean="0"/>
              <a:t>KOLERA</a:t>
            </a:r>
            <a:endParaRPr lang="tr-TR" smtClean="0"/>
          </a:p>
        </p:txBody>
      </p:sp>
      <p:sp>
        <p:nvSpPr>
          <p:cNvPr id="3" name="2 İçerik Yer Tutucusu"/>
          <p:cNvSpPr>
            <a:spLocks noGrp="1"/>
          </p:cNvSpPr>
          <p:nvPr>
            <p:ph idx="1"/>
          </p:nvPr>
        </p:nvSpPr>
        <p:spPr/>
        <p:txBody>
          <a:bodyPr rtlCol="0">
            <a:normAutofit lnSpcReduction="10000"/>
          </a:bodyPr>
          <a:lstStyle/>
          <a:p>
            <a:pPr fontAlgn="auto">
              <a:spcAft>
                <a:spcPts val="0"/>
              </a:spcAft>
              <a:buFont typeface="Arial" pitchFamily="34" charset="0"/>
              <a:buChar char="•"/>
              <a:defRPr/>
            </a:pPr>
            <a:r>
              <a:rPr lang="tr-TR" b="1" dirty="0" smtClean="0"/>
              <a:t>Klinik formlar:</a:t>
            </a:r>
          </a:p>
          <a:p>
            <a:pPr fontAlgn="auto">
              <a:spcAft>
                <a:spcPts val="0"/>
              </a:spcAft>
              <a:buFont typeface="Arial" pitchFamily="34" charset="0"/>
              <a:buChar char="•"/>
              <a:defRPr/>
            </a:pPr>
            <a:r>
              <a:rPr lang="tr-TR" b="1" i="1" dirty="0" err="1" smtClean="0"/>
              <a:t>Asemptomatik</a:t>
            </a:r>
            <a:r>
              <a:rPr lang="tr-TR" b="1" i="1" dirty="0" smtClean="0"/>
              <a:t> form: </a:t>
            </a:r>
            <a:r>
              <a:rPr lang="tr-TR" dirty="0" smtClean="0"/>
              <a:t>Etkenin dışkıda bulunmasına ve kültürde üretilmesine karşın hiçbir karakteristik belirti bulunmaz, başka bir ifade ile portörlerde görülen tablodur. Bu hastalarda etken safra kesesinde yerleşerek çevreye bulaştırır ve toplumda ciddi epidemilere neden olur. Genel taşıyıcılık %1-%20 arasındadır. </a:t>
            </a:r>
            <a:endParaRPr lang="tr-T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1 Başlık"/>
          <p:cNvSpPr>
            <a:spLocks noGrp="1"/>
          </p:cNvSpPr>
          <p:nvPr>
            <p:ph type="title"/>
          </p:nvPr>
        </p:nvSpPr>
        <p:spPr/>
        <p:txBody>
          <a:bodyPr/>
          <a:lstStyle/>
          <a:p>
            <a:pPr algn="l"/>
            <a:r>
              <a:rPr lang="tr-TR" b="1" smtClean="0"/>
              <a:t>KOLERA</a:t>
            </a:r>
            <a:endParaRPr lang="tr-TR" smtClean="0"/>
          </a:p>
        </p:txBody>
      </p:sp>
      <p:sp>
        <p:nvSpPr>
          <p:cNvPr id="62466" name="2 İçerik Yer Tutucusu"/>
          <p:cNvSpPr>
            <a:spLocks noGrp="1"/>
          </p:cNvSpPr>
          <p:nvPr>
            <p:ph idx="1"/>
          </p:nvPr>
        </p:nvSpPr>
        <p:spPr/>
        <p:txBody>
          <a:bodyPr/>
          <a:lstStyle/>
          <a:p>
            <a:r>
              <a:rPr lang="tr-TR" b="1" i="1" smtClean="0"/>
              <a:t>Kolera Diyaresi: </a:t>
            </a:r>
            <a:r>
              <a:rPr lang="tr-TR" smtClean="0"/>
              <a:t>Hastalarda 2-3 gün süren besin zehirlenmesi tarzında hafif derecede kusma ve ishal vardır. Sıvı-elektrolit dengesi hızla düzeltilirse genel durumda düzelme görülür. Hastalar 3-4 haftada iyileşir. Salgın zamanlarında her ishal vakası kolera açısından araştırılmalıdır.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1 Başlık"/>
          <p:cNvSpPr>
            <a:spLocks noGrp="1"/>
          </p:cNvSpPr>
          <p:nvPr>
            <p:ph type="title"/>
          </p:nvPr>
        </p:nvSpPr>
        <p:spPr/>
        <p:txBody>
          <a:bodyPr/>
          <a:lstStyle/>
          <a:p>
            <a:pPr algn="l"/>
            <a:r>
              <a:rPr lang="tr-TR" b="1" smtClean="0"/>
              <a:t>KOLERA</a:t>
            </a:r>
            <a:endParaRPr lang="tr-TR" smtClean="0"/>
          </a:p>
        </p:txBody>
      </p:sp>
      <p:sp>
        <p:nvSpPr>
          <p:cNvPr id="63490" name="2 İçerik Yer Tutucusu"/>
          <p:cNvSpPr>
            <a:spLocks noGrp="1"/>
          </p:cNvSpPr>
          <p:nvPr>
            <p:ph idx="1"/>
          </p:nvPr>
        </p:nvSpPr>
        <p:spPr/>
        <p:txBody>
          <a:bodyPr/>
          <a:lstStyle/>
          <a:p>
            <a:r>
              <a:rPr lang="tr-TR" b="1" i="1" smtClean="0"/>
              <a:t>Kolera Sicca: </a:t>
            </a:r>
            <a:r>
              <a:rPr lang="tr-TR" smtClean="0"/>
              <a:t>Koleranın ağır formudur. Hastalık ani başlar. Vücut sıvısı bağırsaklardan aniden atıldığında şok gelişir. Çoğunlukla hasta tedavi edilmeden yaşamını kaybedebilir. </a:t>
            </a:r>
          </a:p>
          <a:p>
            <a:pPr>
              <a:buFont typeface="Arial" charset="0"/>
              <a:buNone/>
            </a:pPr>
            <a:endParaRPr lang="tr-TR" smtClean="0"/>
          </a:p>
          <a:p>
            <a:r>
              <a:rPr lang="tr-TR" b="1" smtClean="0"/>
              <a:t>Tifoid Form: </a:t>
            </a:r>
            <a:r>
              <a:rPr lang="tr-TR" smtClean="0"/>
              <a:t>Daha çok çocuklarda nadiren erişkinlerde görülür. Tifoya benzer  ateş be bilinç bulanıklığı gibi belirtiler vardır.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1 Başlık"/>
          <p:cNvSpPr>
            <a:spLocks noGrp="1"/>
          </p:cNvSpPr>
          <p:nvPr>
            <p:ph type="title"/>
          </p:nvPr>
        </p:nvSpPr>
        <p:spPr/>
        <p:txBody>
          <a:bodyPr/>
          <a:lstStyle/>
          <a:p>
            <a:pPr algn="l"/>
            <a:r>
              <a:rPr lang="tr-TR" b="1" smtClean="0"/>
              <a:t>KOLERA</a:t>
            </a:r>
            <a:endParaRPr lang="tr-TR" smtClean="0"/>
          </a:p>
        </p:txBody>
      </p:sp>
      <p:sp>
        <p:nvSpPr>
          <p:cNvPr id="3" name="2 İçerik Yer Tutucusu"/>
          <p:cNvSpPr>
            <a:spLocks noGrp="1"/>
          </p:cNvSpPr>
          <p:nvPr>
            <p:ph idx="1"/>
          </p:nvPr>
        </p:nvSpPr>
        <p:spPr/>
        <p:txBody>
          <a:bodyPr>
            <a:normAutofit/>
          </a:bodyPr>
          <a:lstStyle/>
          <a:p>
            <a:pPr>
              <a:lnSpc>
                <a:spcPct val="90000"/>
              </a:lnSpc>
            </a:pPr>
            <a:r>
              <a:rPr lang="tr-TR" b="1" smtClean="0"/>
              <a:t>Kolera Gravis: </a:t>
            </a:r>
            <a:r>
              <a:rPr lang="tr-TR" smtClean="0"/>
              <a:t>Ağır</a:t>
            </a:r>
            <a:r>
              <a:rPr lang="tr-TR" b="1" smtClean="0"/>
              <a:t> </a:t>
            </a:r>
            <a:r>
              <a:rPr lang="tr-TR" smtClean="0"/>
              <a:t>şekillerindeki dışkı başlangıçta renkli ve kokulu olabilir. Birkaç dışkılama sonrası dışkı, pirinç suyu gibi bulanık ve içinde pirinç tanelerine benzeyen görünümler ( barsağa dökülen epitel parçaları) içerir. Bu dönemde dışkılama ağrısız ve dışkı kokusuzdur. Karın ağrısı ve yüksek ateş genellikle sık görülmez. Ağır vakalarda dışkıda kan olabilir. İshale kusma eşlik edebilir.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1 Başlık"/>
          <p:cNvSpPr>
            <a:spLocks noGrp="1"/>
          </p:cNvSpPr>
          <p:nvPr>
            <p:ph type="title"/>
          </p:nvPr>
        </p:nvSpPr>
        <p:spPr/>
        <p:txBody>
          <a:bodyPr/>
          <a:lstStyle/>
          <a:p>
            <a:pPr algn="l"/>
            <a:r>
              <a:rPr lang="tr-TR" b="1" smtClean="0"/>
              <a:t>KOLERA</a:t>
            </a:r>
            <a:endParaRPr lang="tr-TR" smtClean="0"/>
          </a:p>
        </p:txBody>
      </p:sp>
      <p:sp>
        <p:nvSpPr>
          <p:cNvPr id="3" name="2 İçerik Yer Tutucusu"/>
          <p:cNvSpPr>
            <a:spLocks noGrp="1"/>
          </p:cNvSpPr>
          <p:nvPr>
            <p:ph idx="1"/>
          </p:nvPr>
        </p:nvSpPr>
        <p:spPr/>
        <p:txBody>
          <a:bodyPr>
            <a:normAutofit/>
          </a:bodyPr>
          <a:lstStyle/>
          <a:p>
            <a:pPr>
              <a:lnSpc>
                <a:spcPct val="80000"/>
              </a:lnSpc>
            </a:pPr>
            <a:r>
              <a:rPr lang="tr-TR" sz="2700" smtClean="0"/>
              <a:t>Genel durum hızla bozulur. Halsizlik bitkinlik vardır. Koltuk altı ve ağızdan alınan ısı düşük, rektal ısı yüksektir. Yüz siyanotik, yanaklar ve gözler çökmüş, cilt, ağız, göz ve dil kuru, deri turgoru bozuk, nabız zayıftır.</a:t>
            </a:r>
          </a:p>
          <a:p>
            <a:pPr>
              <a:lnSpc>
                <a:spcPct val="80000"/>
              </a:lnSpc>
            </a:pPr>
            <a:r>
              <a:rPr lang="tr-TR" sz="2700" smtClean="0"/>
              <a:t>Hipotansiyon ve taşikardi vardır. Hipoglisemi nedeni ile mental durum değişikliği görülebilir. Fazla tuz kaybından dolayı kaslarda kuvvetsizlik , intestinal ileus, aritmi oluşabilir.</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1 Başlık"/>
          <p:cNvSpPr>
            <a:spLocks noGrp="1"/>
          </p:cNvSpPr>
          <p:nvPr>
            <p:ph type="title"/>
          </p:nvPr>
        </p:nvSpPr>
        <p:spPr/>
        <p:txBody>
          <a:bodyPr/>
          <a:lstStyle/>
          <a:p>
            <a:pPr algn="l"/>
            <a:r>
              <a:rPr lang="tr-TR" b="1" smtClean="0"/>
              <a:t>KOLERA</a:t>
            </a:r>
            <a:endParaRPr lang="tr-TR" smtClean="0"/>
          </a:p>
        </p:txBody>
      </p:sp>
      <p:sp>
        <p:nvSpPr>
          <p:cNvPr id="66562" name="2 İçerik Yer Tutucusu"/>
          <p:cNvSpPr>
            <a:spLocks noGrp="1"/>
          </p:cNvSpPr>
          <p:nvPr>
            <p:ph idx="1"/>
          </p:nvPr>
        </p:nvSpPr>
        <p:spPr>
          <a:xfrm>
            <a:off x="323850" y="1484313"/>
            <a:ext cx="8435975" cy="4525962"/>
          </a:xfrm>
        </p:spPr>
        <p:txBody>
          <a:bodyPr/>
          <a:lstStyle/>
          <a:p>
            <a:pPr>
              <a:lnSpc>
                <a:spcPct val="80000"/>
              </a:lnSpc>
            </a:pPr>
            <a:r>
              <a:rPr lang="tr-TR" sz="2900" smtClean="0">
                <a:latin typeface="Arial Unicode MS" pitchFamily="34" charset="-128"/>
              </a:rPr>
              <a:t>Klinik tablo dehidratasyon derecesi ile doğrudan bağlantılıdır. İleri derecede dehidratasyon gelişenlerde acil sıvı elektrolit tedavisi yapılmazsa koma ve ölüm meydana gelir. </a:t>
            </a:r>
          </a:p>
          <a:p>
            <a:endParaRPr lang="tr-TR" sz="2900" smtClean="0">
              <a:latin typeface="Arial Unicode MS" pitchFamily="34" charset="-128"/>
            </a:endParaRPr>
          </a:p>
          <a:p>
            <a:r>
              <a:rPr lang="tr-TR" sz="2900" b="1" smtClean="0">
                <a:latin typeface="Arial Unicode MS" pitchFamily="34" charset="-128"/>
              </a:rPr>
              <a:t>Tanı:</a:t>
            </a:r>
            <a:r>
              <a:rPr lang="tr-TR" sz="2900" smtClean="0">
                <a:latin typeface="Arial Unicode MS" pitchFamily="34" charset="-128"/>
              </a:rPr>
              <a:t> Dışkıda etkenin görülmesi ile konur. Tanı için alınan dışkı örneği bekletilmeden ekim yapılmalıdır.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9275"/>
            <a:ext cx="8229600" cy="5576888"/>
          </a:xfrm>
        </p:spPr>
        <p:txBody>
          <a:bodyPr rtlCol="0">
            <a:normAutofit fontScale="77500" lnSpcReduction="20000"/>
          </a:bodyPr>
          <a:lstStyle/>
          <a:p>
            <a:pPr fontAlgn="auto">
              <a:spcAft>
                <a:spcPts val="0"/>
              </a:spcAft>
              <a:buFont typeface="Arial" pitchFamily="34" charset="0"/>
              <a:buNone/>
              <a:defRPr/>
            </a:pPr>
            <a:r>
              <a:rPr lang="tr-TR" sz="3800" b="1" dirty="0" smtClean="0"/>
              <a:t>Korunmada hijyenik önlemler çok önemlidir.</a:t>
            </a:r>
          </a:p>
          <a:p>
            <a:pPr fontAlgn="auto">
              <a:spcAft>
                <a:spcPts val="0"/>
              </a:spcAft>
              <a:buFont typeface="Arial" pitchFamily="34" charset="0"/>
              <a:buNone/>
              <a:defRPr/>
            </a:pPr>
            <a:r>
              <a:rPr lang="tr-TR" sz="3800" dirty="0" smtClean="0"/>
              <a:t> </a:t>
            </a:r>
          </a:p>
          <a:p>
            <a:pPr fontAlgn="auto">
              <a:spcAft>
                <a:spcPts val="0"/>
              </a:spcAft>
              <a:buFont typeface="Arial" pitchFamily="34" charset="0"/>
              <a:buChar char="•"/>
              <a:defRPr/>
            </a:pPr>
            <a:r>
              <a:rPr lang="tr-TR" dirty="0" smtClean="0"/>
              <a:t>Kolera salgını olan yerlerde içme suları kesinlikle kaynatılmadan içilmemelidir.</a:t>
            </a:r>
          </a:p>
          <a:p>
            <a:pPr fontAlgn="auto">
              <a:spcAft>
                <a:spcPts val="0"/>
              </a:spcAft>
              <a:buFont typeface="Arial" pitchFamily="34" charset="0"/>
              <a:buChar char="•"/>
              <a:defRPr/>
            </a:pPr>
            <a:endParaRPr lang="tr-TR" dirty="0" smtClean="0"/>
          </a:p>
          <a:p>
            <a:pPr fontAlgn="auto">
              <a:spcAft>
                <a:spcPts val="0"/>
              </a:spcAft>
              <a:buFont typeface="Arial" pitchFamily="34" charset="0"/>
              <a:buChar char="•"/>
              <a:defRPr/>
            </a:pPr>
            <a:r>
              <a:rPr lang="tr-TR" dirty="0" smtClean="0"/>
              <a:t>Şehir şebekesindeki sular  klorlanmalı,kuyu ve akarsulardan sağlanan sular dezenfekte edilmelidir.</a:t>
            </a:r>
          </a:p>
          <a:p>
            <a:pPr fontAlgn="auto">
              <a:spcAft>
                <a:spcPts val="0"/>
              </a:spcAft>
              <a:buFont typeface="Arial" pitchFamily="34" charset="0"/>
              <a:buNone/>
              <a:defRPr/>
            </a:pPr>
            <a:endParaRPr lang="tr-TR" dirty="0" smtClean="0"/>
          </a:p>
          <a:p>
            <a:pPr fontAlgn="auto">
              <a:spcAft>
                <a:spcPts val="0"/>
              </a:spcAft>
              <a:buFont typeface="Arial" pitchFamily="34" charset="0"/>
              <a:buChar char="•"/>
              <a:defRPr/>
            </a:pPr>
            <a:r>
              <a:rPr lang="tr-TR" dirty="0" smtClean="0"/>
              <a:t>Kanalizasyonlar ile irtibatlı deniz, göl ve nehirlerden sağlanan midye, istiridye ve balık gibi su ürünleri de bulaşmada önemli rol oynarlar.</a:t>
            </a:r>
          </a:p>
          <a:p>
            <a:pPr fontAlgn="auto">
              <a:spcAft>
                <a:spcPts val="0"/>
              </a:spcAft>
              <a:buFont typeface="Arial" pitchFamily="34" charset="0"/>
              <a:buNone/>
              <a:defRPr/>
            </a:pPr>
            <a:endParaRPr lang="tr-TR" dirty="0" smtClean="0"/>
          </a:p>
          <a:p>
            <a:pPr fontAlgn="auto">
              <a:spcAft>
                <a:spcPts val="0"/>
              </a:spcAft>
              <a:buFont typeface="Arial" pitchFamily="34" charset="0"/>
              <a:buChar char="•"/>
              <a:defRPr/>
            </a:pPr>
            <a:endParaRPr lang="tr-TR" dirty="0" smtClean="0"/>
          </a:p>
          <a:p>
            <a:pPr fontAlgn="auto">
              <a:spcAft>
                <a:spcPts val="0"/>
              </a:spcAft>
              <a:buFont typeface="Arial" pitchFamily="34" charset="0"/>
              <a:buNone/>
              <a:defRPr/>
            </a:pPr>
            <a:r>
              <a:rPr lang="tr-TR" dirty="0" smtClean="0"/>
              <a:t> </a:t>
            </a:r>
          </a:p>
          <a:p>
            <a:pPr fontAlgn="auto">
              <a:spcAft>
                <a:spcPts val="0"/>
              </a:spcAft>
              <a:buFont typeface="Arial" pitchFamily="34" charset="0"/>
              <a:buChar char="•"/>
              <a:defRPr/>
            </a:pPr>
            <a:endParaRPr lang="tr-T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625" y="500063"/>
            <a:ext cx="8229600" cy="5832475"/>
          </a:xfrm>
        </p:spPr>
        <p:txBody>
          <a:bodyPr rtlCol="0">
            <a:normAutofit fontScale="77500" lnSpcReduction="20000"/>
          </a:bodyPr>
          <a:lstStyle/>
          <a:p>
            <a:pPr fontAlgn="auto">
              <a:spcAft>
                <a:spcPts val="0"/>
              </a:spcAft>
              <a:buFont typeface="Arial" pitchFamily="34" charset="0"/>
              <a:buNone/>
              <a:defRPr/>
            </a:pPr>
            <a:r>
              <a:rPr lang="tr-TR" sz="4500" b="1" dirty="0" smtClean="0"/>
              <a:t>KOLERA</a:t>
            </a:r>
            <a:endParaRPr lang="tr-TR" sz="4500" dirty="0" smtClean="0"/>
          </a:p>
          <a:p>
            <a:pPr fontAlgn="auto">
              <a:spcAft>
                <a:spcPts val="0"/>
              </a:spcAft>
              <a:buFont typeface="Arial" pitchFamily="34" charset="0"/>
              <a:buChar char="•"/>
              <a:defRPr/>
            </a:pPr>
            <a:r>
              <a:rPr lang="tr-TR" dirty="0" smtClean="0"/>
              <a:t>Ayrıca sinek ve hamamböceklerine karşı etkili mücadele yapılmalıdır.</a:t>
            </a:r>
          </a:p>
          <a:p>
            <a:pPr fontAlgn="auto">
              <a:spcAft>
                <a:spcPts val="0"/>
              </a:spcAft>
              <a:buFont typeface="Arial" pitchFamily="34" charset="0"/>
              <a:buChar char="•"/>
              <a:defRPr/>
            </a:pPr>
            <a:endParaRPr lang="tr-TR" dirty="0" smtClean="0"/>
          </a:p>
          <a:p>
            <a:pPr fontAlgn="auto">
              <a:spcAft>
                <a:spcPts val="0"/>
              </a:spcAft>
              <a:buFont typeface="Arial" pitchFamily="34" charset="0"/>
              <a:buChar char="•"/>
              <a:defRPr/>
            </a:pPr>
            <a:r>
              <a:rPr lang="tr-TR" dirty="0" smtClean="0"/>
              <a:t>Salgınlar sırasında topluma, hastalığın bulaşma yolları hakkında bilgi verilmeli,</a:t>
            </a:r>
          </a:p>
          <a:p>
            <a:pPr fontAlgn="auto">
              <a:spcAft>
                <a:spcPts val="0"/>
              </a:spcAft>
              <a:buFont typeface="Arial" pitchFamily="34" charset="0"/>
              <a:buChar char="•"/>
              <a:defRPr/>
            </a:pPr>
            <a:endParaRPr lang="tr-TR" dirty="0" smtClean="0"/>
          </a:p>
          <a:p>
            <a:pPr fontAlgn="auto">
              <a:spcAft>
                <a:spcPts val="0"/>
              </a:spcAft>
              <a:buFont typeface="Arial" pitchFamily="34" charset="0"/>
              <a:buChar char="•"/>
              <a:defRPr/>
            </a:pPr>
            <a:r>
              <a:rPr lang="tr-TR" dirty="0" smtClean="0"/>
              <a:t>İnsanlara, karışık gıda tüketmemeleri, alkollü içecek almamaları önerilmelidir.</a:t>
            </a:r>
          </a:p>
          <a:p>
            <a:pPr fontAlgn="auto">
              <a:spcAft>
                <a:spcPts val="0"/>
              </a:spcAft>
              <a:buFont typeface="Arial" pitchFamily="34" charset="0"/>
              <a:buChar char="•"/>
              <a:defRPr/>
            </a:pPr>
            <a:r>
              <a:rPr lang="tr-TR" dirty="0" smtClean="0"/>
              <a:t>Portör taraması yapılmalı, portör olarak kabul edilen kişiler tedavi edilerek bulaştırıcılıkları engellenmelidir.</a:t>
            </a:r>
          </a:p>
          <a:p>
            <a:pPr fontAlgn="auto">
              <a:spcAft>
                <a:spcPts val="0"/>
              </a:spcAft>
              <a:buFont typeface="Arial" pitchFamily="34" charset="0"/>
              <a:buNone/>
              <a:defRPr/>
            </a:pPr>
            <a:endParaRPr lang="tr-TR" dirty="0" smtClean="0"/>
          </a:p>
          <a:p>
            <a:pPr fontAlgn="auto">
              <a:spcAft>
                <a:spcPts val="0"/>
              </a:spcAft>
              <a:buFont typeface="Arial" pitchFamily="34" charset="0"/>
              <a:buChar char="•"/>
              <a:defRPr/>
            </a:pPr>
            <a:r>
              <a:rPr lang="tr-TR" dirty="0" smtClean="0"/>
              <a:t>Büyük salgınlarda okulların kapatılması, gereksiz seyahatlerin önlenmesi ve koleralı bölgeye gidip gelenlerin ülke sınırlarında ciddi şekilde kontrol edilmeleri sağlanmalıdır.</a:t>
            </a:r>
          </a:p>
          <a:p>
            <a:pPr fontAlgn="auto">
              <a:spcAft>
                <a:spcPts val="0"/>
              </a:spcAft>
              <a:buFont typeface="Arial" pitchFamily="34" charset="0"/>
              <a:buChar char="•"/>
              <a:defRPr/>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2050" name="Picture 2"/>
          <p:cNvPicPr>
            <a:picLocks noChangeAspect="1" noChangeArrowheads="1"/>
          </p:cNvPicPr>
          <p:nvPr/>
        </p:nvPicPr>
        <p:blipFill>
          <a:blip r:embed="rId2"/>
          <a:srcRect/>
          <a:stretch>
            <a:fillRect/>
          </a:stretch>
        </p:blipFill>
        <p:spPr bwMode="auto">
          <a:xfrm>
            <a:off x="642910" y="76703"/>
            <a:ext cx="7907642" cy="6424131"/>
          </a:xfrm>
          <a:prstGeom prst="rect">
            <a:avLst/>
          </a:prstGeom>
          <a:noFill/>
          <a:ln w="9525">
            <a:noFill/>
            <a:miter lim="800000"/>
            <a:headEnd/>
            <a:tailEnd/>
          </a:ln>
          <a:effectLst/>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2 İçerik Yer Tutucusu"/>
          <p:cNvSpPr>
            <a:spLocks noGrp="1"/>
          </p:cNvSpPr>
          <p:nvPr>
            <p:ph idx="1"/>
          </p:nvPr>
        </p:nvSpPr>
        <p:spPr>
          <a:xfrm>
            <a:off x="285750" y="1143000"/>
            <a:ext cx="8229600" cy="5145088"/>
          </a:xfrm>
        </p:spPr>
        <p:txBody>
          <a:bodyPr/>
          <a:lstStyle/>
          <a:p>
            <a:r>
              <a:rPr lang="tr-TR" smtClean="0"/>
              <a:t>Salgın esnasında asitli içecekler, radyasyondan geçirilmiş gıdalar, pişirilmiş, pastörize edilmiş veya konserve gıdaların tüketilmesinde sakınca yoktur.</a:t>
            </a:r>
          </a:p>
          <a:p>
            <a:endParaRPr lang="tr-TR" smtClean="0"/>
          </a:p>
          <a:p>
            <a:r>
              <a:rPr lang="tr-TR" smtClean="0"/>
              <a:t>Halen kullanılmakta olan kolera aşısı cilt altına ya da adale içine olmak üzere 3-4 hafta ara ile 2 kez uygulanır. Koruma süresi 3-4 ay olup rutin olarak uygulanmamaktadır.</a:t>
            </a:r>
          </a:p>
          <a:p>
            <a:endParaRPr lang="tr-TR" smtClean="0"/>
          </a:p>
        </p:txBody>
      </p:sp>
      <p:sp>
        <p:nvSpPr>
          <p:cNvPr id="69634" name="3 Dikdörtgen"/>
          <p:cNvSpPr>
            <a:spLocks noChangeArrowheads="1"/>
          </p:cNvSpPr>
          <p:nvPr/>
        </p:nvSpPr>
        <p:spPr bwMode="auto">
          <a:xfrm>
            <a:off x="785813" y="285750"/>
            <a:ext cx="2068512" cy="708025"/>
          </a:xfrm>
          <a:prstGeom prst="rect">
            <a:avLst/>
          </a:prstGeom>
          <a:noFill/>
          <a:ln w="9525">
            <a:noFill/>
            <a:miter lim="800000"/>
            <a:headEnd/>
            <a:tailEnd/>
          </a:ln>
        </p:spPr>
        <p:txBody>
          <a:bodyPr>
            <a:spAutoFit/>
          </a:bodyPr>
          <a:lstStyle/>
          <a:p>
            <a:r>
              <a:rPr lang="tr-TR" sz="4000" b="1">
                <a:latin typeface="Calibri" pitchFamily="34" charset="0"/>
              </a:rPr>
              <a:t>KOLERA</a:t>
            </a:r>
            <a:endParaRPr lang="tr-TR" sz="4000">
              <a:latin typeface="Calibri" pitchFamily="34"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713"/>
            <a:ext cx="8229600" cy="5688012"/>
          </a:xfrm>
        </p:spPr>
        <p:txBody>
          <a:bodyPr>
            <a:normAutofit/>
          </a:bodyPr>
          <a:lstStyle/>
          <a:p>
            <a:pPr>
              <a:lnSpc>
                <a:spcPct val="80000"/>
              </a:lnSpc>
              <a:buFont typeface="Arial" charset="0"/>
              <a:buNone/>
            </a:pPr>
            <a:r>
              <a:rPr lang="tr-TR" sz="3000" b="1" smtClean="0"/>
              <a:t>KOLERA - Hemşirelik bakımı</a:t>
            </a:r>
            <a:endParaRPr lang="tr-TR" sz="3000" smtClean="0"/>
          </a:p>
          <a:p>
            <a:pPr>
              <a:lnSpc>
                <a:spcPct val="80000"/>
              </a:lnSpc>
            </a:pPr>
            <a:r>
              <a:rPr lang="tr-TR" sz="2200" smtClean="0"/>
              <a:t>Kolera tanısı alan hastanın hastanede yatarak tedavi ye alması gerekir.</a:t>
            </a:r>
          </a:p>
          <a:p>
            <a:pPr>
              <a:lnSpc>
                <a:spcPct val="80000"/>
              </a:lnSpc>
            </a:pPr>
            <a:endParaRPr lang="tr-TR" sz="2200" smtClean="0"/>
          </a:p>
          <a:p>
            <a:pPr>
              <a:lnSpc>
                <a:spcPct val="80000"/>
              </a:lnSpc>
            </a:pPr>
            <a:r>
              <a:rPr lang="tr-TR" sz="2200" smtClean="0"/>
              <a:t>Enterik önlemler alınır.</a:t>
            </a:r>
          </a:p>
          <a:p>
            <a:pPr>
              <a:lnSpc>
                <a:spcPct val="80000"/>
              </a:lnSpc>
            </a:pPr>
            <a:endParaRPr lang="tr-TR" sz="2200" smtClean="0"/>
          </a:p>
          <a:p>
            <a:pPr>
              <a:lnSpc>
                <a:spcPct val="80000"/>
              </a:lnSpc>
            </a:pPr>
            <a:r>
              <a:rPr lang="tr-TR" sz="2200" smtClean="0"/>
              <a:t>Tanı için kusmuk ve dışkı örneği alınarak laboratuara gönderilir</a:t>
            </a:r>
          </a:p>
          <a:p>
            <a:pPr>
              <a:lnSpc>
                <a:spcPct val="80000"/>
              </a:lnSpc>
            </a:pPr>
            <a:endParaRPr lang="tr-TR" sz="2200" smtClean="0"/>
          </a:p>
          <a:p>
            <a:pPr>
              <a:lnSpc>
                <a:spcPct val="80000"/>
              </a:lnSpc>
            </a:pPr>
            <a:r>
              <a:rPr lang="tr-TR" sz="2200" smtClean="0"/>
              <a:t>Yaşam bulguları sık aralarla alınır ve şok yönünden hasta takip edilir</a:t>
            </a:r>
          </a:p>
          <a:p>
            <a:pPr>
              <a:lnSpc>
                <a:spcPct val="80000"/>
              </a:lnSpc>
              <a:buFont typeface="Arial" charset="0"/>
              <a:buNone/>
            </a:pPr>
            <a:endParaRPr lang="tr-TR" sz="2200" smtClean="0"/>
          </a:p>
          <a:p>
            <a:pPr>
              <a:lnSpc>
                <a:spcPct val="80000"/>
              </a:lnSpc>
            </a:pPr>
            <a:r>
              <a:rPr lang="tr-TR" sz="2200" smtClean="0"/>
              <a:t>Kusmalar nedeniyle ağızdan sıvı ve katı besin almak imkânsızlaşır. Bu durumdaki hastalara damar yolu açılarak derhal elektrolitli serum uygulanması gerekir.</a:t>
            </a:r>
          </a:p>
          <a:p>
            <a:pPr>
              <a:lnSpc>
                <a:spcPct val="80000"/>
              </a:lnSpc>
              <a:buFont typeface="Arial" charset="0"/>
              <a:buNone/>
            </a:pPr>
            <a:endParaRPr lang="tr-TR" sz="2200" smtClean="0"/>
          </a:p>
          <a:p>
            <a:pPr>
              <a:lnSpc>
                <a:spcPct val="80000"/>
              </a:lnSpc>
            </a:pPr>
            <a:r>
              <a:rPr lang="tr-TR" sz="2200" smtClean="0"/>
              <a:t>Hastanın odası ve eşyaları hastalık süresince hastalık bittikten sonra dezenfekte edilir. </a:t>
            </a:r>
          </a:p>
          <a:p>
            <a:pPr>
              <a:lnSpc>
                <a:spcPct val="80000"/>
              </a:lnSpc>
            </a:pPr>
            <a:endParaRPr lang="tr-TR" sz="2200" smtClean="0"/>
          </a:p>
          <a:p>
            <a:pPr>
              <a:lnSpc>
                <a:spcPct val="80000"/>
              </a:lnSpc>
            </a:pPr>
            <a:endParaRPr lang="tr-TR" sz="2200" smtClean="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2 İçerik Yer Tutucusu"/>
          <p:cNvSpPr>
            <a:spLocks noGrp="1"/>
          </p:cNvSpPr>
          <p:nvPr>
            <p:ph idx="1"/>
          </p:nvPr>
        </p:nvSpPr>
        <p:spPr>
          <a:xfrm>
            <a:off x="457200" y="549275"/>
            <a:ext cx="8229600" cy="5576888"/>
          </a:xfrm>
        </p:spPr>
        <p:txBody>
          <a:bodyPr/>
          <a:lstStyle/>
          <a:p>
            <a:pPr>
              <a:buFont typeface="Arial" charset="0"/>
              <a:buNone/>
            </a:pPr>
            <a:r>
              <a:rPr lang="tr-TR" b="1" smtClean="0"/>
              <a:t>BASİLLİ DİZANTERİ (SHİGELLOZİS)</a:t>
            </a:r>
            <a:endParaRPr lang="tr-TR" smtClean="0"/>
          </a:p>
          <a:p>
            <a:r>
              <a:rPr lang="tr-TR" smtClean="0"/>
              <a:t>Shigella cinsi bakterilerin neden olduğu kanlı mukuslu ishal, karın ağrısı ve ateş ile seyreden akut, enfeksiyöz bir kolittir. En çok yaz ve sonbahar aylarında rastlanır.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1 Başlık"/>
          <p:cNvSpPr>
            <a:spLocks noGrp="1"/>
          </p:cNvSpPr>
          <p:nvPr>
            <p:ph type="title"/>
          </p:nvPr>
        </p:nvSpPr>
        <p:spPr/>
        <p:txBody>
          <a:bodyPr/>
          <a:lstStyle/>
          <a:p>
            <a:r>
              <a:rPr lang="tr-TR" b="1" smtClean="0"/>
              <a:t>BASİLLİ DİZANTERİ (SHİGELLOZİS)</a:t>
            </a:r>
            <a:endParaRPr lang="tr-TR" smtClean="0"/>
          </a:p>
        </p:txBody>
      </p:sp>
      <p:sp>
        <p:nvSpPr>
          <p:cNvPr id="72706" name="2 İçerik Yer Tutucusu"/>
          <p:cNvSpPr>
            <a:spLocks noGrp="1"/>
          </p:cNvSpPr>
          <p:nvPr>
            <p:ph idx="1"/>
          </p:nvPr>
        </p:nvSpPr>
        <p:spPr/>
        <p:txBody>
          <a:bodyPr/>
          <a:lstStyle/>
          <a:p>
            <a:r>
              <a:rPr lang="tr-TR" smtClean="0"/>
              <a:t>Basilli dizanteri, fekal-oral bulaşmanın en iyi örneği olarak alt yapısı yetersiz ve hijyen koşulları kötü olan az gelişmiş ülkelerde sık görülür.</a:t>
            </a:r>
          </a:p>
          <a:p>
            <a:r>
              <a:rPr lang="tr-TR" smtClean="0"/>
              <a:t>Bakteriler, hastaların kullandığı tuvaletlerin kullanılması ile diğer insanlara bulaşabileceği gibi lağım sularının karıştığı dere suları ile sulanan sebzelerin (maydanoz, marul, vs.) çiğ olarak yenilmesiyle de bulaşır.</a:t>
            </a:r>
          </a:p>
          <a:p>
            <a:endParaRPr lang="tr-TR" smtClean="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500"/>
            <a:ext cx="8229600" cy="5554663"/>
          </a:xfrm>
        </p:spPr>
        <p:txBody>
          <a:bodyPr>
            <a:normAutofit/>
          </a:bodyPr>
          <a:lstStyle/>
          <a:p>
            <a:pPr>
              <a:lnSpc>
                <a:spcPct val="90000"/>
              </a:lnSpc>
              <a:buFont typeface="Arial" charset="0"/>
              <a:buNone/>
            </a:pPr>
            <a:r>
              <a:rPr lang="tr-TR" sz="4000" b="1" smtClean="0"/>
              <a:t>BASİLLİ DİZANTERİ (SHİGELLOZİS)</a:t>
            </a:r>
            <a:endParaRPr lang="tr-TR" sz="4000" smtClean="0"/>
          </a:p>
          <a:p>
            <a:pPr>
              <a:lnSpc>
                <a:spcPct val="90000"/>
              </a:lnSpc>
            </a:pPr>
            <a:endParaRPr lang="tr-TR" sz="3000" smtClean="0"/>
          </a:p>
          <a:p>
            <a:pPr>
              <a:lnSpc>
                <a:spcPct val="90000"/>
              </a:lnSpc>
            </a:pPr>
            <a:r>
              <a:rPr lang="tr-TR" sz="3000" smtClean="0"/>
              <a:t>Hastalığın akut döneminde çok miktarda Shigella bakterisi dışkı ile atılır ve bu dönemde çevre kontamine olur. Bakteriler soğuk ve nemli ortamlarda haftalarca yaşayabilir.</a:t>
            </a:r>
          </a:p>
          <a:p>
            <a:pPr>
              <a:lnSpc>
                <a:spcPct val="90000"/>
              </a:lnSpc>
            </a:pPr>
            <a:r>
              <a:rPr lang="tr-TR" sz="3000" smtClean="0"/>
              <a:t>Bu nedenle alt yapının yetersiz olduğu bölgelerde su ve besin kaynaklı salgınlar olabilmektedir. Sinekler de enfeksiyonun yayılmasında mekanik taşıyıcılık yaparlar.</a:t>
            </a:r>
          </a:p>
          <a:p>
            <a:pPr>
              <a:lnSpc>
                <a:spcPct val="90000"/>
              </a:lnSpc>
            </a:pPr>
            <a:endParaRPr lang="tr-TR" sz="3000" smtClean="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2 İçerik Yer Tutucusu"/>
          <p:cNvSpPr>
            <a:spLocks noGrp="1"/>
          </p:cNvSpPr>
          <p:nvPr>
            <p:ph idx="1"/>
          </p:nvPr>
        </p:nvSpPr>
        <p:spPr>
          <a:xfrm>
            <a:off x="457200" y="981075"/>
            <a:ext cx="8229600" cy="5145088"/>
          </a:xfrm>
        </p:spPr>
        <p:txBody>
          <a:bodyPr/>
          <a:lstStyle/>
          <a:p>
            <a:pPr>
              <a:buFont typeface="Arial" charset="0"/>
              <a:buNone/>
            </a:pPr>
            <a:r>
              <a:rPr lang="tr-TR" b="1" smtClean="0"/>
              <a:t>Belirtiler:</a:t>
            </a:r>
            <a:endParaRPr lang="tr-TR" smtClean="0"/>
          </a:p>
          <a:p>
            <a:r>
              <a:rPr lang="tr-TR" smtClean="0"/>
              <a:t>Bakteri alındıktan 1-3 gün sonra kramp tarzında karın ağrıları, yumuşak kıvamda dışkılama ve hafif ateş görülür.</a:t>
            </a:r>
          </a:p>
          <a:p>
            <a:r>
              <a:rPr lang="tr-TR" smtClean="0"/>
              <a:t>Bir iki gün içerisinde dışkılama sayısı günde 20-30’u bulabilir. Dışkı kanlı-mukuslu, şekilsiz ve miktarı azdır. </a:t>
            </a:r>
          </a:p>
        </p:txBody>
      </p:sp>
      <p:sp>
        <p:nvSpPr>
          <p:cNvPr id="74754" name="3 Dikdörtgen"/>
          <p:cNvSpPr>
            <a:spLocks noChangeArrowheads="1"/>
          </p:cNvSpPr>
          <p:nvPr/>
        </p:nvSpPr>
        <p:spPr bwMode="auto">
          <a:xfrm>
            <a:off x="428625" y="214313"/>
            <a:ext cx="6348413" cy="630237"/>
          </a:xfrm>
          <a:prstGeom prst="rect">
            <a:avLst/>
          </a:prstGeom>
          <a:noFill/>
          <a:ln w="9525">
            <a:noFill/>
            <a:miter lim="800000"/>
            <a:headEnd/>
            <a:tailEnd/>
          </a:ln>
        </p:spPr>
        <p:txBody>
          <a:bodyPr wrap="none">
            <a:spAutoFit/>
          </a:bodyPr>
          <a:lstStyle/>
          <a:p>
            <a:r>
              <a:rPr lang="tr-TR" sz="3500" b="1">
                <a:latin typeface="Calibri" pitchFamily="34" charset="0"/>
              </a:rPr>
              <a:t>BASİLLİ DİZANTERİ (SHİGELLOZİS)</a:t>
            </a:r>
            <a:endParaRPr lang="tr-TR" sz="3500">
              <a:latin typeface="Calibri" pitchFamily="34"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5175"/>
            <a:ext cx="8229600" cy="5360988"/>
          </a:xfrm>
        </p:spPr>
        <p:txBody>
          <a:bodyPr rtlCol="0">
            <a:normAutofit fontScale="92500" lnSpcReduction="20000"/>
          </a:bodyPr>
          <a:lstStyle/>
          <a:p>
            <a:pPr fontAlgn="auto">
              <a:spcAft>
                <a:spcPts val="0"/>
              </a:spcAft>
              <a:buFont typeface="Arial" pitchFamily="34" charset="0"/>
              <a:buNone/>
              <a:defRPr/>
            </a:pPr>
            <a:r>
              <a:rPr lang="tr-TR" b="1" dirty="0" smtClean="0"/>
              <a:t>BASİLLİ DİZANTERİ - Hemşirelik bakımı</a:t>
            </a:r>
            <a:endParaRPr lang="tr-TR" dirty="0" smtClean="0"/>
          </a:p>
          <a:p>
            <a:pPr fontAlgn="auto">
              <a:spcAft>
                <a:spcPts val="0"/>
              </a:spcAft>
              <a:buFont typeface="Arial" pitchFamily="34" charset="0"/>
              <a:buChar char="•"/>
              <a:defRPr/>
            </a:pPr>
            <a:r>
              <a:rPr lang="tr-TR" dirty="0" smtClean="0"/>
              <a:t>Hastalar ve portörler tedavi edilinceye kadar hastalığı bulaştırdıklarından bu sürede </a:t>
            </a:r>
            <a:r>
              <a:rPr lang="tr-TR" dirty="0" err="1" smtClean="0"/>
              <a:t>enterik</a:t>
            </a:r>
            <a:r>
              <a:rPr lang="tr-TR" dirty="0" smtClean="0"/>
              <a:t> izolasyon önlemleri alınır.</a:t>
            </a:r>
          </a:p>
          <a:p>
            <a:pPr fontAlgn="auto">
              <a:spcAft>
                <a:spcPts val="0"/>
              </a:spcAft>
              <a:buFont typeface="Arial" pitchFamily="34" charset="0"/>
              <a:buChar char="•"/>
              <a:defRPr/>
            </a:pPr>
            <a:r>
              <a:rPr lang="tr-TR" dirty="0" smtClean="0"/>
              <a:t>Alınan dışkı kültürü örneği bekletilmeden laboratuara gönderilmeli</a:t>
            </a:r>
          </a:p>
          <a:p>
            <a:pPr fontAlgn="auto">
              <a:spcAft>
                <a:spcPts val="0"/>
              </a:spcAft>
              <a:buFont typeface="Arial" pitchFamily="34" charset="0"/>
              <a:buChar char="•"/>
              <a:defRPr/>
            </a:pPr>
            <a:r>
              <a:rPr lang="tr-TR" dirty="0" smtClean="0"/>
              <a:t>Su ve elektrolit kaybı nedeni ile hastanın tansiyonu düşer, halsizlik belirginleşir. </a:t>
            </a:r>
            <a:r>
              <a:rPr lang="tr-TR" dirty="0" err="1" smtClean="0"/>
              <a:t>Dehidratasyonu</a:t>
            </a:r>
            <a:r>
              <a:rPr lang="tr-TR" dirty="0" smtClean="0"/>
              <a:t> önleme için sıvı tedavisi verilir.</a:t>
            </a:r>
          </a:p>
          <a:p>
            <a:pPr fontAlgn="auto">
              <a:spcAft>
                <a:spcPts val="0"/>
              </a:spcAft>
              <a:buFont typeface="Arial" pitchFamily="34" charset="0"/>
              <a:buChar char="•"/>
              <a:defRPr/>
            </a:pPr>
            <a:r>
              <a:rPr lang="tr-TR" dirty="0" smtClean="0"/>
              <a:t>Karında şiddetli ağrı varsa hafif kuru ılık  uygulama yapılabilir. </a:t>
            </a:r>
          </a:p>
          <a:p>
            <a:pPr fontAlgn="auto">
              <a:spcAft>
                <a:spcPts val="0"/>
              </a:spcAft>
              <a:buFont typeface="Arial" pitchFamily="34" charset="0"/>
              <a:buChar char="•"/>
              <a:defRPr/>
            </a:pPr>
            <a:r>
              <a:rPr lang="tr-TR" dirty="0" smtClean="0"/>
              <a:t>Aldığı-çıkardığı sıvı takibi yapılır. </a:t>
            </a:r>
          </a:p>
          <a:p>
            <a:pPr fontAlgn="auto">
              <a:spcAft>
                <a:spcPts val="0"/>
              </a:spcAft>
              <a:buFont typeface="Arial" pitchFamily="34" charset="0"/>
              <a:buChar char="•"/>
              <a:defRPr/>
            </a:pPr>
            <a:endParaRPr lang="tr-T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625" y="428625"/>
            <a:ext cx="8229600" cy="5000625"/>
          </a:xfrm>
        </p:spPr>
        <p:txBody>
          <a:bodyPr rtlCol="0">
            <a:normAutofit fontScale="92500" lnSpcReduction="10000"/>
          </a:bodyPr>
          <a:lstStyle/>
          <a:p>
            <a:pPr fontAlgn="auto">
              <a:spcAft>
                <a:spcPts val="0"/>
              </a:spcAft>
              <a:buFont typeface="Arial" pitchFamily="34" charset="0"/>
              <a:buNone/>
              <a:defRPr/>
            </a:pPr>
            <a:r>
              <a:rPr lang="tr-TR" b="1" dirty="0" smtClean="0"/>
              <a:t>BASİLLİ DİZANTERİ - Hemşirelik bakımı</a:t>
            </a:r>
            <a:endParaRPr lang="tr-TR" dirty="0" smtClean="0"/>
          </a:p>
          <a:p>
            <a:pPr fontAlgn="auto">
              <a:spcAft>
                <a:spcPts val="0"/>
              </a:spcAft>
              <a:buFont typeface="Arial" pitchFamily="34" charset="0"/>
              <a:buChar char="•"/>
              <a:defRPr/>
            </a:pPr>
            <a:endParaRPr lang="tr-TR" dirty="0" smtClean="0"/>
          </a:p>
          <a:p>
            <a:pPr fontAlgn="auto">
              <a:spcAft>
                <a:spcPts val="0"/>
              </a:spcAft>
              <a:buFont typeface="Arial" pitchFamily="34" charset="0"/>
              <a:buChar char="•"/>
              <a:defRPr/>
            </a:pPr>
            <a:r>
              <a:rPr lang="tr-TR" dirty="0" smtClean="0"/>
              <a:t>Yaşam belirtileri izlenir. </a:t>
            </a:r>
          </a:p>
          <a:p>
            <a:pPr fontAlgn="auto">
              <a:spcAft>
                <a:spcPts val="0"/>
              </a:spcAft>
              <a:buFont typeface="Arial" pitchFamily="34" charset="0"/>
              <a:buChar char="•"/>
              <a:defRPr/>
            </a:pPr>
            <a:r>
              <a:rPr lang="tr-TR" dirty="0" smtClean="0"/>
              <a:t>Dışkı ile kan kaybı olduğundan hasta halsiz ve bitkindir. Beslenmenin sürdürülmesine özen gösterilir. </a:t>
            </a:r>
          </a:p>
          <a:p>
            <a:pPr fontAlgn="auto">
              <a:spcAft>
                <a:spcPts val="0"/>
              </a:spcAft>
              <a:buFont typeface="Arial" pitchFamily="34" charset="0"/>
              <a:buChar char="•"/>
              <a:defRPr/>
            </a:pPr>
            <a:r>
              <a:rPr lang="tr-TR" dirty="0" smtClean="0"/>
              <a:t>Hastalık, antibiyotik verilmese de 1-2 hafta içerisinde kendiliğinden düzelmektedir. Antibiyotik uygulamaları, hastalığın 2-3 günde düzelmesini sağlar ve dışkı ile bakteri atılımını önler.</a:t>
            </a:r>
          </a:p>
          <a:p>
            <a:pPr fontAlgn="auto">
              <a:spcAft>
                <a:spcPts val="0"/>
              </a:spcAft>
              <a:buFont typeface="Arial" pitchFamily="34" charset="0"/>
              <a:buChar char="•"/>
              <a:defRPr/>
            </a:pPr>
            <a:endParaRPr lang="tr-TR"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613"/>
            <a:ext cx="8229600" cy="5289550"/>
          </a:xfrm>
        </p:spPr>
        <p:txBody>
          <a:bodyPr>
            <a:normAutofit/>
          </a:bodyPr>
          <a:lstStyle/>
          <a:p>
            <a:pPr>
              <a:lnSpc>
                <a:spcPct val="80000"/>
              </a:lnSpc>
              <a:buFont typeface="Arial" charset="0"/>
              <a:buNone/>
            </a:pPr>
            <a:r>
              <a:rPr lang="tr-TR" sz="2700" b="1" smtClean="0"/>
              <a:t>BASİLLİ DİZANTERİ - Korunma</a:t>
            </a:r>
            <a:endParaRPr lang="tr-TR" sz="2700" smtClean="0"/>
          </a:p>
          <a:p>
            <a:pPr>
              <a:lnSpc>
                <a:spcPct val="80000"/>
              </a:lnSpc>
            </a:pPr>
            <a:r>
              <a:rPr lang="tr-TR" sz="2700" smtClean="0"/>
              <a:t>Temiz su teminine yönelik çalışmalar yapılmalı,</a:t>
            </a:r>
          </a:p>
          <a:p>
            <a:pPr>
              <a:lnSpc>
                <a:spcPct val="80000"/>
              </a:lnSpc>
            </a:pPr>
            <a:r>
              <a:rPr lang="tr-TR" sz="2700" smtClean="0"/>
              <a:t>Sular klorlanmalı,</a:t>
            </a:r>
          </a:p>
          <a:p>
            <a:pPr>
              <a:lnSpc>
                <a:spcPct val="80000"/>
              </a:lnSpc>
            </a:pPr>
            <a:r>
              <a:rPr lang="tr-TR" sz="2700" smtClean="0"/>
              <a:t>Alt yapı tesisleri sağlıklı hale getirilmeli,</a:t>
            </a:r>
          </a:p>
          <a:p>
            <a:pPr>
              <a:lnSpc>
                <a:spcPct val="80000"/>
              </a:lnSpc>
            </a:pPr>
            <a:r>
              <a:rPr lang="tr-TR" sz="2700" smtClean="0"/>
              <a:t>Kişisel hijyen ve gıda hijyenine yönelik tedbirler alınmalı,</a:t>
            </a:r>
          </a:p>
          <a:p>
            <a:pPr>
              <a:lnSpc>
                <a:spcPct val="80000"/>
              </a:lnSpc>
            </a:pPr>
            <a:r>
              <a:rPr lang="tr-TR" sz="2700" smtClean="0"/>
              <a:t>İnek ve böceklerin gıdaları kontamine etmeleri önlenmeli,</a:t>
            </a:r>
          </a:p>
          <a:p>
            <a:pPr>
              <a:lnSpc>
                <a:spcPct val="80000"/>
              </a:lnSpc>
            </a:pPr>
            <a:r>
              <a:rPr lang="tr-TR" sz="2700" smtClean="0"/>
              <a:t>Portörler tedavi edilmeli,</a:t>
            </a:r>
          </a:p>
          <a:p>
            <a:pPr>
              <a:lnSpc>
                <a:spcPct val="80000"/>
              </a:lnSpc>
            </a:pPr>
            <a:r>
              <a:rPr lang="tr-TR" sz="2700" smtClean="0"/>
              <a:t>Fekal-oral bulaşan enfeksiyonlar açısından toplum eğitilmeli,</a:t>
            </a:r>
          </a:p>
          <a:p>
            <a:pPr>
              <a:lnSpc>
                <a:spcPct val="80000"/>
              </a:lnSpc>
            </a:pPr>
            <a:r>
              <a:rPr lang="tr-TR" sz="2700" smtClean="0"/>
              <a:t>El yıkama yaygınlaştırılmalı,</a:t>
            </a:r>
          </a:p>
          <a:p>
            <a:pPr>
              <a:lnSpc>
                <a:spcPct val="80000"/>
              </a:lnSpc>
            </a:pPr>
            <a:r>
              <a:rPr lang="tr-TR" sz="2700" smtClean="0"/>
              <a:t>Bebeklerin anne sütü ile beslenmeleri sağlanmalıdır.</a:t>
            </a:r>
          </a:p>
          <a:p>
            <a:pPr>
              <a:lnSpc>
                <a:spcPct val="80000"/>
              </a:lnSpc>
            </a:pPr>
            <a:endParaRPr lang="tr-TR" sz="2700" smtClean="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2 İçerik Yer Tutucusu"/>
          <p:cNvSpPr>
            <a:spLocks noGrp="1"/>
          </p:cNvSpPr>
          <p:nvPr>
            <p:ph idx="1"/>
          </p:nvPr>
        </p:nvSpPr>
        <p:spPr>
          <a:xfrm>
            <a:off x="457200" y="765175"/>
            <a:ext cx="8229600" cy="5360988"/>
          </a:xfrm>
        </p:spPr>
        <p:txBody>
          <a:bodyPr/>
          <a:lstStyle/>
          <a:p>
            <a:pPr>
              <a:buFont typeface="Arial" charset="0"/>
              <a:buNone/>
            </a:pPr>
            <a:r>
              <a:rPr lang="tr-TR" b="1" smtClean="0"/>
              <a:t>AMİPLİ DİZANTERİ (AMEBİYAZİS)</a:t>
            </a:r>
            <a:endParaRPr lang="tr-TR" smtClean="0"/>
          </a:p>
          <a:p>
            <a:r>
              <a:rPr lang="tr-TR" smtClean="0"/>
              <a:t>Entamoeba histolytica’nın neden olduğu bulaşıcı bir kolittir. Bu amip dünya üzerindeki en yaygın bağırsak parazitlerinden biridir. Özellikle gelişmekte olan ülkelerde önemli bir sağlık problemidir.</a:t>
            </a:r>
          </a:p>
          <a:p>
            <a:r>
              <a:rPr lang="tr-TR" smtClean="0"/>
              <a:t>Dünya nüfusunun %10’undan fazlasının amip ile enfekte olduğu tahmin edilmektedir. Ülkemizde daha çok Güneydoğu Anadolu ve Marmara bölgelerinde görülür.</a:t>
            </a:r>
          </a:p>
          <a:p>
            <a:endParaRPr lang="tr-TR"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3074" name="Picture 2"/>
          <p:cNvPicPr>
            <a:picLocks noChangeAspect="1" noChangeArrowheads="1"/>
          </p:cNvPicPr>
          <p:nvPr/>
        </p:nvPicPr>
        <p:blipFill>
          <a:blip r:embed="rId2"/>
          <a:srcRect/>
          <a:stretch>
            <a:fillRect/>
          </a:stretch>
        </p:blipFill>
        <p:spPr bwMode="auto">
          <a:xfrm>
            <a:off x="428596" y="285728"/>
            <a:ext cx="8215370" cy="6358650"/>
          </a:xfrm>
          <a:prstGeom prst="rect">
            <a:avLst/>
          </a:prstGeom>
          <a:noFill/>
          <a:ln w="9525">
            <a:noFill/>
            <a:miter lim="800000"/>
            <a:headEnd/>
            <a:tailEnd/>
          </a:ln>
          <a:effectLst/>
        </p:spPr>
      </p:pic>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2 İçerik Yer Tutucusu"/>
          <p:cNvSpPr>
            <a:spLocks noGrp="1"/>
          </p:cNvSpPr>
          <p:nvPr>
            <p:ph idx="1"/>
          </p:nvPr>
        </p:nvSpPr>
        <p:spPr>
          <a:xfrm>
            <a:off x="428625" y="642938"/>
            <a:ext cx="8229600" cy="5073650"/>
          </a:xfrm>
        </p:spPr>
        <p:txBody>
          <a:bodyPr/>
          <a:lstStyle/>
          <a:p>
            <a:pPr>
              <a:buFont typeface="Arial" charset="0"/>
              <a:buNone/>
            </a:pPr>
            <a:r>
              <a:rPr lang="tr-TR" b="1" smtClean="0"/>
              <a:t>AMİPLİ DİZANTERİ (AMEBİYAZİS</a:t>
            </a:r>
            <a:endParaRPr lang="tr-TR" smtClean="0"/>
          </a:p>
          <a:p>
            <a:r>
              <a:rPr lang="tr-TR" smtClean="0"/>
              <a:t>Dünyada yaklaşık 500 milyon insan amebiyaz tanısı almakta ve 100 000 civarında insan bu nedenle yaşamını yitirmektedir. Amebiyaz, sıtmadan sonra en çok ölüme neden olan protozoon hastalığıdır. </a:t>
            </a:r>
          </a:p>
          <a:p>
            <a:r>
              <a:rPr lang="tr-TR" smtClean="0"/>
              <a:t>Bulaşma, su ve besinlerin içinde bulunan amip kistlerinin oral yoldan alınması ile olur.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1 Başlık"/>
          <p:cNvSpPr>
            <a:spLocks noGrp="1"/>
          </p:cNvSpPr>
          <p:nvPr>
            <p:ph type="title"/>
          </p:nvPr>
        </p:nvSpPr>
        <p:spPr/>
        <p:txBody>
          <a:bodyPr/>
          <a:lstStyle/>
          <a:p>
            <a:r>
              <a:rPr lang="tr-TR" b="1" smtClean="0"/>
              <a:t>AMİPLİ DİZANTERİ (AMEBİYAZİS)</a:t>
            </a:r>
            <a:endParaRPr lang="tr-TR" smtClean="0"/>
          </a:p>
        </p:txBody>
      </p:sp>
      <p:sp>
        <p:nvSpPr>
          <p:cNvPr id="80898" name="2 İçerik Yer Tutucusu"/>
          <p:cNvSpPr>
            <a:spLocks noGrp="1"/>
          </p:cNvSpPr>
          <p:nvPr>
            <p:ph idx="1"/>
          </p:nvPr>
        </p:nvSpPr>
        <p:spPr/>
        <p:txBody>
          <a:bodyPr/>
          <a:lstStyle/>
          <a:p>
            <a:r>
              <a:rPr lang="tr-TR" smtClean="0"/>
              <a:t>En önemli kaynak, hasta olmadıkları halde bağırsaklarında amip taşıyan (portör) insanlardır. Portör durumundaki bir kişinin dışkısıyla günde 15 milyona varan sayıda amip kisti çıkardığı tahmin edilmektedir. Bulaştırmada eller ve karasinekler de rol oynar.</a:t>
            </a:r>
          </a:p>
          <a:p>
            <a:endParaRPr lang="tr-TR" smtClean="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2 İçerik Yer Tutucusu"/>
          <p:cNvSpPr>
            <a:spLocks noGrp="1"/>
          </p:cNvSpPr>
          <p:nvPr>
            <p:ph idx="1"/>
          </p:nvPr>
        </p:nvSpPr>
        <p:spPr>
          <a:xfrm>
            <a:off x="457200" y="571500"/>
            <a:ext cx="8229600" cy="5554663"/>
          </a:xfrm>
        </p:spPr>
        <p:txBody>
          <a:bodyPr/>
          <a:lstStyle/>
          <a:p>
            <a:pPr>
              <a:buFont typeface="Arial" charset="0"/>
              <a:buNone/>
            </a:pPr>
            <a:r>
              <a:rPr lang="tr-TR" b="1" smtClean="0"/>
              <a:t>AMİPLİ DİZANTERİ (AMEBİYAZİS)</a:t>
            </a:r>
            <a:endParaRPr lang="tr-TR" smtClean="0"/>
          </a:p>
          <a:p>
            <a:r>
              <a:rPr lang="tr-TR" smtClean="0"/>
              <a:t>Oral yolla alınan kistler bağırsaklarda trofozoit haline dönüşürler; bakteri, hücre ve gıda artıklarını fagosite ederek beslenip çoğalır ve kolonize olurlar.</a:t>
            </a:r>
          </a:p>
          <a:p>
            <a:r>
              <a:rPr lang="tr-TR" smtClean="0"/>
              <a:t>Bu amiplerin daha sonra patojen hale gelip kalın bağırsaklarda ülserler oluşturduğu bildirilmektedir. Oluşan ülserlere bakterilerin yerleşmesi belirtileri şiddetlendirir. Bu olayın tekrarlaması kişide ülseratif kolit oluşturabilir. </a:t>
            </a:r>
          </a:p>
          <a:p>
            <a:endParaRPr lang="tr-TR" smtClean="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1 Başlık"/>
          <p:cNvSpPr>
            <a:spLocks noGrp="1"/>
          </p:cNvSpPr>
          <p:nvPr>
            <p:ph type="title"/>
          </p:nvPr>
        </p:nvSpPr>
        <p:spPr/>
        <p:txBody>
          <a:bodyPr/>
          <a:lstStyle/>
          <a:p>
            <a:r>
              <a:rPr lang="tr-TR" b="1" smtClean="0"/>
              <a:t>AMİPLİ DİZANTERİ (AMEBİYAZİS)</a:t>
            </a:r>
            <a:endParaRPr lang="tr-TR" smtClean="0"/>
          </a:p>
        </p:txBody>
      </p:sp>
      <p:sp>
        <p:nvSpPr>
          <p:cNvPr id="83970" name="2 İçerik Yer Tutucusu"/>
          <p:cNvSpPr>
            <a:spLocks noGrp="1"/>
          </p:cNvSpPr>
          <p:nvPr>
            <p:ph idx="1"/>
          </p:nvPr>
        </p:nvSpPr>
        <p:spPr/>
        <p:txBody>
          <a:bodyPr/>
          <a:lstStyle/>
          <a:p>
            <a:r>
              <a:rPr lang="tr-TR" smtClean="0"/>
              <a:t>Etkenin kan yoluyla yayılması sonucu bağırsak dışı amebiyazis oluşur. Yerleştiği organda nekroz ve amip apseleri yapar. Çoğunlukla yerleştiği organ; başta karaciğer olmak üzere, akciğer, plevra, perikard, vajina, serviks, dalak, beyin ve deridir.</a:t>
            </a:r>
          </a:p>
          <a:p>
            <a:r>
              <a:rPr lang="tr-TR" smtClean="0"/>
              <a:t>Kuluçka dönemi: Birkaç gün ile birkaç ay arasındadır. </a:t>
            </a:r>
          </a:p>
          <a:p>
            <a:endParaRPr lang="tr-TR" smtClean="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1 Başlık"/>
          <p:cNvSpPr>
            <a:spLocks noGrp="1"/>
          </p:cNvSpPr>
          <p:nvPr>
            <p:ph type="title"/>
          </p:nvPr>
        </p:nvSpPr>
        <p:spPr>
          <a:xfrm>
            <a:off x="468313" y="115888"/>
            <a:ext cx="8229600" cy="1143000"/>
          </a:xfrm>
        </p:spPr>
        <p:txBody>
          <a:bodyPr/>
          <a:lstStyle/>
          <a:p>
            <a:r>
              <a:rPr lang="tr-TR" b="1" smtClean="0"/>
              <a:t>AMİPLİ DİZANTERİ (AMEBİYAZİS)</a:t>
            </a:r>
            <a:endParaRPr lang="tr-TR" smtClean="0"/>
          </a:p>
        </p:txBody>
      </p:sp>
      <p:sp>
        <p:nvSpPr>
          <p:cNvPr id="84994" name="2 İçerik Yer Tutucusu"/>
          <p:cNvSpPr>
            <a:spLocks noGrp="1"/>
          </p:cNvSpPr>
          <p:nvPr>
            <p:ph idx="1"/>
          </p:nvPr>
        </p:nvSpPr>
        <p:spPr>
          <a:xfrm>
            <a:off x="457200" y="1341438"/>
            <a:ext cx="8229600" cy="4525962"/>
          </a:xfrm>
        </p:spPr>
        <p:txBody>
          <a:bodyPr/>
          <a:lstStyle/>
          <a:p>
            <a:r>
              <a:rPr lang="tr-TR" smtClean="0"/>
              <a:t>Belirtiler bağırsak ve bağırsak dışı olarak ayrılır. Asemptomatik tipte belirti yoktur, dışkıda E. Hystolytica  kistleri görülür, fakat trofozoidler görülmez. Hastaların çoğunda ateş yoktur.</a:t>
            </a:r>
          </a:p>
          <a:p>
            <a:r>
              <a:rPr lang="tr-TR" smtClean="0"/>
              <a:t>İnvaziv kolit veya dizanteride karında haftalarca süren kramp şeklinde ağrı (amebik kolit), bulantı, kusma, geğirme, bağırsak hareketlerinde artma ve sulu dışkılama gibi semptomlara sık rastlanır. Tenezm vardır.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1 Başlık"/>
          <p:cNvSpPr>
            <a:spLocks noGrp="1"/>
          </p:cNvSpPr>
          <p:nvPr>
            <p:ph type="title"/>
          </p:nvPr>
        </p:nvSpPr>
        <p:spPr/>
        <p:txBody>
          <a:bodyPr/>
          <a:lstStyle/>
          <a:p>
            <a:r>
              <a:rPr lang="tr-TR" b="1" smtClean="0"/>
              <a:t>AMİPLİ DİZANTERİ (AMEBİYAZİS)</a:t>
            </a:r>
            <a:endParaRPr lang="tr-TR" smtClean="0"/>
          </a:p>
        </p:txBody>
      </p:sp>
      <p:sp>
        <p:nvSpPr>
          <p:cNvPr id="3" name="2 İçerik Yer Tutucusu"/>
          <p:cNvSpPr>
            <a:spLocks noGrp="1"/>
          </p:cNvSpPr>
          <p:nvPr>
            <p:ph idx="1"/>
          </p:nvPr>
        </p:nvSpPr>
        <p:spPr/>
        <p:txBody>
          <a:bodyPr>
            <a:normAutofit/>
          </a:bodyPr>
          <a:lstStyle/>
          <a:p>
            <a:pPr>
              <a:lnSpc>
                <a:spcPct val="80000"/>
              </a:lnSpc>
            </a:pPr>
            <a:r>
              <a:rPr lang="tr-TR" sz="2700" smtClean="0"/>
              <a:t>Semptomlar 1-3 hafta içinde ortaya çıkar, bağırsaktaki lezyonun büyüklüğüne ve derinliğine bağlı olarak dışkıda kan ve müküs olabilir. </a:t>
            </a:r>
          </a:p>
          <a:p>
            <a:pPr>
              <a:lnSpc>
                <a:spcPct val="80000"/>
              </a:lnSpc>
            </a:pPr>
            <a:r>
              <a:rPr lang="tr-TR" sz="2700" smtClean="0"/>
              <a:t>İntestinal amebiyazis kronikleşebilir. Enflamasyon aylar, hatta yıllarca sürer, zaman zaman kan ve mukuslu ishal ve karın ağrısı karakteristiktir. İshal aralarında kabızlık görülebilir. Ağrılar apandisti taklit eder. Kolon perforasyonu, karaciğer apsesi sık gelişir. Mortalite oranı %50’ye varmaktadır. Bağırsak dışı amebiyaziste belirtiler etkenin yerleştiği organa göre değişir. Bağırsak dışı amebiyazise erişkinlerde sık rastlanır. </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1 Başlık"/>
          <p:cNvSpPr>
            <a:spLocks noGrp="1"/>
          </p:cNvSpPr>
          <p:nvPr>
            <p:ph type="title"/>
          </p:nvPr>
        </p:nvSpPr>
        <p:spPr/>
        <p:txBody>
          <a:bodyPr/>
          <a:lstStyle/>
          <a:p>
            <a:r>
              <a:rPr lang="tr-TR" b="1" smtClean="0"/>
              <a:t>AMİPLİ DİZANTERİ (AMEBİYAZİS)</a:t>
            </a:r>
            <a:endParaRPr lang="tr-TR" smtClean="0"/>
          </a:p>
        </p:txBody>
      </p:sp>
      <p:sp>
        <p:nvSpPr>
          <p:cNvPr id="87042" name="2 İçerik Yer Tutucusu"/>
          <p:cNvSpPr>
            <a:spLocks noGrp="1"/>
          </p:cNvSpPr>
          <p:nvPr>
            <p:ph idx="1"/>
          </p:nvPr>
        </p:nvSpPr>
        <p:spPr/>
        <p:txBody>
          <a:bodyPr/>
          <a:lstStyle/>
          <a:p>
            <a:pPr>
              <a:buFont typeface="Arial" charset="0"/>
              <a:buNone/>
            </a:pPr>
            <a:r>
              <a:rPr lang="tr-TR" b="1" smtClean="0"/>
              <a:t>	Tanı: </a:t>
            </a:r>
            <a:r>
              <a:rPr lang="tr-TR" smtClean="0"/>
              <a:t>Taze dışkıda kan, kist veya trofozoitlerin gösterilmesi ve sigmoidoskop/rekteskop ile muayenede alınan mukoza dokusunun incelenmesi ile konulmaktadır.</a:t>
            </a:r>
          </a:p>
          <a:p>
            <a:r>
              <a:rPr lang="tr-TR" smtClean="0"/>
              <a:t>E. Histolytica her dışkı örneğinde bulunmayabilir. Bu nedenle farklı zamanlarda 3 kez örnek incelemesi yapılmalıdır. </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150"/>
            <a:ext cx="8229600" cy="5434013"/>
          </a:xfrm>
        </p:spPr>
        <p:txBody>
          <a:bodyPr>
            <a:normAutofit/>
          </a:bodyPr>
          <a:lstStyle/>
          <a:p>
            <a:pPr>
              <a:lnSpc>
                <a:spcPct val="90000"/>
              </a:lnSpc>
              <a:buFont typeface="Arial" charset="0"/>
              <a:buNone/>
            </a:pPr>
            <a:r>
              <a:rPr lang="tr-TR" sz="3000" b="1" smtClean="0"/>
              <a:t>Hemşirelik Bakımı:</a:t>
            </a:r>
            <a:endParaRPr lang="tr-TR" sz="3000" smtClean="0"/>
          </a:p>
          <a:p>
            <a:pPr>
              <a:lnSpc>
                <a:spcPct val="90000"/>
              </a:lnSpc>
            </a:pPr>
            <a:r>
              <a:rPr lang="tr-TR" sz="3000" smtClean="0"/>
              <a:t>Hasta kist çıkardığı sürece bulaştırıcıdır. Bu nedenle enterik önlemler alınır. </a:t>
            </a:r>
          </a:p>
          <a:p>
            <a:pPr>
              <a:lnSpc>
                <a:spcPct val="90000"/>
              </a:lnSpc>
            </a:pPr>
            <a:r>
              <a:rPr lang="tr-TR" sz="3000" smtClean="0"/>
              <a:t>Dehidratasyon bulguları gözlenir</a:t>
            </a:r>
          </a:p>
          <a:p>
            <a:pPr>
              <a:lnSpc>
                <a:spcPct val="90000"/>
              </a:lnSpc>
            </a:pPr>
            <a:r>
              <a:rPr lang="tr-TR" sz="3000" smtClean="0"/>
              <a:t>Tolere edebildiği kadar sıvı alması için cesaretlendirilir. Gerekirse IV sıvı verilir. </a:t>
            </a:r>
          </a:p>
          <a:p>
            <a:pPr>
              <a:lnSpc>
                <a:spcPct val="90000"/>
              </a:lnSpc>
            </a:pPr>
            <a:r>
              <a:rPr lang="tr-TR" sz="3000" smtClean="0"/>
              <a:t>Tanı ve tedaviyi takip için dışkı örnekleri alınır. Alınan dışkı örneğinin yarım saat içinde incelenmesi sağlanır.</a:t>
            </a:r>
          </a:p>
          <a:p>
            <a:pPr>
              <a:lnSpc>
                <a:spcPct val="90000"/>
              </a:lnSpc>
            </a:pPr>
            <a:r>
              <a:rPr lang="tr-TR" sz="3000" smtClean="0"/>
              <a:t>Reçete edilen ilaçlar uygulanır.  </a:t>
            </a:r>
          </a:p>
          <a:p>
            <a:pPr>
              <a:lnSpc>
                <a:spcPct val="90000"/>
              </a:lnSpc>
              <a:buFont typeface="Arial" charset="0"/>
              <a:buNone/>
            </a:pPr>
            <a:r>
              <a:rPr lang="tr-TR" sz="3000" smtClean="0"/>
              <a:t> </a:t>
            </a:r>
          </a:p>
          <a:p>
            <a:pPr>
              <a:lnSpc>
                <a:spcPct val="90000"/>
              </a:lnSpc>
            </a:pPr>
            <a:endParaRPr lang="tr-TR" sz="3000" smtClean="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150"/>
            <a:ext cx="8229600" cy="5434013"/>
          </a:xfrm>
        </p:spPr>
        <p:txBody>
          <a:bodyPr rtlCol="0">
            <a:normAutofit lnSpcReduction="10000"/>
          </a:bodyPr>
          <a:lstStyle/>
          <a:p>
            <a:pPr fontAlgn="auto">
              <a:spcAft>
                <a:spcPts val="0"/>
              </a:spcAft>
              <a:buFont typeface="Arial" pitchFamily="34" charset="0"/>
              <a:buNone/>
              <a:defRPr/>
            </a:pPr>
            <a:r>
              <a:rPr lang="tr-TR" b="1" dirty="0" smtClean="0"/>
              <a:t>Korunma:</a:t>
            </a:r>
            <a:endParaRPr lang="tr-TR" dirty="0" smtClean="0"/>
          </a:p>
          <a:p>
            <a:pPr fontAlgn="auto">
              <a:spcAft>
                <a:spcPts val="0"/>
              </a:spcAft>
              <a:buFont typeface="Arial" pitchFamily="34" charset="0"/>
              <a:buChar char="•"/>
              <a:defRPr/>
            </a:pPr>
            <a:r>
              <a:rPr lang="tr-TR" dirty="0" smtClean="0"/>
              <a:t>Hastaların ve portörlerin tedavisi,</a:t>
            </a:r>
          </a:p>
          <a:p>
            <a:pPr fontAlgn="auto">
              <a:spcAft>
                <a:spcPts val="0"/>
              </a:spcAft>
              <a:buFont typeface="Arial" pitchFamily="34" charset="0"/>
              <a:buChar char="•"/>
              <a:defRPr/>
            </a:pPr>
            <a:r>
              <a:rPr lang="tr-TR" dirty="0" smtClean="0"/>
              <a:t>Su ve yiyeceklerin kirlenmesinin önlenmesi,</a:t>
            </a:r>
          </a:p>
          <a:p>
            <a:pPr fontAlgn="auto">
              <a:spcAft>
                <a:spcPts val="0"/>
              </a:spcAft>
              <a:buFont typeface="Arial" pitchFamily="34" charset="0"/>
              <a:buChar char="•"/>
              <a:defRPr/>
            </a:pPr>
            <a:r>
              <a:rPr lang="tr-TR" dirty="0" smtClean="0"/>
              <a:t>El yıkama ve tuvalet kullanma alışkanlığı kazandırılması,</a:t>
            </a:r>
          </a:p>
          <a:p>
            <a:pPr fontAlgn="auto">
              <a:spcAft>
                <a:spcPts val="0"/>
              </a:spcAft>
              <a:buFont typeface="Arial" pitchFamily="34" charset="0"/>
              <a:buChar char="•"/>
              <a:defRPr/>
            </a:pPr>
            <a:r>
              <a:rPr lang="tr-TR" dirty="0" smtClean="0"/>
              <a:t>Sinek ve böceklerle mücadele ile mümkündür.</a:t>
            </a:r>
          </a:p>
          <a:p>
            <a:pPr fontAlgn="auto">
              <a:spcAft>
                <a:spcPts val="0"/>
              </a:spcAft>
              <a:buFont typeface="Arial" pitchFamily="34" charset="0"/>
              <a:buChar char="•"/>
              <a:defRPr/>
            </a:pPr>
            <a:r>
              <a:rPr lang="tr-TR" dirty="0" smtClean="0"/>
              <a:t>Enfeksiyonun yayılmasında ilk kaynak genellikle sulardır. Sadece suların kaynatılması ile amiplerin yok olduğundan emin olunabilir. Sebzeler de kistlerden arındırılmalıdır. </a:t>
            </a:r>
          </a:p>
          <a:p>
            <a:pPr fontAlgn="auto">
              <a:spcAft>
                <a:spcPts val="0"/>
              </a:spcAft>
              <a:buFont typeface="Arial" pitchFamily="34" charset="0"/>
              <a:buChar char="•"/>
              <a:defRPr/>
            </a:pPr>
            <a:endParaRPr lang="tr-TR"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9275"/>
            <a:ext cx="8229600" cy="5576888"/>
          </a:xfrm>
        </p:spPr>
        <p:txBody>
          <a:bodyPr rtlCol="0">
            <a:normAutofit fontScale="85000" lnSpcReduction="20000"/>
          </a:bodyPr>
          <a:lstStyle/>
          <a:p>
            <a:pPr fontAlgn="auto">
              <a:spcAft>
                <a:spcPts val="0"/>
              </a:spcAft>
              <a:buFont typeface="Arial" pitchFamily="34" charset="0"/>
              <a:buNone/>
              <a:defRPr/>
            </a:pPr>
            <a:r>
              <a:rPr lang="tr-TR" b="1" dirty="0" err="1" smtClean="0"/>
              <a:t>GİARDİYAZiS</a:t>
            </a:r>
            <a:r>
              <a:rPr lang="tr-TR" b="1" dirty="0" smtClean="0"/>
              <a:t> (GİARDİASİS  İNTESTİNALİS) </a:t>
            </a:r>
          </a:p>
          <a:p>
            <a:pPr fontAlgn="auto">
              <a:spcAft>
                <a:spcPts val="0"/>
              </a:spcAft>
              <a:buFont typeface="Arial" pitchFamily="34" charset="0"/>
              <a:buNone/>
              <a:defRPr/>
            </a:pPr>
            <a:endParaRPr lang="tr-TR" b="1" dirty="0" smtClean="0"/>
          </a:p>
          <a:p>
            <a:pPr fontAlgn="auto">
              <a:spcAft>
                <a:spcPts val="0"/>
              </a:spcAft>
              <a:buFont typeface="Arial" pitchFamily="34" charset="0"/>
              <a:buChar char="•"/>
              <a:defRPr/>
            </a:pPr>
            <a:r>
              <a:rPr lang="tr-TR" dirty="0" smtClean="0"/>
              <a:t>Çoğunlukla sessiz </a:t>
            </a:r>
            <a:r>
              <a:rPr lang="tr-TR" dirty="0" err="1" smtClean="0"/>
              <a:t>seğreden</a:t>
            </a:r>
            <a:r>
              <a:rPr lang="tr-TR" dirty="0" smtClean="0"/>
              <a:t>, etkenin safra kesesi ve </a:t>
            </a:r>
            <a:r>
              <a:rPr lang="tr-TR" dirty="0" err="1" smtClean="0"/>
              <a:t>duedonuma</a:t>
            </a:r>
            <a:r>
              <a:rPr lang="tr-TR" dirty="0" smtClean="0"/>
              <a:t> yerleşmesiyle başlangıçta tekrarlayan ishale neden olan ince </a:t>
            </a:r>
            <a:r>
              <a:rPr lang="tr-TR" dirty="0" err="1" smtClean="0"/>
              <a:t>barsağın</a:t>
            </a:r>
            <a:r>
              <a:rPr lang="tr-TR" dirty="0" smtClean="0"/>
              <a:t> </a:t>
            </a:r>
            <a:r>
              <a:rPr lang="tr-TR" dirty="0" err="1" smtClean="0"/>
              <a:t>protozoer</a:t>
            </a:r>
            <a:r>
              <a:rPr lang="tr-TR" dirty="0" smtClean="0"/>
              <a:t> hastalığıdır. Hastalığın ağırlığı alınan parazit sayısına, kişini yaşına ve </a:t>
            </a:r>
            <a:r>
              <a:rPr lang="tr-TR" dirty="0" err="1" smtClean="0"/>
              <a:t>immün</a:t>
            </a:r>
            <a:r>
              <a:rPr lang="tr-TR" dirty="0" smtClean="0"/>
              <a:t> yanıtına bağlıdır</a:t>
            </a:r>
            <a:r>
              <a:rPr lang="tr-TR" b="1" dirty="0" smtClean="0"/>
              <a:t>. </a:t>
            </a:r>
            <a:endParaRPr lang="tr-TR" dirty="0" smtClean="0"/>
          </a:p>
          <a:p>
            <a:pPr fontAlgn="auto">
              <a:spcAft>
                <a:spcPts val="0"/>
              </a:spcAft>
              <a:buFont typeface="Arial" pitchFamily="34" charset="0"/>
              <a:buNone/>
              <a:defRPr/>
            </a:pPr>
            <a:endParaRPr lang="tr-TR" dirty="0" smtClean="0"/>
          </a:p>
          <a:p>
            <a:pPr fontAlgn="auto">
              <a:spcAft>
                <a:spcPts val="0"/>
              </a:spcAft>
              <a:buFont typeface="Arial" pitchFamily="34" charset="0"/>
              <a:buChar char="•"/>
              <a:defRPr/>
            </a:pPr>
            <a:r>
              <a:rPr lang="tr-TR" dirty="0" smtClean="0"/>
              <a:t>Etkeni </a:t>
            </a:r>
            <a:r>
              <a:rPr lang="tr-TR" dirty="0" err="1" smtClean="0"/>
              <a:t>Giardia</a:t>
            </a:r>
            <a:r>
              <a:rPr lang="tr-TR" dirty="0" smtClean="0"/>
              <a:t> </a:t>
            </a:r>
            <a:r>
              <a:rPr lang="tr-TR" dirty="0" err="1" smtClean="0"/>
              <a:t>lamblia</a:t>
            </a:r>
            <a:r>
              <a:rPr lang="tr-TR" dirty="0" smtClean="0"/>
              <a:t> (</a:t>
            </a:r>
            <a:r>
              <a:rPr lang="tr-TR" dirty="0" err="1" smtClean="0"/>
              <a:t>intestinalis</a:t>
            </a:r>
            <a:r>
              <a:rPr lang="tr-TR" dirty="0" smtClean="0"/>
              <a:t>) adlı bir </a:t>
            </a:r>
            <a:r>
              <a:rPr lang="tr-TR" dirty="0" err="1" smtClean="0"/>
              <a:t>protozoondur</a:t>
            </a:r>
            <a:r>
              <a:rPr lang="tr-TR" dirty="0" smtClean="0"/>
              <a:t>. Hastalık bu parazitin kist formunun ağız yolu ile alınmasının ardından oluşmakta ve 10-15 tane kist bile enfeksiyona neden olabilmektedir. </a:t>
            </a:r>
            <a:r>
              <a:rPr lang="tr-TR" dirty="0" err="1" smtClean="0"/>
              <a:t>Giardiyazın</a:t>
            </a:r>
            <a:r>
              <a:rPr lang="tr-TR" dirty="0" smtClean="0"/>
              <a:t> asıl kaynağı sular olmasına rağmen besin kaynaklı küçük salgınlar da bildirilmiştir.</a:t>
            </a:r>
          </a:p>
          <a:p>
            <a:pPr fontAlgn="auto">
              <a:spcAft>
                <a:spcPts val="0"/>
              </a:spcAft>
              <a:buFont typeface="Arial" pitchFamily="34" charset="0"/>
              <a:buChar char="•"/>
              <a:defRPr/>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428750"/>
            <a:ext cx="8229600" cy="4697413"/>
          </a:xfrm>
        </p:spPr>
        <p:txBody>
          <a:bodyPr rtlCol="0">
            <a:normAutofit/>
          </a:bodyPr>
          <a:lstStyle/>
          <a:p>
            <a:pPr fontAlgn="auto">
              <a:spcAft>
                <a:spcPts val="0"/>
              </a:spcAft>
              <a:buFont typeface="Arial" pitchFamily="34" charset="0"/>
              <a:buChar char="•"/>
              <a:defRPr/>
            </a:pPr>
            <a:r>
              <a:rPr lang="tr-TR" dirty="0" smtClean="0"/>
              <a:t>Besin zehirlenmeleri </a:t>
            </a:r>
            <a:r>
              <a:rPr lang="tr-TR" b="1" dirty="0" smtClean="0"/>
              <a:t>enfeksiyon</a:t>
            </a:r>
            <a:r>
              <a:rPr lang="tr-TR" dirty="0" smtClean="0"/>
              <a:t> ve </a:t>
            </a:r>
            <a:r>
              <a:rPr lang="tr-TR" b="1" dirty="0" err="1" smtClean="0"/>
              <a:t>intoksikasyon</a:t>
            </a:r>
            <a:r>
              <a:rPr lang="tr-TR" b="1" dirty="0" smtClean="0"/>
              <a:t> </a:t>
            </a:r>
            <a:r>
              <a:rPr lang="tr-TR" dirty="0" smtClean="0"/>
              <a:t>olmak üzere iki tipte oluşabilir. </a:t>
            </a:r>
          </a:p>
          <a:p>
            <a:pPr marL="514350" indent="-514350" fontAlgn="auto">
              <a:spcAft>
                <a:spcPts val="0"/>
              </a:spcAft>
              <a:buFont typeface="+mj-lt"/>
              <a:buAutoNum type="arabicPeriod"/>
              <a:defRPr/>
            </a:pPr>
            <a:r>
              <a:rPr lang="tr-TR" dirty="0" smtClean="0"/>
              <a:t>Besin enfeksiyonları, zararlı bakterilerin ürediği yiyeceğin tüketilmesi sonucu oluşan besin zehirlenmeleridir.</a:t>
            </a:r>
          </a:p>
          <a:p>
            <a:pPr marL="514350" indent="-514350" fontAlgn="auto">
              <a:spcAft>
                <a:spcPts val="0"/>
              </a:spcAft>
              <a:buFont typeface="+mj-lt"/>
              <a:buAutoNum type="arabicPeriod"/>
              <a:defRPr/>
            </a:pPr>
            <a:r>
              <a:rPr lang="tr-TR" dirty="0" smtClean="0"/>
              <a:t>Besin </a:t>
            </a:r>
            <a:r>
              <a:rPr lang="tr-TR" dirty="0" err="1" smtClean="0"/>
              <a:t>intoksikasyonu</a:t>
            </a:r>
            <a:r>
              <a:rPr lang="tr-TR" dirty="0" smtClean="0"/>
              <a:t> ise toksin üreten bazı bakterilerin ürettiği toksinli yiyeceğin yenmesi ile oluşan besin zehirlenmeleridir. </a:t>
            </a:r>
            <a:br>
              <a:rPr lang="tr-TR" dirty="0" smtClean="0"/>
            </a:br>
            <a:endParaRPr lang="tr-TR" dirty="0"/>
          </a:p>
        </p:txBody>
      </p:sp>
      <p:sp>
        <p:nvSpPr>
          <p:cNvPr id="4" name="1 Başlık"/>
          <p:cNvSpPr>
            <a:spLocks noGrp="1"/>
          </p:cNvSpPr>
          <p:nvPr>
            <p:ph type="title"/>
          </p:nvPr>
        </p:nvSpPr>
        <p:spPr>
          <a:xfrm>
            <a:off x="457200" y="274638"/>
            <a:ext cx="8229600" cy="725487"/>
          </a:xfrm>
        </p:spPr>
        <p:txBody>
          <a:bodyPr rtlCol="0">
            <a:normAutofit fontScale="90000"/>
          </a:bodyPr>
          <a:lstStyle/>
          <a:p>
            <a:pPr fontAlgn="auto">
              <a:spcAft>
                <a:spcPts val="0"/>
              </a:spcAft>
              <a:defRPr/>
            </a:pPr>
            <a:r>
              <a:rPr lang="tr-TR" b="1" dirty="0" smtClean="0"/>
              <a:t/>
            </a:r>
            <a:br>
              <a:rPr lang="tr-TR" b="1" dirty="0" smtClean="0"/>
            </a:br>
            <a:r>
              <a:rPr lang="tr-TR" b="1" dirty="0" smtClean="0"/>
              <a:t>BESİN ZEHİRLENMELERİ</a:t>
            </a:r>
            <a:r>
              <a:rPr lang="tr-TR" dirty="0" smtClean="0"/>
              <a:t/>
            </a:r>
            <a:br>
              <a:rPr lang="tr-TR" dirty="0" smtClean="0"/>
            </a:br>
            <a:endParaRPr lang="tr-TR"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0825" y="571500"/>
            <a:ext cx="8407400" cy="5073650"/>
          </a:xfrm>
        </p:spPr>
        <p:txBody>
          <a:bodyPr>
            <a:normAutofit/>
          </a:bodyPr>
          <a:lstStyle/>
          <a:p>
            <a:pPr>
              <a:lnSpc>
                <a:spcPct val="80000"/>
              </a:lnSpc>
              <a:buFont typeface="Arial" charset="0"/>
              <a:buNone/>
            </a:pPr>
            <a:r>
              <a:rPr lang="tr-TR" sz="3000" b="1" smtClean="0"/>
              <a:t>GİARDİYAZiS (GİARDİASİS  İNTESTİNALİS) </a:t>
            </a:r>
          </a:p>
          <a:p>
            <a:pPr>
              <a:lnSpc>
                <a:spcPct val="80000"/>
              </a:lnSpc>
            </a:pPr>
            <a:endParaRPr lang="tr-TR" sz="3000" smtClean="0"/>
          </a:p>
          <a:p>
            <a:pPr>
              <a:lnSpc>
                <a:spcPct val="80000"/>
              </a:lnSpc>
            </a:pPr>
            <a:r>
              <a:rPr lang="tr-TR" sz="3000" smtClean="0"/>
              <a:t>Giardia lamblia, ince bağırsağın üst bölümlerine (on iki parmak bağırsağı) ve safra yollarına yerleşerek çoğalır. 1-3 arasında değişen kuluçka döneminden sonra ishal, bulantı, iştahsızlık, karın ağrısı ve gaz gibi yakınmalar başlar.</a:t>
            </a:r>
          </a:p>
          <a:p>
            <a:pPr>
              <a:lnSpc>
                <a:spcPct val="80000"/>
              </a:lnSpc>
            </a:pPr>
            <a:r>
              <a:rPr lang="tr-TR" sz="3000" smtClean="0"/>
              <a:t>Yağlı dışkılama (steatorrhea) , kilo kaybı, malabsorbsiyon ve mide ağrısı da tabloya eşlik edebilir. Giardiyaz ayrıca, kronik ishale ve çocuklarda büyüme, gelişme geriliğine yol açabilir.</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625" y="500063"/>
            <a:ext cx="8229600" cy="4525962"/>
          </a:xfrm>
        </p:spPr>
        <p:txBody>
          <a:bodyPr>
            <a:normAutofit/>
          </a:bodyPr>
          <a:lstStyle/>
          <a:p>
            <a:pPr>
              <a:lnSpc>
                <a:spcPct val="90000"/>
              </a:lnSpc>
              <a:buFont typeface="Arial" charset="0"/>
              <a:buNone/>
            </a:pPr>
            <a:r>
              <a:rPr lang="tr-TR" b="1" smtClean="0"/>
              <a:t>GİARDİYAZiS (GİARDİASİS  İNTESTİNALİS) </a:t>
            </a:r>
          </a:p>
          <a:p>
            <a:pPr>
              <a:lnSpc>
                <a:spcPct val="90000"/>
              </a:lnSpc>
            </a:pPr>
            <a:endParaRPr lang="tr-TR" smtClean="0"/>
          </a:p>
          <a:p>
            <a:pPr>
              <a:lnSpc>
                <a:spcPct val="90000"/>
              </a:lnSpc>
            </a:pPr>
            <a:r>
              <a:rPr lang="tr-TR" smtClean="0"/>
              <a:t>Kendiliğinden iyileşen olgular aylarca kist çıkarmaya ve böylece enfeksiyon kaynağı olmaya devam ederler. Tanı, dışkıda ya da duodenal sıvıda kistlerin ve trafozoitlerin görülmesiyle konur.</a:t>
            </a:r>
          </a:p>
          <a:p>
            <a:pPr>
              <a:lnSpc>
                <a:spcPct val="90000"/>
              </a:lnSpc>
            </a:pPr>
            <a:endParaRPr lang="tr-TR" smtClean="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571500"/>
            <a:ext cx="8229600" cy="4713288"/>
          </a:xfrm>
        </p:spPr>
        <p:txBody>
          <a:bodyPr rtlCol="0">
            <a:normAutofit lnSpcReduction="10000"/>
          </a:bodyPr>
          <a:lstStyle/>
          <a:p>
            <a:pPr fontAlgn="auto">
              <a:spcAft>
                <a:spcPts val="0"/>
              </a:spcAft>
              <a:buFont typeface="Arial" pitchFamily="34" charset="0"/>
              <a:buNone/>
              <a:defRPr/>
            </a:pPr>
            <a:r>
              <a:rPr lang="tr-TR" b="1" dirty="0" err="1" smtClean="0"/>
              <a:t>GİARDİYAZiS</a:t>
            </a:r>
            <a:r>
              <a:rPr lang="tr-TR" b="1" dirty="0" smtClean="0"/>
              <a:t> (GİARDİASİS  İNTESTİNALİS) </a:t>
            </a:r>
          </a:p>
          <a:p>
            <a:pPr fontAlgn="auto">
              <a:spcAft>
                <a:spcPts val="0"/>
              </a:spcAft>
              <a:buFont typeface="Arial" pitchFamily="34" charset="0"/>
              <a:buChar char="•"/>
              <a:defRPr/>
            </a:pPr>
            <a:endParaRPr lang="tr-TR" b="1" dirty="0" smtClean="0"/>
          </a:p>
          <a:p>
            <a:pPr fontAlgn="auto">
              <a:spcAft>
                <a:spcPts val="0"/>
              </a:spcAft>
              <a:buFont typeface="Arial" pitchFamily="34" charset="0"/>
              <a:buChar char="•"/>
              <a:defRPr/>
            </a:pPr>
            <a:r>
              <a:rPr lang="tr-TR" b="1" dirty="0" smtClean="0"/>
              <a:t>Tedavi: </a:t>
            </a:r>
            <a:r>
              <a:rPr lang="tr-TR" dirty="0" smtClean="0"/>
              <a:t>Reçete edilen antibiyotikler uygulanır. Ayrıca A vitamininden ve proteinden zengin bir diyetle hasta beslenir. </a:t>
            </a:r>
          </a:p>
          <a:p>
            <a:pPr fontAlgn="auto">
              <a:spcAft>
                <a:spcPts val="0"/>
              </a:spcAft>
              <a:buFont typeface="Arial" pitchFamily="34" charset="0"/>
              <a:buNone/>
              <a:defRPr/>
            </a:pPr>
            <a:endParaRPr lang="tr-TR" dirty="0" smtClean="0"/>
          </a:p>
          <a:p>
            <a:pPr fontAlgn="auto">
              <a:spcAft>
                <a:spcPts val="0"/>
              </a:spcAft>
              <a:buFont typeface="Arial" pitchFamily="34" charset="0"/>
              <a:buChar char="•"/>
              <a:defRPr/>
            </a:pPr>
            <a:r>
              <a:rPr lang="tr-TR" b="1" dirty="0" smtClean="0"/>
              <a:t>Bakımda ve korunmada; </a:t>
            </a:r>
            <a:r>
              <a:rPr lang="tr-TR" dirty="0" smtClean="0"/>
              <a:t>genel prensipler geçerli olup, parazitin su ile bulaşmasının yaygın olduğu unutulmamalıdır.</a:t>
            </a:r>
          </a:p>
          <a:p>
            <a:pPr fontAlgn="auto">
              <a:spcAft>
                <a:spcPts val="0"/>
              </a:spcAft>
              <a:buFont typeface="Arial" pitchFamily="34" charset="0"/>
              <a:buChar char="•"/>
              <a:defRPr/>
            </a:pPr>
            <a:endParaRPr lang="tr-TR"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9275"/>
            <a:ext cx="8229600" cy="5832475"/>
          </a:xfrm>
        </p:spPr>
        <p:txBody>
          <a:bodyPr>
            <a:normAutofit/>
          </a:bodyPr>
          <a:lstStyle/>
          <a:p>
            <a:pPr>
              <a:lnSpc>
                <a:spcPct val="80000"/>
              </a:lnSpc>
              <a:buFont typeface="Arial" charset="0"/>
              <a:buNone/>
            </a:pPr>
            <a:r>
              <a:rPr lang="tr-TR" sz="2700" b="1" smtClean="0"/>
              <a:t>BAĞIRSAK PARAZİTLERİ</a:t>
            </a:r>
            <a:endParaRPr lang="tr-TR" sz="2700" smtClean="0"/>
          </a:p>
          <a:p>
            <a:pPr>
              <a:lnSpc>
                <a:spcPct val="80000"/>
              </a:lnSpc>
            </a:pPr>
            <a:r>
              <a:rPr lang="tr-TR" sz="2700" smtClean="0"/>
              <a:t>Bağırsak parazitlerine bağlı enfeksiyonlar dünyanın hemen her tarafında yaygın olarak görülmekte ve seyahatlerin artışına paralel olarak da görülme sıklığı gittikçe artmaktadır. </a:t>
            </a:r>
          </a:p>
          <a:p>
            <a:pPr>
              <a:lnSpc>
                <a:spcPct val="80000"/>
              </a:lnSpc>
            </a:pPr>
            <a:endParaRPr lang="tr-TR" sz="2700" smtClean="0"/>
          </a:p>
          <a:p>
            <a:pPr>
              <a:lnSpc>
                <a:spcPct val="80000"/>
              </a:lnSpc>
            </a:pPr>
            <a:r>
              <a:rPr lang="tr-TR" sz="2700" smtClean="0"/>
              <a:t>Bağırsak parazitleri; boyutları birkaç mm ile birkaç metre arasında değişen, simetrik yapıda, omurgasız ve çok hücreli canlılardır. Erişkin formları insan vücudunda yaşayan parazitlerin yumurta veya larvaları dış ortamda veya ara konakta gelişerek bir başka insan için enfektif hale gelirler.</a:t>
            </a:r>
          </a:p>
          <a:p>
            <a:pPr>
              <a:lnSpc>
                <a:spcPct val="80000"/>
              </a:lnSpc>
            </a:pPr>
            <a:r>
              <a:rPr lang="tr-TR" sz="2700" smtClean="0"/>
              <a:t>Parazitler genellikle vücutlarının dalgalanması, uzayıp kısalması veya önden arkaya peristaltik kasılmalarla hareket ederler.</a:t>
            </a:r>
            <a:r>
              <a:rPr lang="tr-TR" sz="2700" b="1" smtClean="0"/>
              <a:t> </a:t>
            </a:r>
            <a:endParaRPr lang="tr-TR" sz="2700" smtClean="0"/>
          </a:p>
          <a:p>
            <a:pPr>
              <a:lnSpc>
                <a:spcPct val="80000"/>
              </a:lnSpc>
            </a:pPr>
            <a:endParaRPr lang="tr-TR" sz="2700" smtClean="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050"/>
            <a:ext cx="8229600" cy="5218113"/>
          </a:xfrm>
        </p:spPr>
        <p:txBody>
          <a:bodyPr rtlCol="0">
            <a:normAutofit fontScale="92500" lnSpcReduction="20000"/>
          </a:bodyPr>
          <a:lstStyle/>
          <a:p>
            <a:pPr fontAlgn="auto">
              <a:spcAft>
                <a:spcPts val="0"/>
              </a:spcAft>
              <a:buFont typeface="Arial" pitchFamily="34" charset="0"/>
              <a:buNone/>
              <a:defRPr/>
            </a:pPr>
            <a:r>
              <a:rPr lang="tr-TR" b="1" dirty="0" smtClean="0"/>
              <a:t>BAĞIRSAK PARAZİTLERİ - Bulaşma yolları</a:t>
            </a:r>
            <a:endParaRPr lang="tr-TR" dirty="0" smtClean="0"/>
          </a:p>
          <a:p>
            <a:pPr fontAlgn="auto">
              <a:spcAft>
                <a:spcPts val="0"/>
              </a:spcAft>
              <a:buFont typeface="Arial" pitchFamily="34" charset="0"/>
              <a:buChar char="•"/>
              <a:defRPr/>
            </a:pPr>
            <a:r>
              <a:rPr lang="tr-TR" dirty="0" smtClean="0"/>
              <a:t>Tenyalar; daha çok iyi pişmemiş veya çiğ tüketilen sığır etleriyle,</a:t>
            </a:r>
          </a:p>
          <a:p>
            <a:pPr fontAlgn="auto">
              <a:spcAft>
                <a:spcPts val="0"/>
              </a:spcAft>
              <a:buFont typeface="Arial" pitchFamily="34" charset="0"/>
              <a:buChar char="•"/>
              <a:defRPr/>
            </a:pPr>
            <a:r>
              <a:rPr lang="tr-TR" dirty="0" smtClean="0"/>
              <a:t>Kist </a:t>
            </a:r>
            <a:r>
              <a:rPr lang="tr-TR" dirty="0" err="1" smtClean="0"/>
              <a:t>hidatik</a:t>
            </a:r>
            <a:r>
              <a:rPr lang="tr-TR" dirty="0" smtClean="0"/>
              <a:t> (köpek tenyası), kedi ve köpek dışkılarının su ve gıdalara bulaşması ya da doğrudan ağız yoluyla alınmasıyla,</a:t>
            </a:r>
          </a:p>
          <a:p>
            <a:pPr fontAlgn="auto">
              <a:spcAft>
                <a:spcPts val="0"/>
              </a:spcAft>
              <a:buFont typeface="Arial" pitchFamily="34" charset="0"/>
              <a:buChar char="•"/>
              <a:defRPr/>
            </a:pPr>
            <a:r>
              <a:rPr lang="tr-TR" dirty="0" smtClean="0"/>
              <a:t>Diğer bağırsak parazitleri ise; bu parazitlere ait yumurtaların bulaştığı su, sebze, meyve ve diğer gıdaların ağız yoluyla alınmasıyla bulaşır.</a:t>
            </a:r>
          </a:p>
          <a:p>
            <a:pPr fontAlgn="auto">
              <a:spcAft>
                <a:spcPts val="0"/>
              </a:spcAft>
              <a:buFont typeface="Arial" pitchFamily="34" charset="0"/>
              <a:buChar char="•"/>
              <a:defRPr/>
            </a:pPr>
            <a:r>
              <a:rPr lang="tr-TR" dirty="0" smtClean="0"/>
              <a:t>Kancalı kurtlar, vücuda daha çok ayak parmakları aralarından girerek kan dolaşımı yolu ile bağırsaklara yerleşir.</a:t>
            </a:r>
          </a:p>
          <a:p>
            <a:pPr fontAlgn="auto">
              <a:spcAft>
                <a:spcPts val="0"/>
              </a:spcAft>
              <a:buFont typeface="Arial" pitchFamily="34" charset="0"/>
              <a:buChar char="•"/>
              <a:defRPr/>
            </a:pPr>
            <a:endParaRPr lang="tr-TR"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5175"/>
            <a:ext cx="8229600" cy="5360988"/>
          </a:xfrm>
        </p:spPr>
        <p:txBody>
          <a:bodyPr>
            <a:normAutofit/>
          </a:bodyPr>
          <a:lstStyle/>
          <a:p>
            <a:pPr>
              <a:lnSpc>
                <a:spcPct val="90000"/>
              </a:lnSpc>
              <a:buFont typeface="Arial" charset="0"/>
              <a:buNone/>
            </a:pPr>
            <a:r>
              <a:rPr lang="tr-TR" sz="3000" b="1" smtClean="0"/>
              <a:t>BAĞIRSAK PARAZİTLERİ - Belirtileri</a:t>
            </a:r>
            <a:endParaRPr lang="tr-TR" sz="3000" smtClean="0"/>
          </a:p>
          <a:p>
            <a:pPr>
              <a:lnSpc>
                <a:spcPct val="90000"/>
              </a:lnSpc>
            </a:pPr>
            <a:r>
              <a:rPr lang="tr-TR" sz="3000" smtClean="0"/>
              <a:t>İştahsızlık, bulantı, bazen kusma ve karın ağrısı, kilo kaybı, sarılık,</a:t>
            </a:r>
          </a:p>
          <a:p>
            <a:pPr>
              <a:lnSpc>
                <a:spcPct val="90000"/>
              </a:lnSpc>
            </a:pPr>
            <a:r>
              <a:rPr lang="tr-TR" sz="3000" smtClean="0"/>
              <a:t>Bağırsak tıkanması,</a:t>
            </a:r>
          </a:p>
          <a:p>
            <a:pPr>
              <a:lnSpc>
                <a:spcPct val="90000"/>
              </a:lnSpc>
            </a:pPr>
            <a:r>
              <a:rPr lang="tr-TR" sz="3000" smtClean="0"/>
              <a:t>Uyurken ağızdan salya akması,</a:t>
            </a:r>
          </a:p>
          <a:p>
            <a:pPr>
              <a:lnSpc>
                <a:spcPct val="90000"/>
              </a:lnSpc>
            </a:pPr>
            <a:r>
              <a:rPr lang="tr-TR" sz="3000" smtClean="0"/>
              <a:t>Özellikle geceleri anüste kaşıntı,</a:t>
            </a:r>
          </a:p>
          <a:p>
            <a:pPr>
              <a:lnSpc>
                <a:spcPct val="90000"/>
              </a:lnSpc>
            </a:pPr>
            <a:r>
              <a:rPr lang="tr-TR" sz="3000" smtClean="0"/>
              <a:t>Çocuklarda geceleri uykuda kâbus görme,</a:t>
            </a:r>
          </a:p>
          <a:p>
            <a:pPr>
              <a:lnSpc>
                <a:spcPct val="90000"/>
              </a:lnSpc>
            </a:pPr>
            <a:r>
              <a:rPr lang="tr-TR" sz="3000" smtClean="0"/>
              <a:t>Dışkıda bağırsak solucanı, kıl kurdu ve tenya-şerit parçası görülmesi,</a:t>
            </a:r>
          </a:p>
          <a:p>
            <a:pPr>
              <a:lnSpc>
                <a:spcPct val="90000"/>
              </a:lnSpc>
            </a:pPr>
            <a:r>
              <a:rPr lang="tr-TR" sz="3000" smtClean="0"/>
              <a:t>Vücutta kaşıntı ve bazen kırmızı lekeler halinde döküntü görülmesidir.</a:t>
            </a:r>
          </a:p>
          <a:p>
            <a:pPr>
              <a:lnSpc>
                <a:spcPct val="90000"/>
              </a:lnSpc>
            </a:pPr>
            <a:endParaRPr lang="tr-TR" sz="3000" smtClean="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1 Başlık"/>
          <p:cNvSpPr>
            <a:spLocks noGrp="1"/>
          </p:cNvSpPr>
          <p:nvPr>
            <p:ph type="title"/>
          </p:nvPr>
        </p:nvSpPr>
        <p:spPr/>
        <p:txBody>
          <a:bodyPr/>
          <a:lstStyle/>
          <a:p>
            <a:r>
              <a:rPr lang="tr-TR" b="1" smtClean="0"/>
              <a:t>BAĞIRSAK PARAZİTLERİ</a:t>
            </a:r>
            <a:endParaRPr lang="tr-TR" smtClean="0"/>
          </a:p>
        </p:txBody>
      </p:sp>
      <p:sp>
        <p:nvSpPr>
          <p:cNvPr id="3" name="2 İçerik Yer Tutucusu"/>
          <p:cNvSpPr>
            <a:spLocks noGrp="1"/>
          </p:cNvSpPr>
          <p:nvPr>
            <p:ph idx="1"/>
          </p:nvPr>
        </p:nvSpPr>
        <p:spPr/>
        <p:txBody>
          <a:bodyPr rtlCol="0">
            <a:normAutofit fontScale="92500" lnSpcReduction="10000"/>
          </a:bodyPr>
          <a:lstStyle/>
          <a:p>
            <a:pPr fontAlgn="auto">
              <a:spcAft>
                <a:spcPts val="0"/>
              </a:spcAft>
              <a:buFont typeface="Arial" pitchFamily="34" charset="0"/>
              <a:buNone/>
              <a:defRPr/>
            </a:pPr>
            <a:r>
              <a:rPr lang="tr-TR" b="1" dirty="0" smtClean="0"/>
              <a:t>Önemi ve özellikleri:</a:t>
            </a:r>
            <a:endParaRPr lang="tr-TR" dirty="0" smtClean="0"/>
          </a:p>
          <a:p>
            <a:pPr fontAlgn="auto">
              <a:spcAft>
                <a:spcPts val="0"/>
              </a:spcAft>
              <a:buFont typeface="Arial" pitchFamily="34" charset="0"/>
              <a:buNone/>
              <a:defRPr/>
            </a:pPr>
            <a:r>
              <a:rPr lang="tr-TR" dirty="0" smtClean="0"/>
              <a:t>Bağırsak parazitlerinin birçok çeşidi vardır.</a:t>
            </a:r>
          </a:p>
          <a:p>
            <a:pPr fontAlgn="auto">
              <a:spcAft>
                <a:spcPts val="0"/>
              </a:spcAft>
              <a:buFont typeface="Arial" pitchFamily="34" charset="0"/>
              <a:buChar char="•"/>
              <a:defRPr/>
            </a:pPr>
            <a:endParaRPr lang="tr-TR" b="1" dirty="0" smtClean="0"/>
          </a:p>
          <a:p>
            <a:pPr fontAlgn="auto">
              <a:spcAft>
                <a:spcPts val="0"/>
              </a:spcAft>
              <a:buFont typeface="Arial" pitchFamily="34" charset="0"/>
              <a:buChar char="•"/>
              <a:defRPr/>
            </a:pPr>
            <a:r>
              <a:rPr lang="tr-TR" b="1" dirty="0" smtClean="0"/>
              <a:t>Bağırsak solucanı; </a:t>
            </a:r>
            <a:r>
              <a:rPr lang="tr-TR" dirty="0" smtClean="0"/>
              <a:t>yaklaşık 20-30 cm uzunluğunda ve yuvarlak görünümdedir.</a:t>
            </a:r>
          </a:p>
          <a:p>
            <a:pPr fontAlgn="auto">
              <a:spcAft>
                <a:spcPts val="0"/>
              </a:spcAft>
              <a:buFont typeface="Arial" pitchFamily="34" charset="0"/>
              <a:buChar char="•"/>
              <a:defRPr/>
            </a:pPr>
            <a:endParaRPr lang="tr-TR" dirty="0" smtClean="0"/>
          </a:p>
          <a:p>
            <a:pPr fontAlgn="auto">
              <a:spcAft>
                <a:spcPts val="0"/>
              </a:spcAft>
              <a:buFont typeface="Arial" pitchFamily="34" charset="0"/>
              <a:buChar char="•"/>
              <a:defRPr/>
            </a:pPr>
            <a:endParaRPr lang="tr-TR" dirty="0" smtClean="0"/>
          </a:p>
          <a:p>
            <a:pPr fontAlgn="auto">
              <a:spcAft>
                <a:spcPts val="0"/>
              </a:spcAft>
              <a:buFont typeface="Arial" pitchFamily="34" charset="0"/>
              <a:buChar char="•"/>
              <a:defRPr/>
            </a:pPr>
            <a:r>
              <a:rPr lang="tr-TR" b="1" dirty="0" smtClean="0"/>
              <a:t>Kıl kurdu; </a:t>
            </a:r>
            <a:r>
              <a:rPr lang="tr-TR" dirty="0" smtClean="0"/>
              <a:t>beyaz renkte, yaklaşık </a:t>
            </a:r>
          </a:p>
          <a:p>
            <a:pPr fontAlgn="auto">
              <a:spcAft>
                <a:spcPts val="0"/>
              </a:spcAft>
              <a:buFont typeface="Arial" pitchFamily="34" charset="0"/>
              <a:buChar char="•"/>
              <a:defRPr/>
            </a:pPr>
            <a:r>
              <a:rPr lang="tr-TR" dirty="0" smtClean="0"/>
              <a:t>4-5 mm uzunluğundadır.</a:t>
            </a:r>
          </a:p>
          <a:p>
            <a:pPr fontAlgn="auto">
              <a:spcAft>
                <a:spcPts val="0"/>
              </a:spcAft>
              <a:buFont typeface="Arial" pitchFamily="34" charset="0"/>
              <a:buChar char="•"/>
              <a:defRPr/>
            </a:pPr>
            <a:endParaRPr lang="tr-TR"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2 İçerik Yer Tutucusu"/>
          <p:cNvSpPr>
            <a:spLocks noGrp="1"/>
          </p:cNvSpPr>
          <p:nvPr>
            <p:ph idx="1"/>
          </p:nvPr>
        </p:nvSpPr>
        <p:spPr>
          <a:xfrm>
            <a:off x="457200" y="836613"/>
            <a:ext cx="8229600" cy="5289550"/>
          </a:xfrm>
        </p:spPr>
        <p:txBody>
          <a:bodyPr/>
          <a:lstStyle/>
          <a:p>
            <a:r>
              <a:rPr lang="tr-TR" b="1" smtClean="0"/>
              <a:t>Tenya (şerit- abdest bozan); </a:t>
            </a:r>
            <a:r>
              <a:rPr lang="tr-TR" smtClean="0"/>
              <a:t>yaklaşık 5-10 metre uzunluğundadır. Sığır ve domuz tenyası olmak üzere iki farklı tipi vardır. Ülkemizde sığır tenyası yaygındır.</a:t>
            </a:r>
          </a:p>
          <a:p>
            <a:endParaRPr lang="tr-TR" smtClean="0"/>
          </a:p>
          <a:p>
            <a:r>
              <a:rPr lang="tr-TR" b="1" smtClean="0"/>
              <a:t>Kist hidatik (köpek tenyası); </a:t>
            </a:r>
            <a:r>
              <a:rPr lang="tr-TR" smtClean="0"/>
              <a:t>başta karaciğer olmak üzere akciğerler, böbrekler, beyin ve az da olsa diğer organlarda tutulum yapabilir.</a:t>
            </a:r>
          </a:p>
          <a:p>
            <a:endParaRPr lang="tr-TR" smtClean="0"/>
          </a:p>
        </p:txBody>
      </p:sp>
      <p:sp>
        <p:nvSpPr>
          <p:cNvPr id="98308" name="4 Dikdörtgen"/>
          <p:cNvSpPr>
            <a:spLocks noChangeArrowheads="1"/>
          </p:cNvSpPr>
          <p:nvPr/>
        </p:nvSpPr>
        <p:spPr bwMode="auto">
          <a:xfrm>
            <a:off x="642938" y="214313"/>
            <a:ext cx="3281362" cy="476250"/>
          </a:xfrm>
          <a:prstGeom prst="rect">
            <a:avLst/>
          </a:prstGeom>
          <a:noFill/>
          <a:ln w="9525">
            <a:noFill/>
            <a:miter lim="800000"/>
            <a:headEnd/>
            <a:tailEnd/>
          </a:ln>
        </p:spPr>
        <p:txBody>
          <a:bodyPr wrap="none">
            <a:spAutoFit/>
          </a:bodyPr>
          <a:lstStyle/>
          <a:p>
            <a:r>
              <a:rPr lang="tr-TR" sz="2500" b="1">
                <a:latin typeface="Calibri" pitchFamily="34" charset="0"/>
              </a:rPr>
              <a:t>BAĞIRSAK PARAZİTLERİ</a:t>
            </a:r>
            <a:endParaRPr lang="tr-TR" sz="2500">
              <a:latin typeface="Calibri" pitchFamily="34" charset="0"/>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2 İçerik Yer Tutucusu"/>
          <p:cNvSpPr>
            <a:spLocks noGrp="1"/>
          </p:cNvSpPr>
          <p:nvPr>
            <p:ph idx="1"/>
          </p:nvPr>
        </p:nvSpPr>
        <p:spPr>
          <a:xfrm>
            <a:off x="285750" y="1143000"/>
            <a:ext cx="8229600" cy="5360988"/>
          </a:xfrm>
        </p:spPr>
        <p:txBody>
          <a:bodyPr/>
          <a:lstStyle/>
          <a:p>
            <a:r>
              <a:rPr lang="tr-TR" smtClean="0"/>
              <a:t>Bağırsak parazitlerinin büyük bir kısmı kansızlık ve çocuklarda gelişme geriliğine neden olabilir. Başta el temizliği olmak üzere kişisel temizliğe özen gösterilmelidir. Tırnaklar kısa tutulmalıdır.</a:t>
            </a:r>
          </a:p>
          <a:p>
            <a:r>
              <a:rPr lang="tr-TR" smtClean="0"/>
              <a:t>Çiğ tüketilen sebze ve meyveler iyi yıkanmalı; çiğ et, çiğ köfte tüketilmemelidir. Özellikle kancalı kurttan korunmak için tarım alanlarında çıplak ayakla dolaşılmamalıdır.</a:t>
            </a:r>
          </a:p>
          <a:p>
            <a:endParaRPr lang="tr-TR" smtClean="0"/>
          </a:p>
        </p:txBody>
      </p:sp>
      <p:sp>
        <p:nvSpPr>
          <p:cNvPr id="99330" name="3 Dikdörtgen"/>
          <p:cNvSpPr>
            <a:spLocks noChangeArrowheads="1"/>
          </p:cNvSpPr>
          <p:nvPr/>
        </p:nvSpPr>
        <p:spPr bwMode="auto">
          <a:xfrm>
            <a:off x="571500" y="214313"/>
            <a:ext cx="3897313" cy="554037"/>
          </a:xfrm>
          <a:prstGeom prst="rect">
            <a:avLst/>
          </a:prstGeom>
          <a:noFill/>
          <a:ln w="9525">
            <a:noFill/>
            <a:miter lim="800000"/>
            <a:headEnd/>
            <a:tailEnd/>
          </a:ln>
        </p:spPr>
        <p:txBody>
          <a:bodyPr wrap="none">
            <a:spAutoFit/>
          </a:bodyPr>
          <a:lstStyle/>
          <a:p>
            <a:r>
              <a:rPr lang="tr-TR" sz="3000" b="1">
                <a:latin typeface="Calibri" pitchFamily="34" charset="0"/>
              </a:rPr>
              <a:t>BAĞIRSAK PARAZİTLERİ</a:t>
            </a:r>
            <a:endParaRPr lang="tr-TR" sz="3000">
              <a:latin typeface="Calibri" pitchFamily="34" charset="0"/>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63" y="428625"/>
            <a:ext cx="8229600" cy="1143000"/>
          </a:xfrm>
        </p:spPr>
        <p:txBody>
          <a:bodyPr rtlCol="0">
            <a:normAutofit fontScale="90000"/>
          </a:bodyPr>
          <a:lstStyle/>
          <a:p>
            <a:pPr fontAlgn="auto">
              <a:spcAft>
                <a:spcPts val="0"/>
              </a:spcAft>
              <a:defRPr/>
            </a:pPr>
            <a:r>
              <a:rPr lang="tr-TR" b="1" dirty="0" smtClean="0"/>
              <a:t>Ağız Yolu ile Bulaşan Hastalıklardan Genel Korunma Yolları</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pPr>
              <a:lnSpc>
                <a:spcPct val="80000"/>
              </a:lnSpc>
              <a:buFont typeface="Arial" charset="0"/>
              <a:buNone/>
            </a:pPr>
            <a:r>
              <a:rPr lang="tr-TR" b="1" smtClean="0">
                <a:solidFill>
                  <a:srgbClr val="FF0000"/>
                </a:solidFill>
              </a:rPr>
              <a:t>Eller;</a:t>
            </a:r>
            <a:r>
              <a:rPr lang="tr-TR" sz="2700" b="1" smtClean="0">
                <a:solidFill>
                  <a:srgbClr val="FF0000"/>
                </a:solidFill>
              </a:rPr>
              <a:t> </a:t>
            </a:r>
          </a:p>
          <a:p>
            <a:pPr>
              <a:lnSpc>
                <a:spcPct val="80000"/>
              </a:lnSpc>
              <a:buFont typeface="Arial" charset="0"/>
              <a:buNone/>
            </a:pPr>
            <a:r>
              <a:rPr lang="tr-TR" sz="2700" smtClean="0"/>
              <a:t>Yemeklerden önce ve sonra,</a:t>
            </a:r>
          </a:p>
          <a:p>
            <a:pPr>
              <a:lnSpc>
                <a:spcPct val="80000"/>
              </a:lnSpc>
              <a:buFont typeface="Arial" charset="0"/>
              <a:buNone/>
            </a:pPr>
            <a:r>
              <a:rPr lang="tr-TR" sz="2700" smtClean="0"/>
              <a:t>Yemek hazırlamadan önce ve sonra, </a:t>
            </a:r>
          </a:p>
          <a:p>
            <a:pPr>
              <a:lnSpc>
                <a:spcPct val="80000"/>
              </a:lnSpc>
              <a:buFont typeface="Arial" charset="0"/>
              <a:buNone/>
            </a:pPr>
            <a:r>
              <a:rPr lang="tr-TR" sz="2700" smtClean="0"/>
              <a:t>Diş, ağız, yüz, göz temizliği yapmadan önce,</a:t>
            </a:r>
          </a:p>
          <a:p>
            <a:pPr>
              <a:lnSpc>
                <a:spcPct val="80000"/>
              </a:lnSpc>
              <a:buFont typeface="Arial" charset="0"/>
              <a:buNone/>
            </a:pPr>
            <a:r>
              <a:rPr lang="tr-TR" sz="2700" smtClean="0"/>
              <a:t>Tuvalet gereksiniminin giderilmesinden önce ve sonra,</a:t>
            </a:r>
          </a:p>
          <a:p>
            <a:pPr>
              <a:lnSpc>
                <a:spcPct val="80000"/>
              </a:lnSpc>
              <a:buFont typeface="Arial" charset="0"/>
              <a:buNone/>
            </a:pPr>
            <a:r>
              <a:rPr lang="tr-TR" sz="2700" smtClean="0"/>
              <a:t>Kirli, tozlu bir işi tamamladıktan sonra,</a:t>
            </a:r>
          </a:p>
          <a:p>
            <a:pPr>
              <a:lnSpc>
                <a:spcPct val="80000"/>
              </a:lnSpc>
              <a:buFont typeface="Arial" charset="0"/>
              <a:buNone/>
            </a:pPr>
            <a:r>
              <a:rPr lang="tr-TR" sz="2700" smtClean="0"/>
              <a:t>Dışarıdan eve ve işe geldikten sonra,</a:t>
            </a:r>
          </a:p>
          <a:p>
            <a:pPr>
              <a:lnSpc>
                <a:spcPct val="80000"/>
              </a:lnSpc>
              <a:buFont typeface="Arial" charset="0"/>
              <a:buNone/>
            </a:pPr>
            <a:r>
              <a:rPr lang="tr-TR" sz="2700" smtClean="0"/>
              <a:t>Hasta olan bir yakınımızı ziyaretten sonra,</a:t>
            </a:r>
          </a:p>
          <a:p>
            <a:pPr>
              <a:lnSpc>
                <a:spcPct val="80000"/>
              </a:lnSpc>
              <a:buFont typeface="Arial" charset="0"/>
              <a:buNone/>
            </a:pPr>
            <a:r>
              <a:rPr lang="tr-TR" sz="2700" smtClean="0"/>
              <a:t>Yukarıdakilere uyan hiçbir iş yapılmasa bile gün içinde çeşitli saatlerde (her zaman temiz görünecek şekilde) 15-30 saniye yıkanmalıdır.</a:t>
            </a:r>
          </a:p>
          <a:p>
            <a:pPr>
              <a:lnSpc>
                <a:spcPct val="80000"/>
              </a:lnSpc>
            </a:pPr>
            <a:endParaRPr lang="tr-TR" sz="27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2 İçerik Yer Tutucusu"/>
          <p:cNvSpPr>
            <a:spLocks noGrp="1"/>
          </p:cNvSpPr>
          <p:nvPr>
            <p:ph idx="1"/>
          </p:nvPr>
        </p:nvSpPr>
        <p:spPr>
          <a:xfrm>
            <a:off x="357158" y="500042"/>
            <a:ext cx="8229600" cy="5360988"/>
          </a:xfrm>
        </p:spPr>
        <p:txBody>
          <a:bodyPr/>
          <a:lstStyle/>
          <a:p>
            <a:pPr>
              <a:buFont typeface="Arial" charset="0"/>
              <a:buNone/>
            </a:pPr>
            <a:r>
              <a:rPr lang="tr-TR" b="1" dirty="0" smtClean="0">
                <a:solidFill>
                  <a:srgbClr val="FF0000"/>
                </a:solidFill>
              </a:rPr>
              <a:t>	BESİN ENFEKSİYONLARINA NEDEN OLAN BAKTERİLER VE KORUNMA YOLLARI</a:t>
            </a:r>
            <a:endParaRPr lang="tr-TR" dirty="0" smtClean="0">
              <a:solidFill>
                <a:srgbClr val="FF0000"/>
              </a:solidFill>
            </a:endParaRPr>
          </a:p>
          <a:p>
            <a:endParaRPr lang="tr-TR" sz="2000" dirty="0" smtClean="0"/>
          </a:p>
          <a:p>
            <a:r>
              <a:rPr lang="tr-TR" dirty="0" smtClean="0"/>
              <a:t>Besin enfeksiyonlarına pek çok bakteri türü neden olmasına karşın, </a:t>
            </a:r>
            <a:r>
              <a:rPr lang="tr-TR" i="1" dirty="0" err="1" smtClean="0">
                <a:solidFill>
                  <a:srgbClr val="FF0000"/>
                </a:solidFill>
              </a:rPr>
              <a:t>Salmonella’lar</a:t>
            </a:r>
            <a:r>
              <a:rPr lang="tr-TR" i="1" dirty="0" smtClean="0"/>
              <a:t>, </a:t>
            </a:r>
            <a:r>
              <a:rPr lang="tr-TR" i="1" dirty="0" err="1" smtClean="0">
                <a:solidFill>
                  <a:srgbClr val="00B050"/>
                </a:solidFill>
              </a:rPr>
              <a:t>Clostridium</a:t>
            </a:r>
            <a:r>
              <a:rPr lang="tr-TR" i="1" dirty="0" smtClean="0">
                <a:solidFill>
                  <a:srgbClr val="00B050"/>
                </a:solidFill>
              </a:rPr>
              <a:t> </a:t>
            </a:r>
            <a:r>
              <a:rPr lang="tr-TR" i="1" dirty="0" err="1" smtClean="0">
                <a:solidFill>
                  <a:srgbClr val="00B050"/>
                </a:solidFill>
              </a:rPr>
              <a:t>perfringens</a:t>
            </a:r>
            <a:r>
              <a:rPr lang="tr-TR" i="1" dirty="0" smtClean="0"/>
              <a:t>, </a:t>
            </a:r>
            <a:r>
              <a:rPr lang="tr-TR" i="1" dirty="0" err="1" smtClean="0">
                <a:solidFill>
                  <a:srgbClr val="7030A0"/>
                </a:solidFill>
              </a:rPr>
              <a:t>Esherichia</a:t>
            </a:r>
            <a:r>
              <a:rPr lang="tr-TR" i="1" dirty="0" smtClean="0">
                <a:solidFill>
                  <a:srgbClr val="7030A0"/>
                </a:solidFill>
              </a:rPr>
              <a:t> </a:t>
            </a:r>
            <a:r>
              <a:rPr lang="tr-TR" i="1" dirty="0" err="1" smtClean="0">
                <a:solidFill>
                  <a:srgbClr val="7030A0"/>
                </a:solidFill>
              </a:rPr>
              <a:t>coli</a:t>
            </a:r>
            <a:r>
              <a:rPr lang="tr-TR" i="1" dirty="0" smtClean="0">
                <a:solidFill>
                  <a:srgbClr val="7030A0"/>
                </a:solidFill>
              </a:rPr>
              <a:t>,</a:t>
            </a:r>
            <a:r>
              <a:rPr lang="tr-TR" i="1" dirty="0" smtClean="0">
                <a:solidFill>
                  <a:srgbClr val="FF0000"/>
                </a:solidFill>
              </a:rPr>
              <a:t> </a:t>
            </a:r>
            <a:r>
              <a:rPr lang="tr-TR" i="1" dirty="0" err="1" smtClean="0">
                <a:solidFill>
                  <a:schemeClr val="accent6">
                    <a:lumMod val="50000"/>
                  </a:schemeClr>
                </a:solidFill>
              </a:rPr>
              <a:t>Clostridium</a:t>
            </a:r>
            <a:r>
              <a:rPr lang="tr-TR" i="1" dirty="0" smtClean="0">
                <a:solidFill>
                  <a:schemeClr val="accent6">
                    <a:lumMod val="50000"/>
                  </a:schemeClr>
                </a:solidFill>
              </a:rPr>
              <a:t> </a:t>
            </a:r>
            <a:r>
              <a:rPr lang="tr-TR" i="1" dirty="0" err="1" smtClean="0">
                <a:solidFill>
                  <a:schemeClr val="accent6">
                    <a:lumMod val="50000"/>
                  </a:schemeClr>
                </a:solidFill>
              </a:rPr>
              <a:t>botulinum</a:t>
            </a:r>
            <a:r>
              <a:rPr lang="tr-TR" i="1" dirty="0" smtClean="0">
                <a:solidFill>
                  <a:schemeClr val="accent6">
                    <a:lumMod val="50000"/>
                  </a:schemeClr>
                </a:solidFill>
              </a:rPr>
              <a:t>, </a:t>
            </a:r>
            <a:r>
              <a:rPr lang="tr-TR" i="1" dirty="0" err="1" smtClean="0">
                <a:solidFill>
                  <a:srgbClr val="0070C0"/>
                </a:solidFill>
              </a:rPr>
              <a:t>Staphlylococcus</a:t>
            </a:r>
            <a:r>
              <a:rPr lang="tr-TR" i="1" dirty="0" smtClean="0">
                <a:solidFill>
                  <a:srgbClr val="0070C0"/>
                </a:solidFill>
              </a:rPr>
              <a:t> </a:t>
            </a:r>
            <a:r>
              <a:rPr lang="tr-TR" i="1" dirty="0" err="1" smtClean="0">
                <a:solidFill>
                  <a:srgbClr val="0070C0"/>
                </a:solidFill>
              </a:rPr>
              <a:t>aureus</a:t>
            </a:r>
            <a:r>
              <a:rPr lang="tr-TR" i="1" dirty="0" smtClean="0">
                <a:solidFill>
                  <a:srgbClr val="0070C0"/>
                </a:solidFill>
              </a:rPr>
              <a:t> </a:t>
            </a:r>
            <a:r>
              <a:rPr lang="tr-TR" dirty="0" smtClean="0"/>
              <a:t>bakterileri en yaygın olanlarıdır.</a:t>
            </a:r>
          </a:p>
          <a:p>
            <a:endParaRPr lang="tr-TR" dirty="0" smtClean="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613"/>
            <a:ext cx="8229600" cy="5289550"/>
          </a:xfrm>
        </p:spPr>
        <p:txBody>
          <a:bodyPr>
            <a:normAutofit/>
          </a:bodyPr>
          <a:lstStyle/>
          <a:p>
            <a:pPr>
              <a:lnSpc>
                <a:spcPct val="80000"/>
              </a:lnSpc>
              <a:buFont typeface="Arial" charset="0"/>
              <a:buNone/>
            </a:pPr>
            <a:r>
              <a:rPr lang="tr-TR" b="1" smtClean="0">
                <a:solidFill>
                  <a:srgbClr val="FF0000"/>
                </a:solidFill>
              </a:rPr>
              <a:t>Kişisel temizlik kurallarına uyulmalı,</a:t>
            </a:r>
          </a:p>
          <a:p>
            <a:pPr>
              <a:lnSpc>
                <a:spcPct val="80000"/>
              </a:lnSpc>
            </a:pPr>
            <a:r>
              <a:rPr lang="tr-TR" sz="3000" smtClean="0"/>
              <a:t>Gıdaların, üretiminden tüketimine kadar bütün aşamalarında temiz olarak muhafaza edilmesine dikkat edilmeli,</a:t>
            </a:r>
          </a:p>
          <a:p>
            <a:pPr>
              <a:lnSpc>
                <a:spcPct val="80000"/>
              </a:lnSpc>
            </a:pPr>
            <a:r>
              <a:rPr lang="tr-TR" sz="3000" smtClean="0"/>
              <a:t>Pastörize ya da UHT tekniği ile paketlenmiş uzun ömürlü süt tüketilmeli,</a:t>
            </a:r>
          </a:p>
          <a:p>
            <a:pPr>
              <a:lnSpc>
                <a:spcPct val="80000"/>
              </a:lnSpc>
            </a:pPr>
            <a:r>
              <a:rPr lang="tr-TR" sz="3000" smtClean="0"/>
              <a:t>Çiğ süt tüketilmemelidir. Süt, 5-7 dakika kaynatıldıktan sonra tüketilmelidir.</a:t>
            </a:r>
          </a:p>
          <a:p>
            <a:pPr>
              <a:lnSpc>
                <a:spcPct val="80000"/>
              </a:lnSpc>
            </a:pPr>
            <a:r>
              <a:rPr lang="tr-TR" sz="3000" smtClean="0"/>
              <a:t>Çiğ yenen meyve ve sebzeler, akarsu (musluk) altında iyice yıkandıktan sonra tüketilmeli,</a:t>
            </a:r>
          </a:p>
          <a:p>
            <a:pPr>
              <a:lnSpc>
                <a:spcPct val="80000"/>
              </a:lnSpc>
            </a:pPr>
            <a:r>
              <a:rPr lang="tr-TR" sz="3000" smtClean="0"/>
              <a:t>Doğal tat ve kokusu değişmiş bozuk gıdalar tüketilmemeli,</a:t>
            </a:r>
          </a:p>
          <a:p>
            <a:pPr>
              <a:lnSpc>
                <a:spcPct val="80000"/>
              </a:lnSpc>
            </a:pPr>
            <a:endParaRPr lang="tr-TR" sz="3000" smtClean="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25538"/>
            <a:ext cx="8229600" cy="5000625"/>
          </a:xfrm>
        </p:spPr>
        <p:txBody>
          <a:bodyPr rtlCol="0">
            <a:normAutofit fontScale="85000" lnSpcReduction="10000"/>
          </a:bodyPr>
          <a:lstStyle/>
          <a:p>
            <a:pPr fontAlgn="auto">
              <a:spcAft>
                <a:spcPts val="0"/>
              </a:spcAft>
              <a:buFont typeface="Arial" pitchFamily="34" charset="0"/>
              <a:buChar char="•"/>
              <a:defRPr/>
            </a:pPr>
            <a:r>
              <a:rPr lang="tr-TR" dirty="0" smtClean="0"/>
              <a:t>Kapağı bombeleşmiş ve kullanma süresi geçmiş konserve gibi gıdalar tüketilmemeli,</a:t>
            </a:r>
          </a:p>
          <a:p>
            <a:pPr fontAlgn="auto">
              <a:spcAft>
                <a:spcPts val="0"/>
              </a:spcAft>
              <a:buFont typeface="Arial" pitchFamily="34" charset="0"/>
              <a:buChar char="•"/>
              <a:defRPr/>
            </a:pPr>
            <a:r>
              <a:rPr lang="tr-TR" dirty="0" err="1" smtClean="0"/>
              <a:t>Botilusmus</a:t>
            </a:r>
            <a:r>
              <a:rPr lang="tr-TR" dirty="0" smtClean="0"/>
              <a:t> zehirlenmesi gibi felç ve ölümlere neden olan hastalıklardan korunmak için konserve gibi gıdalar, iyice kaynatıldıktan sonra tüketilmeli,</a:t>
            </a:r>
          </a:p>
          <a:p>
            <a:pPr fontAlgn="auto">
              <a:spcAft>
                <a:spcPts val="0"/>
              </a:spcAft>
              <a:buFont typeface="Arial" pitchFamily="34" charset="0"/>
              <a:buChar char="•"/>
              <a:defRPr/>
            </a:pPr>
            <a:r>
              <a:rPr lang="tr-TR" dirty="0" smtClean="0"/>
              <a:t>Karasinek ve hamam böceği gibi mekanik taşıyıcıların üreme koşulları ortadan kaldırılmalı,</a:t>
            </a:r>
          </a:p>
          <a:p>
            <a:pPr fontAlgn="auto">
              <a:spcAft>
                <a:spcPts val="0"/>
              </a:spcAft>
              <a:buFont typeface="Arial" pitchFamily="34" charset="0"/>
              <a:buChar char="•"/>
              <a:defRPr/>
            </a:pPr>
            <a:r>
              <a:rPr lang="tr-TR" dirty="0" smtClean="0"/>
              <a:t>İçme ve kullanma suları temiz olmalı, şüpheli durumlarda içme suları kaynatılmalı,</a:t>
            </a:r>
          </a:p>
          <a:p>
            <a:pPr fontAlgn="auto">
              <a:spcAft>
                <a:spcPts val="0"/>
              </a:spcAft>
              <a:buFont typeface="Arial" pitchFamily="34" charset="0"/>
              <a:buChar char="•"/>
              <a:defRPr/>
            </a:pPr>
            <a:r>
              <a:rPr lang="tr-TR" dirty="0" smtClean="0"/>
              <a:t>Toplu yerlerde (okul, kışla vb.), içme sularının muslukları ters çevrilmiş olarak takılmalı ve sular el değmeden içilmeli,</a:t>
            </a:r>
          </a:p>
          <a:p>
            <a:pPr fontAlgn="auto">
              <a:spcAft>
                <a:spcPts val="0"/>
              </a:spcAft>
              <a:buFont typeface="Arial" pitchFamily="34" charset="0"/>
              <a:buChar char="•"/>
              <a:defRPr/>
            </a:pPr>
            <a:endParaRPr lang="tr-TR"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268413"/>
            <a:ext cx="8229600" cy="4857750"/>
          </a:xfrm>
        </p:spPr>
        <p:txBody>
          <a:bodyPr rtlCol="0">
            <a:normAutofit fontScale="92500" lnSpcReduction="10000"/>
          </a:bodyPr>
          <a:lstStyle/>
          <a:p>
            <a:pPr fontAlgn="auto">
              <a:spcAft>
                <a:spcPts val="0"/>
              </a:spcAft>
              <a:buFont typeface="Arial" pitchFamily="34" charset="0"/>
              <a:buChar char="•"/>
              <a:defRPr/>
            </a:pPr>
            <a:r>
              <a:rPr lang="tr-TR" dirty="0" smtClean="0"/>
              <a:t>Şebeke suyu boruları, kuyu ve tulumba gibi içme ve kullanma suları, tuvalet çukurlarından en az 30 metre uzakta olmalı,</a:t>
            </a:r>
          </a:p>
          <a:p>
            <a:pPr fontAlgn="auto">
              <a:spcAft>
                <a:spcPts val="0"/>
              </a:spcAft>
              <a:buFont typeface="Arial" pitchFamily="34" charset="0"/>
              <a:buChar char="•"/>
              <a:defRPr/>
            </a:pPr>
            <a:r>
              <a:rPr lang="tr-TR" dirty="0" smtClean="0"/>
              <a:t>Kuyu suları kimyasal ve mikrobiyolojik tahlilleri yapıldıktan sonra uygun ise kullanılmalı,</a:t>
            </a:r>
          </a:p>
          <a:p>
            <a:pPr fontAlgn="auto">
              <a:spcAft>
                <a:spcPts val="0"/>
              </a:spcAft>
              <a:buFont typeface="Arial" pitchFamily="34" charset="0"/>
              <a:buChar char="•"/>
              <a:defRPr/>
            </a:pPr>
            <a:r>
              <a:rPr lang="tr-TR" dirty="0" smtClean="0"/>
              <a:t>Mutfak ve yemek atıkları gibi ıslak çöpler ayrı torbalarda toplanmalı ve alınma saatine yakın kapalı ortam içinde dışarı çıkarılmalı,</a:t>
            </a:r>
          </a:p>
          <a:p>
            <a:pPr fontAlgn="auto">
              <a:spcAft>
                <a:spcPts val="0"/>
              </a:spcAft>
              <a:buFont typeface="Arial" pitchFamily="34" charset="0"/>
              <a:buChar char="•"/>
              <a:defRPr/>
            </a:pPr>
            <a:r>
              <a:rPr lang="tr-TR" dirty="0" smtClean="0"/>
              <a:t>Çöplük ve gübrelikler zararsız duruma getirilmeli, olabildiğince evlerden uzakta olmalıdır.</a:t>
            </a:r>
          </a:p>
          <a:p>
            <a:pPr fontAlgn="auto">
              <a:spcAft>
                <a:spcPts val="0"/>
              </a:spcAft>
              <a:buFont typeface="Arial" pitchFamily="34" charset="0"/>
              <a:buChar char="•"/>
              <a:defRPr/>
            </a:pPr>
            <a:endParaRPr lang="tr-TR"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a:r>
              <a:rPr lang="tr-TR" dirty="0" smtClean="0"/>
              <a:t>SORU</a:t>
            </a:r>
            <a:endParaRPr lang="tr-TR" dirty="0"/>
          </a:p>
        </p:txBody>
      </p:sp>
      <p:sp>
        <p:nvSpPr>
          <p:cNvPr id="3" name="2 İçerik Yer Tutucusu"/>
          <p:cNvSpPr>
            <a:spLocks noGrp="1"/>
          </p:cNvSpPr>
          <p:nvPr>
            <p:ph idx="1"/>
          </p:nvPr>
        </p:nvSpPr>
        <p:spPr/>
        <p:txBody>
          <a:bodyPr/>
          <a:lstStyle/>
          <a:p>
            <a:pPr>
              <a:buNone/>
            </a:pPr>
            <a:r>
              <a:rPr lang="tr-TR" dirty="0" err="1" smtClean="0"/>
              <a:t>Botilismusta</a:t>
            </a:r>
            <a:r>
              <a:rPr lang="tr-TR" dirty="0" smtClean="0"/>
              <a:t> hemşirelik bakımını açıklayınız.</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775</TotalTime>
  <Words>4505</Words>
  <Application>Microsoft Office PowerPoint</Application>
  <PresentationFormat>Ekran Gösterisi (4:3)</PresentationFormat>
  <Paragraphs>425</Paragraphs>
  <Slides>93</Slides>
  <Notes>0</Notes>
  <HiddenSlides>0</HiddenSlides>
  <MMClips>0</MMClips>
  <ScaleCrop>false</ScaleCrop>
  <HeadingPairs>
    <vt:vector size="4" baseType="variant">
      <vt:variant>
        <vt:lpstr>Tema</vt:lpstr>
      </vt:variant>
      <vt:variant>
        <vt:i4>1</vt:i4>
      </vt:variant>
      <vt:variant>
        <vt:lpstr>Slayt Başlıkları</vt:lpstr>
      </vt:variant>
      <vt:variant>
        <vt:i4>93</vt:i4>
      </vt:variant>
    </vt:vector>
  </HeadingPairs>
  <TitlesOfParts>
    <vt:vector size="94" baseType="lpstr">
      <vt:lpstr>Ofis Teması</vt:lpstr>
      <vt:lpstr>SİNDİRİM YOLU İLE BULAŞAN HASTALIKLAR, KORUNMA YOLLARI VE HEMŞİRELİK BAKIMI </vt:lpstr>
      <vt:lpstr>SİNDİRİM YOLU İLE BULAŞAN ENFEKSİYONLAR</vt:lpstr>
      <vt:lpstr>SİNDİRİM YOLU İLE BULAŞAN ENFEKSİYONLARIN ÖNLENMESİ</vt:lpstr>
      <vt:lpstr> BESİN ZEHİRLENMELERİ </vt:lpstr>
      <vt:lpstr>Slayt 5</vt:lpstr>
      <vt:lpstr>Slayt 6</vt:lpstr>
      <vt:lpstr>Slayt 7</vt:lpstr>
      <vt:lpstr> BESİN ZEHİRLENMELERİ </vt:lpstr>
      <vt:lpstr>Slayt 9</vt:lpstr>
      <vt:lpstr>Slayt 10</vt:lpstr>
      <vt:lpstr>Slayt 11</vt:lpstr>
      <vt:lpstr>Slayt 12</vt:lpstr>
      <vt:lpstr>Slayt 13</vt:lpstr>
      <vt:lpstr>Slayt 14</vt:lpstr>
      <vt:lpstr>Slayt 15</vt:lpstr>
      <vt:lpstr>Slayt 16</vt:lpstr>
      <vt:lpstr>Slayt 17</vt:lpstr>
      <vt:lpstr>Slayt 18</vt:lpstr>
      <vt:lpstr>Slayt 19</vt:lpstr>
      <vt:lpstr>E.Coli’den Korunma Yolları</vt:lpstr>
      <vt:lpstr>Slayt 21</vt:lpstr>
      <vt:lpstr>Slayt 22</vt:lpstr>
      <vt:lpstr>BOTULİSMUS</vt:lpstr>
      <vt:lpstr>Slayt 24</vt:lpstr>
      <vt:lpstr>Slayt 25</vt:lpstr>
      <vt:lpstr>Slayt 26</vt:lpstr>
      <vt:lpstr>Slayt 27</vt:lpstr>
      <vt:lpstr>Slayt 28</vt:lpstr>
      <vt:lpstr>Slayt 29</vt:lpstr>
      <vt:lpstr>Slayt 30</vt:lpstr>
      <vt:lpstr>Slayt 31</vt:lpstr>
      <vt:lpstr>Slayt 32</vt:lpstr>
      <vt:lpstr>Slayt 33</vt:lpstr>
      <vt:lpstr>Slayt 34</vt:lpstr>
      <vt:lpstr>TİFO ve PARATİFO</vt:lpstr>
      <vt:lpstr>TİFO ve PARATİFO</vt:lpstr>
      <vt:lpstr>Slayt 37</vt:lpstr>
      <vt:lpstr>Slayt 38</vt:lpstr>
      <vt:lpstr>Slayt 39</vt:lpstr>
      <vt:lpstr>Slayt 40</vt:lpstr>
      <vt:lpstr>Slayt 41</vt:lpstr>
      <vt:lpstr>Slayt 42</vt:lpstr>
      <vt:lpstr>Slayt 43</vt:lpstr>
      <vt:lpstr>Slayt 44</vt:lpstr>
      <vt:lpstr>Slayt 45</vt:lpstr>
      <vt:lpstr>Slayt 46</vt:lpstr>
      <vt:lpstr>KOLERA</vt:lpstr>
      <vt:lpstr>Slayt 48</vt:lpstr>
      <vt:lpstr>Slayt 49</vt:lpstr>
      <vt:lpstr>Slayt 50</vt:lpstr>
      <vt:lpstr>Slayt 51</vt:lpstr>
      <vt:lpstr>KOLERA</vt:lpstr>
      <vt:lpstr>KOLERA</vt:lpstr>
      <vt:lpstr>KOLERA</vt:lpstr>
      <vt:lpstr>KOLERA</vt:lpstr>
      <vt:lpstr>KOLERA</vt:lpstr>
      <vt:lpstr>KOLERA</vt:lpstr>
      <vt:lpstr>Slayt 58</vt:lpstr>
      <vt:lpstr>Slayt 59</vt:lpstr>
      <vt:lpstr>Slayt 60</vt:lpstr>
      <vt:lpstr>Slayt 61</vt:lpstr>
      <vt:lpstr>Slayt 62</vt:lpstr>
      <vt:lpstr>BASİLLİ DİZANTERİ (SHİGELLOZİS)</vt:lpstr>
      <vt:lpstr>Slayt 64</vt:lpstr>
      <vt:lpstr>Slayt 65</vt:lpstr>
      <vt:lpstr>Slayt 66</vt:lpstr>
      <vt:lpstr>Slayt 67</vt:lpstr>
      <vt:lpstr>Slayt 68</vt:lpstr>
      <vt:lpstr>Slayt 69</vt:lpstr>
      <vt:lpstr>Slayt 70</vt:lpstr>
      <vt:lpstr>AMİPLİ DİZANTERİ (AMEBİYAZİS)</vt:lpstr>
      <vt:lpstr>Slayt 72</vt:lpstr>
      <vt:lpstr>AMİPLİ DİZANTERİ (AMEBİYAZİS)</vt:lpstr>
      <vt:lpstr>AMİPLİ DİZANTERİ (AMEBİYAZİS)</vt:lpstr>
      <vt:lpstr>AMİPLİ DİZANTERİ (AMEBİYAZİS)</vt:lpstr>
      <vt:lpstr>AMİPLİ DİZANTERİ (AMEBİYAZİS)</vt:lpstr>
      <vt:lpstr>Slayt 77</vt:lpstr>
      <vt:lpstr>Slayt 78</vt:lpstr>
      <vt:lpstr>Slayt 79</vt:lpstr>
      <vt:lpstr>Slayt 80</vt:lpstr>
      <vt:lpstr>Slayt 81</vt:lpstr>
      <vt:lpstr>Slayt 82</vt:lpstr>
      <vt:lpstr>Slayt 83</vt:lpstr>
      <vt:lpstr>Slayt 84</vt:lpstr>
      <vt:lpstr>Slayt 85</vt:lpstr>
      <vt:lpstr>BAĞIRSAK PARAZİTLERİ</vt:lpstr>
      <vt:lpstr>Slayt 87</vt:lpstr>
      <vt:lpstr>Slayt 88</vt:lpstr>
      <vt:lpstr>Ağız Yolu ile Bulaşan Hastalıklardan Genel Korunma Yolları </vt:lpstr>
      <vt:lpstr>Slayt 90</vt:lpstr>
      <vt:lpstr>Slayt 91</vt:lpstr>
      <vt:lpstr>Slayt 92</vt:lpstr>
      <vt:lpstr>SORU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SİNDİRİM YOLU İLE BULAŞAN HASTALIKLAR, KORUNMA YOLLARI VE HEMŞİRELİK BAKIMI</dc:title>
  <dc:creator>Administrator</dc:creator>
  <cp:lastModifiedBy>Fatma</cp:lastModifiedBy>
  <cp:revision>81</cp:revision>
  <dcterms:created xsi:type="dcterms:W3CDTF">2010-07-23T07:45:04Z</dcterms:created>
  <dcterms:modified xsi:type="dcterms:W3CDTF">2019-09-03T08:18:42Z</dcterms:modified>
</cp:coreProperties>
</file>