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4" r:id="rId11"/>
    <p:sldId id="275" r:id="rId12"/>
    <p:sldId id="265" r:id="rId13"/>
    <p:sldId id="266" r:id="rId14"/>
    <p:sldId id="267" r:id="rId15"/>
    <p:sldId id="268" r:id="rId16"/>
    <p:sldId id="271" r:id="rId17"/>
    <p:sldId id="269" r:id="rId18"/>
    <p:sldId id="270" r:id="rId19"/>
    <p:sldId id="272" r:id="rId20"/>
    <p:sldId id="27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D99E1FF-2784-4D5F-A3A6-2BBFA5634351}" type="datetimeFigureOut">
              <a:rPr lang="tr-TR" smtClean="0"/>
              <a:t>30.09.2016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136187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99E1FF-2784-4D5F-A3A6-2BBFA5634351}" type="datetimeFigureOut">
              <a:rPr lang="tr-TR" smtClean="0"/>
              <a:t>30.09.2016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420075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99E1FF-2784-4D5F-A3A6-2BBFA5634351}" type="datetimeFigureOut">
              <a:rPr lang="tr-TR" smtClean="0"/>
              <a:t>30.09.2016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39768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99E1FF-2784-4D5F-A3A6-2BBFA5634351}" type="datetimeFigureOut">
              <a:rPr lang="tr-TR" smtClean="0"/>
              <a:t>30.09.2016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178487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D99E1FF-2784-4D5F-A3A6-2BBFA5634351}" type="datetimeFigureOut">
              <a:rPr lang="tr-TR" smtClean="0"/>
              <a:t>30.09.2016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199520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D99E1FF-2784-4D5F-A3A6-2BBFA5634351}" type="datetimeFigureOut">
              <a:rPr lang="tr-TR" smtClean="0"/>
              <a:t>30.09.2016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355357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99E1FF-2784-4D5F-A3A6-2BBFA5634351}" type="datetimeFigureOut">
              <a:rPr lang="tr-TR" smtClean="0"/>
              <a:t>30.09.2016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3678602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D99E1FF-2784-4D5F-A3A6-2BBFA5634351}" type="datetimeFigureOut">
              <a:rPr lang="tr-TR" smtClean="0"/>
              <a:t>30.09.2016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143123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99E1FF-2784-4D5F-A3A6-2BBFA5634351}" type="datetimeFigureOut">
              <a:rPr lang="tr-TR" smtClean="0"/>
              <a:t>30.09.2016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355453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D99E1FF-2784-4D5F-A3A6-2BBFA5634351}" type="datetimeFigureOut">
              <a:rPr lang="tr-TR" smtClean="0"/>
              <a:t>30.09.2016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55055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D99E1FF-2784-4D5F-A3A6-2BBFA5634351}" type="datetimeFigureOut">
              <a:rPr lang="tr-TR" smtClean="0"/>
              <a:t>30.09.2016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AC3B05-1A67-4ED6-9D08-C6DE18EC3A6D}" type="slidenum">
              <a:rPr lang="tr-TR" smtClean="0"/>
              <a:t>‹#›</a:t>
            </a:fld>
            <a:endParaRPr lang="tr-TR"/>
          </a:p>
        </p:txBody>
      </p:sp>
    </p:spTree>
    <p:extLst>
      <p:ext uri="{BB962C8B-B14F-4D97-AF65-F5344CB8AC3E}">
        <p14:creationId xmlns:p14="http://schemas.microsoft.com/office/powerpoint/2010/main" val="133480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9E1FF-2784-4D5F-A3A6-2BBFA5634351}" type="datetimeFigureOut">
              <a:rPr lang="tr-TR" smtClean="0"/>
              <a:t>30.09.2016</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C3B05-1A67-4ED6-9D08-C6DE18EC3A6D}" type="slidenum">
              <a:rPr lang="tr-TR" smtClean="0"/>
              <a:t>‹#›</a:t>
            </a:fld>
            <a:endParaRPr lang="tr-TR"/>
          </a:p>
        </p:txBody>
      </p:sp>
    </p:spTree>
    <p:extLst>
      <p:ext uri="{BB962C8B-B14F-4D97-AF65-F5344CB8AC3E}">
        <p14:creationId xmlns:p14="http://schemas.microsoft.com/office/powerpoint/2010/main" val="2342594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052737"/>
            <a:ext cx="7772400" cy="2547714"/>
          </a:xfrm>
        </p:spPr>
        <p:txBody>
          <a:bodyPr>
            <a:normAutofit/>
          </a:bodyPr>
          <a:lstStyle/>
          <a:p>
            <a:r>
              <a:rPr lang="tr-TR" sz="2400" b="1" dirty="0" smtClean="0">
                <a:latin typeface="Arial" pitchFamily="34" charset="0"/>
                <a:cs typeface="Arial" pitchFamily="34" charset="0"/>
              </a:rPr>
              <a:t>SU KAYNAKLARI MÜHENDİSLİĞİ, </a:t>
            </a:r>
            <a:br>
              <a:rPr lang="tr-TR" sz="2400" b="1" dirty="0" smtClean="0">
                <a:latin typeface="Arial" pitchFamily="34" charset="0"/>
                <a:cs typeface="Arial" pitchFamily="34" charset="0"/>
              </a:rPr>
            </a:br>
            <a:r>
              <a:rPr lang="tr-TR" sz="2400" b="1" dirty="0" smtClean="0">
                <a:latin typeface="Arial" pitchFamily="34" charset="0"/>
                <a:cs typeface="Arial" pitchFamily="34" charset="0"/>
              </a:rPr>
              <a:t>SU KAYNAKLARININ GELİŞTİRİLMESİNİN TARIMSAL ÜRETİMDEKİ YERİ</a:t>
            </a:r>
            <a:endParaRPr lang="tr-TR" sz="2400" b="1" dirty="0">
              <a:latin typeface="Arial" pitchFamily="34" charset="0"/>
              <a:cs typeface="Arial" pitchFamily="34" charset="0"/>
            </a:endParaRPr>
          </a:p>
        </p:txBody>
      </p:sp>
      <p:sp>
        <p:nvSpPr>
          <p:cNvPr id="3" name="Alt Başlık 2"/>
          <p:cNvSpPr>
            <a:spLocks noGrp="1"/>
          </p:cNvSpPr>
          <p:nvPr>
            <p:ph type="subTitle" idx="1"/>
          </p:nvPr>
        </p:nvSpPr>
        <p:spPr/>
        <p:txBody>
          <a:bodyPr>
            <a:normAutofit/>
          </a:bodyPr>
          <a:lstStyle/>
          <a:p>
            <a:pPr algn="r"/>
            <a:r>
              <a:rPr lang="tr-TR" sz="2400" b="1" dirty="0" err="1" smtClean="0">
                <a:solidFill>
                  <a:schemeClr val="tx1"/>
                </a:solidFill>
              </a:rPr>
              <a:t>Prof.Dr.Belgin</a:t>
            </a:r>
            <a:r>
              <a:rPr lang="tr-TR" sz="2400" b="1" dirty="0" smtClean="0">
                <a:solidFill>
                  <a:schemeClr val="tx1"/>
                </a:solidFill>
              </a:rPr>
              <a:t> ÇAKMAK</a:t>
            </a:r>
            <a:endParaRPr lang="tr-TR" sz="2400" b="1" dirty="0">
              <a:solidFill>
                <a:schemeClr val="tx1"/>
              </a:solidFill>
            </a:endParaRPr>
          </a:p>
        </p:txBody>
      </p:sp>
    </p:spTree>
    <p:extLst>
      <p:ext uri="{BB962C8B-B14F-4D97-AF65-F5344CB8AC3E}">
        <p14:creationId xmlns:p14="http://schemas.microsoft.com/office/powerpoint/2010/main" val="2455817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640960"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060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0648"/>
            <a:ext cx="8928992"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3313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9512" y="195605"/>
            <a:ext cx="8712968" cy="6370975"/>
          </a:xfrm>
          <a:prstGeom prst="rect">
            <a:avLst/>
          </a:prstGeom>
        </p:spPr>
        <p:txBody>
          <a:bodyPr wrap="square">
            <a:spAutoFit/>
          </a:bodyPr>
          <a:lstStyle/>
          <a:p>
            <a:pPr algn="just"/>
            <a:r>
              <a:rPr lang="tr-TR" sz="2400" b="1" u="sng" dirty="0">
                <a:latin typeface="Arial" pitchFamily="34" charset="0"/>
                <a:cs typeface="Arial" pitchFamily="34" charset="0"/>
              </a:rPr>
              <a:t>Su varlığı : </a:t>
            </a:r>
            <a:r>
              <a:rPr lang="tr-TR" sz="2400" dirty="0">
                <a:latin typeface="Arial" pitchFamily="34" charset="0"/>
                <a:cs typeface="Arial" pitchFamily="34" charset="0"/>
              </a:rPr>
              <a:t>Ülkemizin 26 havzadan sağlanan yer üstü su potansiyeli 185 milyar m</a:t>
            </a:r>
            <a:r>
              <a:rPr lang="tr-TR" sz="2400" baseline="30000" dirty="0">
                <a:latin typeface="Arial" pitchFamily="34" charset="0"/>
                <a:cs typeface="Arial" pitchFamily="34" charset="0"/>
              </a:rPr>
              <a:t>3</a:t>
            </a:r>
            <a:r>
              <a:rPr lang="tr-TR" sz="2400" dirty="0">
                <a:latin typeface="Arial" pitchFamily="34" charset="0"/>
                <a:cs typeface="Arial" pitchFamily="34" charset="0"/>
              </a:rPr>
              <a:t>, teknik olarak 95 milyar m</a:t>
            </a:r>
            <a:r>
              <a:rPr lang="tr-TR" sz="2400" baseline="30000" dirty="0">
                <a:latin typeface="Arial" pitchFamily="34" charset="0"/>
                <a:cs typeface="Arial" pitchFamily="34" charset="0"/>
              </a:rPr>
              <a:t>3</a:t>
            </a:r>
            <a:r>
              <a:rPr lang="tr-TR" sz="2400" dirty="0">
                <a:latin typeface="Arial" pitchFamily="34" charset="0"/>
                <a:cs typeface="Arial" pitchFamily="34" charset="0"/>
              </a:rPr>
              <a:t> yerüstü, 3 milyar m</a:t>
            </a:r>
            <a:r>
              <a:rPr lang="tr-TR" sz="2400" baseline="30000" dirty="0">
                <a:latin typeface="Arial" pitchFamily="34" charset="0"/>
                <a:cs typeface="Arial" pitchFamily="34" charset="0"/>
              </a:rPr>
              <a:t>3</a:t>
            </a:r>
            <a:r>
              <a:rPr lang="tr-TR" sz="2400" dirty="0">
                <a:latin typeface="Arial" pitchFamily="34" charset="0"/>
                <a:cs typeface="Arial" pitchFamily="34" charset="0"/>
              </a:rPr>
              <a:t> yurt dışında gelen ve 14 milyar m</a:t>
            </a:r>
            <a:r>
              <a:rPr lang="tr-TR" sz="2400" baseline="30000" dirty="0">
                <a:latin typeface="Arial" pitchFamily="34" charset="0"/>
                <a:cs typeface="Arial" pitchFamily="34" charset="0"/>
              </a:rPr>
              <a:t>3</a:t>
            </a:r>
            <a:r>
              <a:rPr lang="tr-TR" sz="2400" dirty="0">
                <a:latin typeface="Arial" pitchFamily="34" charset="0"/>
                <a:cs typeface="Arial" pitchFamily="34" charset="0"/>
              </a:rPr>
              <a:t> yer altı potansiyelini olmak üzere 112 milyar m</a:t>
            </a:r>
            <a:r>
              <a:rPr lang="tr-TR" sz="2400" baseline="30000" dirty="0">
                <a:latin typeface="Arial" pitchFamily="34" charset="0"/>
                <a:cs typeface="Arial" pitchFamily="34" charset="0"/>
              </a:rPr>
              <a:t>3</a:t>
            </a:r>
            <a:r>
              <a:rPr lang="tr-TR" sz="2400" dirty="0">
                <a:latin typeface="Arial" pitchFamily="34" charset="0"/>
                <a:cs typeface="Arial" pitchFamily="34" charset="0"/>
              </a:rPr>
              <a:t> dür</a:t>
            </a:r>
            <a:r>
              <a:rPr lang="tr-TR" sz="2400" dirty="0" smtClean="0">
                <a:latin typeface="Arial" pitchFamily="34" charset="0"/>
                <a:cs typeface="Arial" pitchFamily="34" charset="0"/>
              </a:rPr>
              <a:t>.</a:t>
            </a:r>
          </a:p>
          <a:p>
            <a:pPr algn="just"/>
            <a:endParaRPr lang="tr-TR" sz="2400" dirty="0">
              <a:latin typeface="Arial" pitchFamily="34" charset="0"/>
              <a:cs typeface="Arial" pitchFamily="34" charset="0"/>
            </a:endParaRPr>
          </a:p>
          <a:p>
            <a:pPr algn="just"/>
            <a:r>
              <a:rPr lang="tr-TR" sz="2400" dirty="0">
                <a:latin typeface="Arial" pitchFamily="34" charset="0"/>
                <a:cs typeface="Arial" pitchFamily="34" charset="0"/>
              </a:rPr>
              <a:t>Su kaynaklarının, 2008 yılına göre, %41’i (46 km</a:t>
            </a:r>
            <a:r>
              <a:rPr lang="tr-TR" sz="2400" baseline="30000" dirty="0">
                <a:latin typeface="Arial" pitchFamily="34" charset="0"/>
                <a:cs typeface="Arial" pitchFamily="34" charset="0"/>
              </a:rPr>
              <a:t>3</a:t>
            </a:r>
            <a:r>
              <a:rPr lang="tr-TR" sz="2400" dirty="0">
                <a:latin typeface="Arial" pitchFamily="34" charset="0"/>
                <a:cs typeface="Arial" pitchFamily="34" charset="0"/>
              </a:rPr>
              <a:t>) tüketilmektedir. Bunun %74’ü sulama, %15’i kentsel tüketim ve %11’i ise endüstride kullanılmaktadır. Türkiye’de kişi </a:t>
            </a:r>
            <a:r>
              <a:rPr lang="tr-TR" sz="2400" dirty="0" smtClean="0">
                <a:latin typeface="Arial" pitchFamily="34" charset="0"/>
                <a:cs typeface="Arial" pitchFamily="34" charset="0"/>
              </a:rPr>
              <a:t>başına düşen </a:t>
            </a:r>
            <a:r>
              <a:rPr lang="tr-TR" sz="2400" dirty="0">
                <a:latin typeface="Arial" pitchFamily="34" charset="0"/>
                <a:cs typeface="Arial" pitchFamily="34" charset="0"/>
              </a:rPr>
              <a:t>su miktarı, </a:t>
            </a:r>
            <a:r>
              <a:rPr lang="tr-TR" sz="2400" dirty="0" smtClean="0">
                <a:latin typeface="Arial" pitchFamily="34" charset="0"/>
                <a:cs typeface="Arial" pitchFamily="34" charset="0"/>
              </a:rPr>
              <a:t>1515 </a:t>
            </a:r>
            <a:r>
              <a:rPr lang="tr-TR" sz="2400" dirty="0">
                <a:latin typeface="Arial" pitchFamily="34" charset="0"/>
                <a:cs typeface="Arial" pitchFamily="34" charset="0"/>
              </a:rPr>
              <a:t>km</a:t>
            </a:r>
            <a:r>
              <a:rPr lang="tr-TR" sz="2400" baseline="30000" dirty="0">
                <a:latin typeface="Arial" pitchFamily="34" charset="0"/>
                <a:cs typeface="Arial" pitchFamily="34" charset="0"/>
              </a:rPr>
              <a:t>3</a:t>
            </a:r>
            <a:r>
              <a:rPr lang="tr-TR" sz="2400" dirty="0">
                <a:latin typeface="Arial" pitchFamily="34" charset="0"/>
                <a:cs typeface="Arial" pitchFamily="34" charset="0"/>
              </a:rPr>
              <a:t>/yıl kadardır.  </a:t>
            </a:r>
            <a:endParaRPr lang="tr-TR" sz="2400" dirty="0" smtClean="0">
              <a:latin typeface="Arial" pitchFamily="34" charset="0"/>
              <a:cs typeface="Arial" pitchFamily="34" charset="0"/>
            </a:endParaRPr>
          </a:p>
          <a:p>
            <a:pPr algn="just"/>
            <a:endParaRPr lang="tr-TR" sz="2400" b="1" u="sng" dirty="0" smtClean="0">
              <a:solidFill>
                <a:srgbClr val="FF0000"/>
              </a:solidFill>
              <a:latin typeface="Arial" pitchFamily="34" charset="0"/>
              <a:cs typeface="Arial" pitchFamily="34" charset="0"/>
            </a:endParaRPr>
          </a:p>
          <a:p>
            <a:pPr algn="just"/>
            <a:r>
              <a:rPr lang="tr-TR" sz="2400" b="1" u="sng" dirty="0" smtClean="0">
                <a:solidFill>
                  <a:srgbClr val="FF0000"/>
                </a:solidFill>
                <a:latin typeface="Arial" pitchFamily="34" charset="0"/>
                <a:cs typeface="Arial" pitchFamily="34" charset="0"/>
              </a:rPr>
              <a:t>Kişi </a:t>
            </a:r>
            <a:r>
              <a:rPr lang="tr-TR" sz="2400" b="1" u="sng" dirty="0">
                <a:solidFill>
                  <a:srgbClr val="FF0000"/>
                </a:solidFill>
                <a:latin typeface="Arial" pitchFamily="34" charset="0"/>
                <a:cs typeface="Arial" pitchFamily="34" charset="0"/>
              </a:rPr>
              <a:t>başına düşen yıllık su miktarına göre ülkeler</a:t>
            </a:r>
            <a:r>
              <a:rPr lang="tr-TR" sz="2400" b="1" u="sng" dirty="0" smtClean="0">
                <a:solidFill>
                  <a:srgbClr val="FF0000"/>
                </a:solidFill>
                <a:latin typeface="Arial" pitchFamily="34" charset="0"/>
                <a:cs typeface="Arial" pitchFamily="34" charset="0"/>
              </a:rPr>
              <a:t>;</a:t>
            </a:r>
          </a:p>
          <a:p>
            <a:pPr algn="just"/>
            <a:r>
              <a:rPr lang="tr-TR" sz="2400" dirty="0" smtClean="0">
                <a:latin typeface="Arial" pitchFamily="34" charset="0"/>
                <a:cs typeface="Arial" pitchFamily="34" charset="0"/>
              </a:rPr>
              <a:t> </a:t>
            </a:r>
            <a:r>
              <a:rPr lang="tr-TR" sz="2400" dirty="0">
                <a:latin typeface="Arial" pitchFamily="34" charset="0"/>
                <a:cs typeface="Arial" pitchFamily="34" charset="0"/>
              </a:rPr>
              <a:t>&lt;1000 m</a:t>
            </a:r>
            <a:r>
              <a:rPr lang="tr-TR" sz="2400" baseline="30000" dirty="0">
                <a:latin typeface="Arial" pitchFamily="34" charset="0"/>
                <a:cs typeface="Arial" pitchFamily="34" charset="0"/>
              </a:rPr>
              <a:t>3</a:t>
            </a:r>
            <a:r>
              <a:rPr lang="tr-TR" sz="2400" dirty="0">
                <a:latin typeface="Arial" pitchFamily="34" charset="0"/>
                <a:cs typeface="Arial" pitchFamily="34" charset="0"/>
              </a:rPr>
              <a:t> ise su fakiri, </a:t>
            </a:r>
            <a:endParaRPr lang="tr-TR" sz="2400" dirty="0" smtClean="0">
              <a:latin typeface="Arial" pitchFamily="34" charset="0"/>
              <a:cs typeface="Arial" pitchFamily="34" charset="0"/>
            </a:endParaRPr>
          </a:p>
          <a:p>
            <a:pPr algn="just"/>
            <a:r>
              <a:rPr lang="tr-TR" sz="2400" dirty="0" smtClean="0">
                <a:latin typeface="Arial" pitchFamily="34" charset="0"/>
                <a:cs typeface="Arial" pitchFamily="34" charset="0"/>
              </a:rPr>
              <a:t>1000-3000 </a:t>
            </a:r>
            <a:r>
              <a:rPr lang="tr-TR" sz="2400" dirty="0">
                <a:latin typeface="Arial" pitchFamily="34" charset="0"/>
                <a:cs typeface="Arial" pitchFamily="34" charset="0"/>
              </a:rPr>
              <a:t>m</a:t>
            </a:r>
            <a:r>
              <a:rPr lang="tr-TR" sz="2400" baseline="30000" dirty="0">
                <a:latin typeface="Arial" pitchFamily="34" charset="0"/>
                <a:cs typeface="Arial" pitchFamily="34" charset="0"/>
              </a:rPr>
              <a:t>3</a:t>
            </a:r>
            <a:r>
              <a:rPr lang="tr-TR" sz="2400" dirty="0">
                <a:latin typeface="Arial" pitchFamily="34" charset="0"/>
                <a:cs typeface="Arial" pitchFamily="34" charset="0"/>
              </a:rPr>
              <a:t> ise su </a:t>
            </a:r>
            <a:r>
              <a:rPr lang="tr-TR" sz="2400" dirty="0" err="1">
                <a:latin typeface="Arial" pitchFamily="34" charset="0"/>
                <a:cs typeface="Arial" pitchFamily="34" charset="0"/>
              </a:rPr>
              <a:t>kısıtı</a:t>
            </a:r>
            <a:r>
              <a:rPr lang="tr-TR" sz="2400" dirty="0">
                <a:latin typeface="Arial" pitchFamily="34" charset="0"/>
                <a:cs typeface="Arial" pitchFamily="34" charset="0"/>
              </a:rPr>
              <a:t>-sıkıntısı çeken ülkeler,  </a:t>
            </a:r>
            <a:endParaRPr lang="tr-TR" sz="2400" dirty="0" smtClean="0">
              <a:latin typeface="Arial" pitchFamily="34" charset="0"/>
              <a:cs typeface="Arial" pitchFamily="34" charset="0"/>
            </a:endParaRPr>
          </a:p>
          <a:p>
            <a:pPr algn="just"/>
            <a:r>
              <a:rPr lang="tr-TR" sz="2400" dirty="0" smtClean="0">
                <a:latin typeface="Arial" pitchFamily="34" charset="0"/>
                <a:cs typeface="Arial" pitchFamily="34" charset="0"/>
              </a:rPr>
              <a:t>&gt;</a:t>
            </a:r>
            <a:r>
              <a:rPr lang="tr-TR" sz="2400" dirty="0">
                <a:latin typeface="Arial" pitchFamily="34" charset="0"/>
                <a:cs typeface="Arial" pitchFamily="34" charset="0"/>
              </a:rPr>
              <a:t>10000 m</a:t>
            </a:r>
            <a:r>
              <a:rPr lang="tr-TR" sz="2400" baseline="30000" dirty="0">
                <a:latin typeface="Arial" pitchFamily="34" charset="0"/>
                <a:cs typeface="Arial" pitchFamily="34" charset="0"/>
              </a:rPr>
              <a:t>3</a:t>
            </a:r>
            <a:r>
              <a:rPr lang="tr-TR" sz="2400" dirty="0">
                <a:latin typeface="Arial" pitchFamily="34" charset="0"/>
                <a:cs typeface="Arial" pitchFamily="34" charset="0"/>
              </a:rPr>
              <a:t> ise su zengini olarak sınıflandırılmaktadır</a:t>
            </a:r>
            <a:r>
              <a:rPr lang="tr-TR" sz="2400" dirty="0" smtClean="0">
                <a:latin typeface="Arial" pitchFamily="34" charset="0"/>
                <a:cs typeface="Arial" pitchFamily="34" charset="0"/>
              </a:rPr>
              <a:t>.</a:t>
            </a:r>
          </a:p>
          <a:p>
            <a:pPr algn="just"/>
            <a:r>
              <a:rPr lang="tr-TR" sz="2400" dirty="0" smtClean="0">
                <a:latin typeface="Arial" pitchFamily="34" charset="0"/>
                <a:cs typeface="Arial" pitchFamily="34" charset="0"/>
              </a:rPr>
              <a:t> </a:t>
            </a:r>
          </a:p>
          <a:p>
            <a:pPr algn="just"/>
            <a:r>
              <a:rPr lang="tr-TR" sz="2400" dirty="0" smtClean="0">
                <a:latin typeface="Arial" pitchFamily="34" charset="0"/>
                <a:cs typeface="Arial" pitchFamily="34" charset="0"/>
              </a:rPr>
              <a:t>Bu </a:t>
            </a:r>
            <a:r>
              <a:rPr lang="tr-TR" sz="2400" dirty="0">
                <a:latin typeface="Arial" pitchFamily="34" charset="0"/>
                <a:cs typeface="Arial" pitchFamily="34" charset="0"/>
              </a:rPr>
              <a:t>durumda </a:t>
            </a:r>
            <a:r>
              <a:rPr lang="tr-TR" sz="2400" dirty="0" smtClean="0">
                <a:latin typeface="Arial" pitchFamily="34" charset="0"/>
                <a:cs typeface="Arial" pitchFamily="34" charset="0"/>
              </a:rPr>
              <a:t>Türkiye </a:t>
            </a:r>
            <a:r>
              <a:rPr lang="tr-TR" sz="2400" dirty="0">
                <a:latin typeface="Arial" pitchFamily="34" charset="0"/>
                <a:cs typeface="Arial" pitchFamily="34" charset="0"/>
              </a:rPr>
              <a:t>su zengini değil; su azlığı çeken ülkeler sınıfına girmektedir.</a:t>
            </a:r>
          </a:p>
        </p:txBody>
      </p:sp>
    </p:spTree>
    <p:extLst>
      <p:ext uri="{BB962C8B-B14F-4D97-AF65-F5344CB8AC3E}">
        <p14:creationId xmlns:p14="http://schemas.microsoft.com/office/powerpoint/2010/main" val="1247845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332656"/>
            <a:ext cx="8280920" cy="5324535"/>
          </a:xfrm>
          <a:prstGeom prst="rect">
            <a:avLst/>
          </a:prstGeom>
        </p:spPr>
        <p:txBody>
          <a:bodyPr wrap="square">
            <a:spAutoFit/>
          </a:bodyPr>
          <a:lstStyle/>
          <a:p>
            <a:pPr algn="just"/>
            <a:r>
              <a:rPr lang="tr-TR" sz="2000" dirty="0">
                <a:latin typeface="Arial" pitchFamily="34" charset="0"/>
                <a:cs typeface="Arial" pitchFamily="34" charset="0"/>
              </a:rPr>
              <a:t>Dünyadaki toplam su miktarı 1.4 milyar km3 kadardır. Bunun </a:t>
            </a:r>
            <a:r>
              <a:rPr lang="tr-TR" sz="2000" dirty="0" smtClean="0">
                <a:latin typeface="Arial" pitchFamily="34" charset="0"/>
                <a:cs typeface="Arial" pitchFamily="34" charset="0"/>
              </a:rPr>
              <a:t>önemli </a:t>
            </a:r>
            <a:r>
              <a:rPr lang="tr-TR" sz="2000" dirty="0">
                <a:latin typeface="Arial" pitchFamily="34" charset="0"/>
                <a:cs typeface="Arial" pitchFamily="34" charset="0"/>
              </a:rPr>
              <a:t>bir bölümü, %97.5’i tuzludur. Tatlı suyun %68.7’si, kutuplarda donmuş halde bulunmakta; %30.1’inin ise yeraltı su kaynaklarını oluşturmaktadır. Bu suyun önemli bir bölümünün ekonomik kullanım derinliğinde olmadığı saptanmıştır (UNESCO, 2006). </a:t>
            </a:r>
            <a:endParaRPr lang="tr-TR" sz="2000" dirty="0" smtClean="0">
              <a:latin typeface="Arial" pitchFamily="34" charset="0"/>
              <a:cs typeface="Arial" pitchFamily="34" charset="0"/>
            </a:endParaRPr>
          </a:p>
          <a:p>
            <a:pPr algn="just"/>
            <a:endParaRPr lang="tr-TR" sz="2000" dirty="0">
              <a:latin typeface="Arial" pitchFamily="34" charset="0"/>
              <a:cs typeface="Arial" pitchFamily="34" charset="0"/>
            </a:endParaRPr>
          </a:p>
          <a:p>
            <a:pPr algn="just"/>
            <a:r>
              <a:rPr lang="tr-TR" sz="2000" dirty="0" smtClean="0">
                <a:latin typeface="Arial" pitchFamily="34" charset="0"/>
                <a:cs typeface="Arial" pitchFamily="34" charset="0"/>
              </a:rPr>
              <a:t>Tatlı </a:t>
            </a:r>
            <a:r>
              <a:rPr lang="tr-TR" sz="2000" dirty="0">
                <a:latin typeface="Arial" pitchFamily="34" charset="0"/>
                <a:cs typeface="Arial" pitchFamily="34" charset="0"/>
              </a:rPr>
              <a:t>suların ancak %0.3’ü yerüstü su kaynaklarında, göllerde, akarsularda, barajlarda ve göletlerde bulunmaktadır. Dünyamızda 1.4 milyar insan yeterli içme suyundan yoksundur. 2.3 milyar kişi sağlıklı suya hasrettir ve yılda 7 milyon kişi su ile ilgili hastalıklardan ölmektedir. </a:t>
            </a:r>
            <a:r>
              <a:rPr lang="tr-TR" sz="2000" b="1" dirty="0">
                <a:solidFill>
                  <a:srgbClr val="7030A0"/>
                </a:solidFill>
                <a:latin typeface="Arial" pitchFamily="34" charset="0"/>
                <a:cs typeface="Arial" pitchFamily="34" charset="0"/>
              </a:rPr>
              <a:t>Dünyada kişi </a:t>
            </a:r>
            <a:r>
              <a:rPr lang="tr-TR" sz="2000" b="1" dirty="0" smtClean="0">
                <a:solidFill>
                  <a:srgbClr val="7030A0"/>
                </a:solidFill>
                <a:latin typeface="Arial" pitchFamily="34" charset="0"/>
                <a:cs typeface="Arial" pitchFamily="34" charset="0"/>
              </a:rPr>
              <a:t>başına </a:t>
            </a:r>
            <a:r>
              <a:rPr lang="tr-TR" sz="2000" b="1" dirty="0">
                <a:solidFill>
                  <a:srgbClr val="7030A0"/>
                </a:solidFill>
                <a:latin typeface="Arial" pitchFamily="34" charset="0"/>
                <a:cs typeface="Arial" pitchFamily="34" charset="0"/>
              </a:rPr>
              <a:t>su tüketimi yılda ortalama 800 m</a:t>
            </a:r>
            <a:r>
              <a:rPr lang="tr-TR" sz="2000" b="1" baseline="30000" dirty="0">
                <a:solidFill>
                  <a:srgbClr val="7030A0"/>
                </a:solidFill>
                <a:latin typeface="Arial" pitchFamily="34" charset="0"/>
                <a:cs typeface="Arial" pitchFamily="34" charset="0"/>
              </a:rPr>
              <a:t>3</a:t>
            </a:r>
            <a:r>
              <a:rPr lang="tr-TR" sz="2000" b="1" dirty="0">
                <a:solidFill>
                  <a:srgbClr val="7030A0"/>
                </a:solidFill>
                <a:latin typeface="Arial" pitchFamily="34" charset="0"/>
                <a:cs typeface="Arial" pitchFamily="34" charset="0"/>
              </a:rPr>
              <a:t> dolayındadır</a:t>
            </a:r>
            <a:r>
              <a:rPr lang="tr-TR" sz="2000" b="1" dirty="0" smtClean="0">
                <a:solidFill>
                  <a:srgbClr val="7030A0"/>
                </a:solidFill>
                <a:latin typeface="Arial" pitchFamily="34" charset="0"/>
                <a:cs typeface="Arial" pitchFamily="34" charset="0"/>
              </a:rPr>
              <a:t>.</a:t>
            </a:r>
          </a:p>
          <a:p>
            <a:pPr algn="just"/>
            <a:endParaRPr lang="tr-TR" sz="2000" b="1" dirty="0">
              <a:solidFill>
                <a:srgbClr val="FFFF00"/>
              </a:solidFill>
              <a:latin typeface="Arial" pitchFamily="34" charset="0"/>
              <a:cs typeface="Arial" pitchFamily="34" charset="0"/>
            </a:endParaRPr>
          </a:p>
          <a:p>
            <a:pPr algn="just"/>
            <a:r>
              <a:rPr lang="tr-TR" sz="2000" dirty="0">
                <a:latin typeface="Arial" pitchFamily="34" charset="0"/>
                <a:cs typeface="Arial" pitchFamily="34" charset="0"/>
              </a:rPr>
              <a:t>Su kaynaklarının miktar ve niteliği, gün geçtikçe kötüye gitmektedir. Bazı ülkelerde kişisel talebin düşmesine </a:t>
            </a:r>
            <a:r>
              <a:rPr lang="tr-TR" sz="2000" dirty="0" smtClean="0">
                <a:latin typeface="Arial" pitchFamily="34" charset="0"/>
                <a:cs typeface="Arial" pitchFamily="34" charset="0"/>
              </a:rPr>
              <a:t>karşın</a:t>
            </a:r>
            <a:r>
              <a:rPr lang="tr-TR" sz="2000" dirty="0">
                <a:latin typeface="Arial" pitchFamily="34" charset="0"/>
                <a:cs typeface="Arial" pitchFamily="34" charset="0"/>
              </a:rPr>
              <a:t>, mevcut kaynaklar üzerindeki baskı artmaktadır. Buna bağlı olarak, su yönetiminin hedefleri ve süreçleri de değişmektedir. </a:t>
            </a:r>
          </a:p>
        </p:txBody>
      </p:sp>
    </p:spTree>
    <p:extLst>
      <p:ext uri="{BB962C8B-B14F-4D97-AF65-F5344CB8AC3E}">
        <p14:creationId xmlns:p14="http://schemas.microsoft.com/office/powerpoint/2010/main" val="2381835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7504" y="133464"/>
            <a:ext cx="8856984" cy="6247864"/>
          </a:xfrm>
          <a:prstGeom prst="rect">
            <a:avLst/>
          </a:prstGeom>
        </p:spPr>
        <p:txBody>
          <a:bodyPr wrap="square">
            <a:spAutoFit/>
          </a:bodyPr>
          <a:lstStyle/>
          <a:p>
            <a:pPr algn="just"/>
            <a:r>
              <a:rPr lang="tr-TR" sz="2000" b="1" u="sng" dirty="0">
                <a:latin typeface="Arial" pitchFamily="34" charset="0"/>
                <a:cs typeface="Arial" pitchFamily="34" charset="0"/>
              </a:rPr>
              <a:t>Üretim potansiyeli: </a:t>
            </a:r>
            <a:r>
              <a:rPr lang="tr-TR" sz="2000" dirty="0">
                <a:latin typeface="Arial" pitchFamily="34" charset="0"/>
                <a:cs typeface="Arial" pitchFamily="34" charset="0"/>
              </a:rPr>
              <a:t>Tarımda kullanılan toprak, emek ve sermayeden (su, gübre, ilaç, tohumluk, enerji vb.) oluşan üretim kaynakları ile üretkenlik artışı sağlayan teknoloji sabit tutulduğunda bitkisel </a:t>
            </a:r>
            <a:r>
              <a:rPr lang="tr-TR" sz="2000" dirty="0" smtClean="0">
                <a:latin typeface="Arial" pitchFamily="34" charset="0"/>
                <a:cs typeface="Arial" pitchFamily="34" charset="0"/>
              </a:rPr>
              <a:t>üretim potansiyelini </a:t>
            </a:r>
            <a:r>
              <a:rPr lang="tr-TR" sz="2000" dirty="0">
                <a:latin typeface="Arial" pitchFamily="34" charset="0"/>
                <a:cs typeface="Arial" pitchFamily="34" charset="0"/>
              </a:rPr>
              <a:t>belirleyen en önemli faktör güneş enerjisi ve yağışın yetişme mevsimi içerisindeki miktar ve </a:t>
            </a:r>
            <a:r>
              <a:rPr lang="tr-TR" sz="2000" dirty="0" smtClean="0">
                <a:latin typeface="Arial" pitchFamily="34" charset="0"/>
                <a:cs typeface="Arial" pitchFamily="34" charset="0"/>
              </a:rPr>
              <a:t>dağılımıdır. Bu </a:t>
            </a:r>
            <a:r>
              <a:rPr lang="tr-TR" sz="2000" dirty="0">
                <a:latin typeface="Arial" pitchFamily="34" charset="0"/>
                <a:cs typeface="Arial" pitchFamily="34" charset="0"/>
              </a:rPr>
              <a:t>iki faktör dikkate alınırsa, doğal üretim potansiyeli bölgeden bölgeye, aynı bölge ya da il içinde yöreden yöreye 4 katı aşan bir farklılık ortaya çıkmaktadır. </a:t>
            </a:r>
            <a:r>
              <a:rPr lang="tr-TR" sz="2000" b="1" dirty="0">
                <a:latin typeface="Arial" pitchFamily="34" charset="0"/>
                <a:cs typeface="Arial" pitchFamily="34" charset="0"/>
              </a:rPr>
              <a:t>Doğal üretim potansiyeli en yüksek bölge </a:t>
            </a:r>
            <a:r>
              <a:rPr lang="tr-TR" sz="2000" dirty="0">
                <a:latin typeface="Arial" pitchFamily="34" charset="0"/>
                <a:cs typeface="Arial" pitchFamily="34" charset="0"/>
              </a:rPr>
              <a:t>yetişme mevsiminde yağışın miktar ve dağılımının en elverişli olduğu </a:t>
            </a:r>
            <a:r>
              <a:rPr lang="tr-TR" sz="2000" b="1" dirty="0">
                <a:latin typeface="Arial" pitchFamily="34" charset="0"/>
                <a:cs typeface="Arial" pitchFamily="34" charset="0"/>
              </a:rPr>
              <a:t>Karadeniz kıyı ovalarıdır. </a:t>
            </a:r>
            <a:r>
              <a:rPr lang="tr-TR" sz="2000" dirty="0">
                <a:latin typeface="Arial" pitchFamily="34" charset="0"/>
                <a:cs typeface="Arial" pitchFamily="34" charset="0"/>
              </a:rPr>
              <a:t>Bunu</a:t>
            </a:r>
            <a:r>
              <a:rPr lang="tr-TR" sz="2000" b="1" dirty="0">
                <a:latin typeface="Arial" pitchFamily="34" charset="0"/>
                <a:cs typeface="Arial" pitchFamily="34" charset="0"/>
              </a:rPr>
              <a:t> Marmara, Ege, Akdeniz geçit bölgeleri, İç Anadolu ve Güneydoğu Anadolu </a:t>
            </a:r>
            <a:r>
              <a:rPr lang="tr-TR" sz="2000" b="1" dirty="0" smtClean="0">
                <a:latin typeface="Arial" pitchFamily="34" charset="0"/>
                <a:cs typeface="Arial" pitchFamily="34" charset="0"/>
              </a:rPr>
              <a:t>izlemektedir.</a:t>
            </a:r>
          </a:p>
          <a:p>
            <a:pPr algn="just"/>
            <a:r>
              <a:rPr lang="tr-TR" sz="2000" b="1" dirty="0">
                <a:latin typeface="Arial" pitchFamily="34" charset="0"/>
                <a:cs typeface="Arial" pitchFamily="34" charset="0"/>
              </a:rPr>
              <a:t>Doğal üretim potansiyeli en düşük yöreler </a:t>
            </a:r>
            <a:r>
              <a:rPr lang="tr-TR" sz="2000" dirty="0">
                <a:latin typeface="Arial" pitchFamily="34" charset="0"/>
                <a:cs typeface="Arial" pitchFamily="34" charset="0"/>
              </a:rPr>
              <a:t>ise yetişme mevsiminde güneş enerjisinin en elverişsiz olduğu </a:t>
            </a:r>
            <a:r>
              <a:rPr lang="tr-TR" sz="2000" b="1" dirty="0">
                <a:latin typeface="Arial" pitchFamily="34" charset="0"/>
                <a:cs typeface="Arial" pitchFamily="34" charset="0"/>
              </a:rPr>
              <a:t>Doğu Anadolu’nun yüksek ovalarıdır. </a:t>
            </a:r>
            <a:r>
              <a:rPr lang="tr-TR" sz="2000" dirty="0">
                <a:latin typeface="Arial" pitchFamily="34" charset="0"/>
                <a:cs typeface="Arial" pitchFamily="34" charset="0"/>
              </a:rPr>
              <a:t>Yetişme mevsimindeki yağışın miktar ve dağılımının yetersizliğinden ortaya çıkan su eksikliğinin sulama ile karşılanması durumunda doğal üretim potansiyeli artmakta güneş enerjisinin en bol olduğu </a:t>
            </a:r>
            <a:r>
              <a:rPr lang="tr-TR" sz="2000" b="1" dirty="0">
                <a:latin typeface="Arial" pitchFamily="34" charset="0"/>
                <a:cs typeface="Arial" pitchFamily="34" charset="0"/>
              </a:rPr>
              <a:t>Akdeniz ve Güney Doğu Anadolu da en yüksek değeri almaktadır. Bunu sırasıyla Ege, Marmara geçit bölgeleri, İç Anadolu ve diğer bölgeler izlemektedir. </a:t>
            </a:r>
            <a:r>
              <a:rPr lang="tr-TR" sz="2000" dirty="0">
                <a:latin typeface="Arial" pitchFamily="34" charset="0"/>
                <a:cs typeface="Arial" pitchFamily="34" charset="0"/>
              </a:rPr>
              <a:t>Bu durumda ülkemizde sulanan en iyi yöre (Adana, Akçakale vb.) ile kuruda tarım yapılan en elverişsiz yörenin (</a:t>
            </a:r>
            <a:r>
              <a:rPr lang="tr-TR" sz="2000" dirty="0" err="1">
                <a:latin typeface="Arial" pitchFamily="34" charset="0"/>
                <a:cs typeface="Arial" pitchFamily="34" charset="0"/>
              </a:rPr>
              <a:t>Hunus</a:t>
            </a:r>
            <a:r>
              <a:rPr lang="tr-TR" sz="2000" dirty="0">
                <a:latin typeface="Arial" pitchFamily="34" charset="0"/>
                <a:cs typeface="Arial" pitchFamily="34" charset="0"/>
              </a:rPr>
              <a:t>, Patnos vb.) doğal üretim potansiyeli arasında 10 katı aşan bir farklılık çıkmaktadır</a:t>
            </a:r>
            <a:r>
              <a:rPr lang="tr-TR" sz="2000" dirty="0" smtClean="0">
                <a:latin typeface="Arial" pitchFamily="34" charset="0"/>
                <a:cs typeface="Arial" pitchFamily="34" charset="0"/>
              </a:rPr>
              <a:t>.</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3426722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706045"/>
            <a:ext cx="8712968" cy="4955203"/>
          </a:xfrm>
          <a:prstGeom prst="rect">
            <a:avLst/>
          </a:prstGeom>
        </p:spPr>
        <p:txBody>
          <a:bodyPr wrap="square">
            <a:spAutoFit/>
          </a:bodyPr>
          <a:lstStyle/>
          <a:p>
            <a:r>
              <a:rPr lang="tr-TR" sz="2000" dirty="0">
                <a:latin typeface="Arial" pitchFamily="34" charset="0"/>
                <a:cs typeface="Arial" pitchFamily="34" charset="0"/>
              </a:rPr>
              <a:t>Üretim potansiyeline ulaşılmasında iki seçenek vardır</a:t>
            </a:r>
            <a:r>
              <a:rPr lang="tr-TR" sz="2000" dirty="0" smtClean="0">
                <a:latin typeface="Arial" pitchFamily="34" charset="0"/>
                <a:cs typeface="Arial" pitchFamily="34" charset="0"/>
              </a:rPr>
              <a:t>;</a:t>
            </a:r>
          </a:p>
          <a:p>
            <a:pPr algn="just"/>
            <a:r>
              <a:rPr lang="tr-TR" sz="2000" b="1" dirty="0" smtClean="0">
                <a:latin typeface="Arial" pitchFamily="34" charset="0"/>
                <a:cs typeface="Arial" pitchFamily="34" charset="0"/>
              </a:rPr>
              <a:t>1.Yatay </a:t>
            </a:r>
            <a:r>
              <a:rPr lang="tr-TR" sz="2000" b="1" dirty="0">
                <a:latin typeface="Arial" pitchFamily="34" charset="0"/>
                <a:cs typeface="Arial" pitchFamily="34" charset="0"/>
              </a:rPr>
              <a:t>gelişme: </a:t>
            </a:r>
            <a:r>
              <a:rPr lang="tr-TR" sz="2000" dirty="0">
                <a:latin typeface="Arial" pitchFamily="34" charset="0"/>
                <a:cs typeface="Arial" pitchFamily="34" charset="0"/>
              </a:rPr>
              <a:t>Tarım topraklarının geliştirilmesi yada tarım yapılan alanların artırılması demektir</a:t>
            </a:r>
            <a:r>
              <a:rPr lang="tr-TR" sz="2000" dirty="0" smtClean="0">
                <a:latin typeface="Arial" pitchFamily="34" charset="0"/>
                <a:cs typeface="Arial" pitchFamily="34" charset="0"/>
              </a:rPr>
              <a:t>.</a:t>
            </a:r>
          </a:p>
          <a:p>
            <a:pPr algn="just"/>
            <a:endParaRPr lang="tr-TR" sz="2000" dirty="0">
              <a:latin typeface="Arial" pitchFamily="34" charset="0"/>
              <a:cs typeface="Arial" pitchFamily="34" charset="0"/>
            </a:endParaRPr>
          </a:p>
          <a:p>
            <a:pPr algn="just"/>
            <a:r>
              <a:rPr lang="tr-TR" sz="2000" b="1" dirty="0">
                <a:latin typeface="Arial" pitchFamily="34" charset="0"/>
                <a:cs typeface="Arial" pitchFamily="34" charset="0"/>
              </a:rPr>
              <a:t>2.Dikey gelişme: </a:t>
            </a:r>
            <a:r>
              <a:rPr lang="tr-TR" sz="2000" dirty="0">
                <a:latin typeface="Arial" pitchFamily="34" charset="0"/>
                <a:cs typeface="Arial" pitchFamily="34" charset="0"/>
              </a:rPr>
              <a:t>Birim alandan alınan verimin artırılmasıdır</a:t>
            </a:r>
            <a:r>
              <a:rPr lang="tr-TR" sz="2000" dirty="0" smtClean="0">
                <a:latin typeface="Arial" pitchFamily="34" charset="0"/>
                <a:cs typeface="Arial" pitchFamily="34" charset="0"/>
              </a:rPr>
              <a:t>.</a:t>
            </a:r>
          </a:p>
          <a:p>
            <a:endParaRPr lang="tr-TR" sz="2000" dirty="0">
              <a:latin typeface="Arial" pitchFamily="34" charset="0"/>
              <a:cs typeface="Arial" pitchFamily="34" charset="0"/>
            </a:endParaRPr>
          </a:p>
          <a:p>
            <a:r>
              <a:rPr lang="tr-TR" sz="2000" b="1" dirty="0">
                <a:latin typeface="Arial" pitchFamily="34" charset="0"/>
                <a:cs typeface="Arial" pitchFamily="34" charset="0"/>
              </a:rPr>
              <a:t>Sulama Şebekelerinde </a:t>
            </a:r>
            <a:r>
              <a:rPr lang="tr-TR" sz="2000" b="1" dirty="0" smtClean="0">
                <a:latin typeface="Arial" pitchFamily="34" charset="0"/>
                <a:cs typeface="Arial" pitchFamily="34" charset="0"/>
              </a:rPr>
              <a:t>Amaçlar</a:t>
            </a:r>
          </a:p>
          <a:p>
            <a:pPr algn="just"/>
            <a:r>
              <a:rPr lang="tr-TR" sz="2000" dirty="0" smtClean="0">
                <a:latin typeface="Arial" pitchFamily="34" charset="0"/>
                <a:cs typeface="Arial" pitchFamily="34" charset="0"/>
              </a:rPr>
              <a:t>Tarımda </a:t>
            </a:r>
            <a:r>
              <a:rPr lang="tr-TR" sz="2000" dirty="0">
                <a:latin typeface="Arial" pitchFamily="34" charset="0"/>
                <a:cs typeface="Arial" pitchFamily="34" charset="0"/>
              </a:rPr>
              <a:t>suyun etkin kullanımı için tarımın modernize edilmesi zorunludur. Tarımın modernizasyonunda amaç; yüksek verimli bir tarım sisteminin gerçekleştirilmesidir. Tarımın modernizasyonu için 4 ön koşul gerekir;</a:t>
            </a:r>
          </a:p>
          <a:p>
            <a:pPr>
              <a:tabLst>
                <a:tab pos="180975" algn="l"/>
                <a:tab pos="361950" algn="l"/>
              </a:tabLst>
            </a:pPr>
            <a:r>
              <a:rPr lang="tr-TR" sz="2000" dirty="0">
                <a:latin typeface="Arial" pitchFamily="34" charset="0"/>
                <a:cs typeface="Arial" pitchFamily="34" charset="0"/>
              </a:rPr>
              <a:t>1.	Uygun teknoloji</a:t>
            </a:r>
          </a:p>
          <a:p>
            <a:pPr>
              <a:tabLst>
                <a:tab pos="180975" algn="l"/>
                <a:tab pos="361950" algn="l"/>
              </a:tabLst>
            </a:pPr>
            <a:r>
              <a:rPr lang="tr-TR" sz="2000" dirty="0">
                <a:latin typeface="Arial" pitchFamily="34" charset="0"/>
                <a:cs typeface="Arial" pitchFamily="34" charset="0"/>
              </a:rPr>
              <a:t>2.	Yeterli girdi kullanımı</a:t>
            </a:r>
          </a:p>
          <a:p>
            <a:pPr>
              <a:tabLst>
                <a:tab pos="180975" algn="l"/>
                <a:tab pos="361950" algn="l"/>
              </a:tabLst>
            </a:pPr>
            <a:r>
              <a:rPr lang="tr-TR" sz="2000" dirty="0">
                <a:latin typeface="Arial" pitchFamily="34" charset="0"/>
                <a:cs typeface="Arial" pitchFamily="34" charset="0"/>
              </a:rPr>
              <a:t>3.	Ekonomik özendirme</a:t>
            </a:r>
          </a:p>
          <a:p>
            <a:pPr>
              <a:tabLst>
                <a:tab pos="180975" algn="l"/>
                <a:tab pos="361950" algn="l"/>
              </a:tabLst>
            </a:pPr>
            <a:r>
              <a:rPr lang="tr-TR" sz="2000" dirty="0">
                <a:latin typeface="Arial" pitchFamily="34" charset="0"/>
                <a:cs typeface="Arial" pitchFamily="34" charset="0"/>
              </a:rPr>
              <a:t>4.	Kırsal yapının iyileştirilmesi</a:t>
            </a:r>
          </a:p>
          <a:p>
            <a:pPr>
              <a:tabLst>
                <a:tab pos="180975" algn="l"/>
              </a:tabLst>
            </a:pPr>
            <a:endParaRPr lang="tr-TR" dirty="0"/>
          </a:p>
          <a:p>
            <a:endParaRPr lang="tr-TR" dirty="0"/>
          </a:p>
        </p:txBody>
      </p:sp>
    </p:spTree>
    <p:extLst>
      <p:ext uri="{BB962C8B-B14F-4D97-AF65-F5344CB8AC3E}">
        <p14:creationId xmlns:p14="http://schemas.microsoft.com/office/powerpoint/2010/main" val="1500458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8568952" cy="65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759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476671"/>
            <a:ext cx="8712968" cy="6247864"/>
          </a:xfrm>
          <a:prstGeom prst="rect">
            <a:avLst/>
          </a:prstGeom>
        </p:spPr>
        <p:txBody>
          <a:bodyPr wrap="square">
            <a:spAutoFit/>
          </a:bodyPr>
          <a:lstStyle/>
          <a:p>
            <a:pPr algn="just"/>
            <a:r>
              <a:rPr lang="tr-TR" sz="2000" b="1" u="sng" dirty="0">
                <a:latin typeface="Arial" pitchFamily="34" charset="0"/>
                <a:cs typeface="Arial" pitchFamily="34" charset="0"/>
              </a:rPr>
              <a:t>Etkin su dağıtımı ve kullanımı için; </a:t>
            </a:r>
            <a:r>
              <a:rPr lang="tr-TR" sz="2000" dirty="0">
                <a:latin typeface="Arial" pitchFamily="34" charset="0"/>
                <a:cs typeface="Arial" pitchFamily="34" charset="0"/>
              </a:rPr>
              <a:t>sulama altyapısının yeterli olması gerekmektedir. Sulama alt yapısı depolama, iletim, dağıtım ve uç tesislerden oluşmaktadır. Uygun bir sulama altyapısı 3 şekilde yapılabilir.</a:t>
            </a:r>
          </a:p>
          <a:p>
            <a:pPr algn="just" defTabSz="361950"/>
            <a:r>
              <a:rPr lang="tr-TR" sz="2000" dirty="0">
                <a:latin typeface="Arial" pitchFamily="34" charset="0"/>
                <a:cs typeface="Arial" pitchFamily="34" charset="0"/>
              </a:rPr>
              <a:t>1.	Yeni sulama sisteminin yapılması </a:t>
            </a:r>
          </a:p>
          <a:p>
            <a:pPr algn="just" defTabSz="361950"/>
            <a:r>
              <a:rPr lang="tr-TR" sz="2000" dirty="0">
                <a:latin typeface="Arial" pitchFamily="34" charset="0"/>
                <a:cs typeface="Arial" pitchFamily="34" charset="0"/>
              </a:rPr>
              <a:t>2.	Mevcut </a:t>
            </a:r>
            <a:r>
              <a:rPr lang="tr-TR" sz="2000" dirty="0" smtClean="0">
                <a:latin typeface="Arial" pitchFamily="34" charset="0"/>
                <a:cs typeface="Arial" pitchFamily="34" charset="0"/>
              </a:rPr>
              <a:t>sistemlerin </a:t>
            </a:r>
            <a:r>
              <a:rPr lang="tr-TR" sz="2000" dirty="0">
                <a:latin typeface="Arial" pitchFamily="34" charset="0"/>
                <a:cs typeface="Arial" pitchFamily="34" charset="0"/>
              </a:rPr>
              <a:t>rehabilitasyonu</a:t>
            </a:r>
          </a:p>
          <a:p>
            <a:pPr marL="457200" indent="-457200" algn="just" defTabSz="361950">
              <a:buAutoNum type="arabicPeriod" startAt="3"/>
            </a:pPr>
            <a:r>
              <a:rPr lang="tr-TR" sz="2000" dirty="0" smtClean="0">
                <a:latin typeface="Arial" pitchFamily="34" charset="0"/>
                <a:cs typeface="Arial" pitchFamily="34" charset="0"/>
              </a:rPr>
              <a:t>Mevcut </a:t>
            </a:r>
            <a:r>
              <a:rPr lang="tr-TR" sz="2000" dirty="0">
                <a:latin typeface="Arial" pitchFamily="34" charset="0"/>
                <a:cs typeface="Arial" pitchFamily="34" charset="0"/>
              </a:rPr>
              <a:t>ve rehabilitasyonu yapılmış tesislerde uç tesislerin </a:t>
            </a:r>
            <a:r>
              <a:rPr lang="tr-TR" sz="2000" dirty="0" smtClean="0">
                <a:latin typeface="Arial" pitchFamily="34" charset="0"/>
                <a:cs typeface="Arial" pitchFamily="34" charset="0"/>
              </a:rPr>
              <a:t>artırılması</a:t>
            </a:r>
          </a:p>
          <a:p>
            <a:pPr marL="457200" indent="-457200" algn="just" defTabSz="361950">
              <a:buAutoNum type="arabicPeriod" startAt="3"/>
            </a:pPr>
            <a:endParaRPr lang="tr-TR" sz="2000" dirty="0">
              <a:latin typeface="Arial" pitchFamily="34" charset="0"/>
              <a:cs typeface="Arial" pitchFamily="34" charset="0"/>
            </a:endParaRPr>
          </a:p>
          <a:p>
            <a:pPr algn="just" defTabSz="361950"/>
            <a:r>
              <a:rPr lang="tr-TR" sz="2000" b="1" dirty="0">
                <a:latin typeface="Arial" pitchFamily="34" charset="0"/>
                <a:cs typeface="Arial" pitchFamily="34" charset="0"/>
              </a:rPr>
              <a:t>Etkin su kullanımı ve dağıtım hizmetleri; </a:t>
            </a:r>
            <a:r>
              <a:rPr lang="tr-TR" sz="2000" dirty="0">
                <a:latin typeface="Arial" pitchFamily="34" charset="0"/>
                <a:cs typeface="Arial" pitchFamily="34" charset="0"/>
              </a:rPr>
              <a:t>işletme hizmetleri, bakım hizmetleri ve sulama destek hizmetlerinden oluşur. </a:t>
            </a:r>
            <a:endParaRPr lang="tr-TR" sz="2000" dirty="0" smtClean="0">
              <a:latin typeface="Arial" pitchFamily="34" charset="0"/>
              <a:cs typeface="Arial" pitchFamily="34" charset="0"/>
            </a:endParaRPr>
          </a:p>
          <a:p>
            <a:pPr algn="just" defTabSz="361950"/>
            <a:endParaRPr lang="tr-TR" sz="2000" dirty="0">
              <a:latin typeface="Arial" pitchFamily="34" charset="0"/>
              <a:cs typeface="Arial" pitchFamily="34" charset="0"/>
            </a:endParaRPr>
          </a:p>
          <a:p>
            <a:pPr algn="just" defTabSz="361950"/>
            <a:r>
              <a:rPr lang="tr-TR" sz="2000" b="1" dirty="0">
                <a:latin typeface="Arial" pitchFamily="34" charset="0"/>
                <a:cs typeface="Arial" pitchFamily="34" charset="0"/>
              </a:rPr>
              <a:t>İşletme hizmetleri; </a:t>
            </a:r>
            <a:r>
              <a:rPr lang="tr-TR" sz="2000" dirty="0">
                <a:latin typeface="Arial" pitchFamily="34" charset="0"/>
                <a:cs typeface="Arial" pitchFamily="34" charset="0"/>
              </a:rPr>
              <a:t>İstenilen miktar ve zamanda istenilen suyun verilmesini sağlamaktır. </a:t>
            </a:r>
            <a:endParaRPr lang="tr-TR" sz="2000" dirty="0" smtClean="0">
              <a:latin typeface="Arial" pitchFamily="34" charset="0"/>
              <a:cs typeface="Arial" pitchFamily="34" charset="0"/>
            </a:endParaRPr>
          </a:p>
          <a:p>
            <a:pPr algn="just" defTabSz="361950"/>
            <a:endParaRPr lang="tr-TR" sz="2000" dirty="0" smtClean="0">
              <a:latin typeface="Arial" pitchFamily="34" charset="0"/>
              <a:cs typeface="Arial" pitchFamily="34" charset="0"/>
            </a:endParaRPr>
          </a:p>
          <a:p>
            <a:pPr algn="just" defTabSz="361950"/>
            <a:r>
              <a:rPr lang="tr-TR" sz="2000" b="1" dirty="0" smtClean="0">
                <a:latin typeface="Arial" pitchFamily="34" charset="0"/>
                <a:cs typeface="Arial" pitchFamily="34" charset="0"/>
              </a:rPr>
              <a:t>Bakım </a:t>
            </a:r>
            <a:r>
              <a:rPr lang="tr-TR" sz="2000" b="1" dirty="0">
                <a:latin typeface="Arial" pitchFamily="34" charset="0"/>
                <a:cs typeface="Arial" pitchFamily="34" charset="0"/>
              </a:rPr>
              <a:t>hizmetleri; </a:t>
            </a:r>
            <a:r>
              <a:rPr lang="tr-TR" sz="2000" dirty="0">
                <a:latin typeface="Arial" pitchFamily="34" charset="0"/>
                <a:cs typeface="Arial" pitchFamily="34" charset="0"/>
              </a:rPr>
              <a:t>Tesislerin bakım hizmetidir. Sulama şebekelerinde şebekenin fonksiyonel olarak çalışması için gerekli kanal temizliği, kırılan yerlerin onarılması gibi hizmetleri kapsar. </a:t>
            </a:r>
            <a:endParaRPr lang="tr-TR" sz="2000" dirty="0" smtClean="0">
              <a:latin typeface="Arial" pitchFamily="34" charset="0"/>
              <a:cs typeface="Arial" pitchFamily="34" charset="0"/>
            </a:endParaRPr>
          </a:p>
          <a:p>
            <a:pPr algn="just" defTabSz="361950"/>
            <a:endParaRPr lang="tr-TR" sz="2000" dirty="0" smtClean="0">
              <a:latin typeface="Arial" pitchFamily="34" charset="0"/>
              <a:cs typeface="Arial" pitchFamily="34" charset="0"/>
            </a:endParaRPr>
          </a:p>
          <a:p>
            <a:pPr algn="just" defTabSz="361950"/>
            <a:r>
              <a:rPr lang="tr-TR" sz="2000" b="1" dirty="0" smtClean="0">
                <a:latin typeface="Arial" pitchFamily="34" charset="0"/>
                <a:cs typeface="Arial" pitchFamily="34" charset="0"/>
              </a:rPr>
              <a:t>Sulama </a:t>
            </a:r>
            <a:r>
              <a:rPr lang="tr-TR" sz="2000" b="1" dirty="0">
                <a:latin typeface="Arial" pitchFamily="34" charset="0"/>
                <a:cs typeface="Arial" pitchFamily="34" charset="0"/>
              </a:rPr>
              <a:t>destek hizmetleri ise; </a:t>
            </a:r>
            <a:r>
              <a:rPr lang="tr-TR" sz="2000" dirty="0">
                <a:latin typeface="Arial" pitchFamily="34" charset="0"/>
                <a:cs typeface="Arial" pitchFamily="34" charset="0"/>
              </a:rPr>
              <a:t>sulama geliştirme tesislerinin yapımı, su kullanımının iyileştirilmesi ve tersiyer işletme bakım işlerinden sorumludur. </a:t>
            </a:r>
          </a:p>
          <a:p>
            <a:pPr algn="just" defTabSz="361950"/>
            <a:endParaRPr lang="tr-TR" sz="2000" dirty="0">
              <a:latin typeface="Arial" pitchFamily="34" charset="0"/>
              <a:cs typeface="Arial" pitchFamily="34" charset="0"/>
            </a:endParaRPr>
          </a:p>
        </p:txBody>
      </p:sp>
    </p:spTree>
    <p:extLst>
      <p:ext uri="{BB962C8B-B14F-4D97-AF65-F5344CB8AC3E}">
        <p14:creationId xmlns:p14="http://schemas.microsoft.com/office/powerpoint/2010/main" val="2751818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88640"/>
            <a:ext cx="8640960" cy="4647426"/>
          </a:xfrm>
          <a:prstGeom prst="rect">
            <a:avLst/>
          </a:prstGeom>
        </p:spPr>
        <p:txBody>
          <a:bodyPr wrap="square">
            <a:spAutoFit/>
          </a:bodyPr>
          <a:lstStyle/>
          <a:p>
            <a:pPr defTabSz="361950"/>
            <a:r>
              <a:rPr lang="tr-TR" sz="2000" b="1" dirty="0">
                <a:latin typeface="Arial" pitchFamily="34" charset="0"/>
                <a:cs typeface="Arial" pitchFamily="34" charset="0"/>
              </a:rPr>
              <a:t>Etkin bir işletme hizmetinin başlıca unsurları; </a:t>
            </a:r>
          </a:p>
          <a:p>
            <a:pPr defTabSz="361950"/>
            <a:r>
              <a:rPr lang="tr-TR" sz="2000" dirty="0">
                <a:latin typeface="Arial" pitchFamily="34" charset="0"/>
                <a:cs typeface="Arial" pitchFamily="34" charset="0"/>
              </a:rPr>
              <a:t>•	Sulama planlanması</a:t>
            </a:r>
          </a:p>
          <a:p>
            <a:pPr defTabSz="361950"/>
            <a:r>
              <a:rPr lang="tr-TR" sz="2000" dirty="0">
                <a:latin typeface="Arial" pitchFamily="34" charset="0"/>
                <a:cs typeface="Arial" pitchFamily="34" charset="0"/>
              </a:rPr>
              <a:t>•	Plana göre dağıtım</a:t>
            </a:r>
          </a:p>
          <a:p>
            <a:pPr defTabSz="361950"/>
            <a:r>
              <a:rPr lang="tr-TR" sz="2000" dirty="0">
                <a:latin typeface="Arial" pitchFamily="34" charset="0"/>
                <a:cs typeface="Arial" pitchFamily="34" charset="0"/>
              </a:rPr>
              <a:t>•	Fazla suların drenajı</a:t>
            </a:r>
          </a:p>
          <a:p>
            <a:pPr defTabSz="361950"/>
            <a:r>
              <a:rPr lang="tr-TR" sz="2000" dirty="0">
                <a:latin typeface="Arial" pitchFamily="34" charset="0"/>
                <a:cs typeface="Arial" pitchFamily="34" charset="0"/>
              </a:rPr>
              <a:t>•	Şebekenin </a:t>
            </a:r>
            <a:r>
              <a:rPr lang="tr-TR" sz="2000" dirty="0" smtClean="0">
                <a:latin typeface="Arial" pitchFamily="34" charset="0"/>
                <a:cs typeface="Arial" pitchFamily="34" charset="0"/>
              </a:rPr>
              <a:t>izlenmesi</a:t>
            </a:r>
          </a:p>
          <a:p>
            <a:pPr defTabSz="361950"/>
            <a:endParaRPr lang="tr-TR" sz="2000" dirty="0">
              <a:latin typeface="Arial" pitchFamily="34" charset="0"/>
              <a:cs typeface="Arial" pitchFamily="34" charset="0"/>
            </a:endParaRPr>
          </a:p>
          <a:p>
            <a:pPr defTabSz="361950"/>
            <a:r>
              <a:rPr lang="tr-TR" sz="2000" b="1" dirty="0">
                <a:latin typeface="Arial" pitchFamily="34" charset="0"/>
                <a:cs typeface="Arial" pitchFamily="34" charset="0"/>
              </a:rPr>
              <a:t>Sulama geliştirme hizmeti; </a:t>
            </a:r>
            <a:r>
              <a:rPr lang="tr-TR" sz="2000" dirty="0">
                <a:latin typeface="Arial" pitchFamily="34" charset="0"/>
                <a:cs typeface="Arial" pitchFamily="34" charset="0"/>
              </a:rPr>
              <a:t>suyun etkin kullanımı için gerekli </a:t>
            </a:r>
            <a:r>
              <a:rPr lang="tr-TR" sz="2000" dirty="0" err="1">
                <a:latin typeface="Arial" pitchFamily="34" charset="0"/>
                <a:cs typeface="Arial" pitchFamily="34" charset="0"/>
              </a:rPr>
              <a:t>agroteknik</a:t>
            </a:r>
            <a:r>
              <a:rPr lang="tr-TR" sz="2000" dirty="0">
                <a:latin typeface="Arial" pitchFamily="34" charset="0"/>
                <a:cs typeface="Arial" pitchFamily="34" charset="0"/>
              </a:rPr>
              <a:t> ortamı hazırlar. Su geliştirme hizmetleri;</a:t>
            </a:r>
          </a:p>
          <a:p>
            <a:pPr defTabSz="361950"/>
            <a:r>
              <a:rPr lang="tr-TR" sz="2000" dirty="0">
                <a:latin typeface="Arial" pitchFamily="34" charset="0"/>
                <a:cs typeface="Arial" pitchFamily="34" charset="0"/>
              </a:rPr>
              <a:t>1.	Sınır düzeltme</a:t>
            </a:r>
          </a:p>
          <a:p>
            <a:pPr defTabSz="361950"/>
            <a:r>
              <a:rPr lang="tr-TR" sz="2000" dirty="0">
                <a:latin typeface="Arial" pitchFamily="34" charset="0"/>
                <a:cs typeface="Arial" pitchFamily="34" charset="0"/>
              </a:rPr>
              <a:t>2.	Toplulaştırma</a:t>
            </a:r>
          </a:p>
          <a:p>
            <a:pPr defTabSz="361950"/>
            <a:r>
              <a:rPr lang="tr-TR" sz="2000" dirty="0">
                <a:latin typeface="Arial" pitchFamily="34" charset="0"/>
                <a:cs typeface="Arial" pitchFamily="34" charset="0"/>
              </a:rPr>
              <a:t>3.	Tesviye</a:t>
            </a:r>
          </a:p>
          <a:p>
            <a:pPr defTabSz="361950"/>
            <a:r>
              <a:rPr lang="tr-TR" sz="2000" dirty="0">
                <a:latin typeface="Arial" pitchFamily="34" charset="0"/>
                <a:cs typeface="Arial" pitchFamily="34" charset="0"/>
              </a:rPr>
              <a:t>4.	Tarla içi drenaj tesisleri</a:t>
            </a:r>
          </a:p>
          <a:p>
            <a:pPr defTabSz="361950"/>
            <a:r>
              <a:rPr lang="tr-TR" sz="2000" dirty="0">
                <a:latin typeface="Arial" pitchFamily="34" charset="0"/>
                <a:cs typeface="Arial" pitchFamily="34" charset="0"/>
              </a:rPr>
              <a:t>5.	Tarla içi sulama tesisleri</a:t>
            </a:r>
          </a:p>
          <a:p>
            <a:endParaRPr lang="tr-TR" dirty="0"/>
          </a:p>
          <a:p>
            <a:endParaRPr lang="tr-TR" dirty="0"/>
          </a:p>
        </p:txBody>
      </p:sp>
    </p:spTree>
    <p:extLst>
      <p:ext uri="{BB962C8B-B14F-4D97-AF65-F5344CB8AC3E}">
        <p14:creationId xmlns:p14="http://schemas.microsoft.com/office/powerpoint/2010/main" val="1866119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97346"/>
            <a:ext cx="8568952" cy="5940088"/>
          </a:xfrm>
          <a:prstGeom prst="rect">
            <a:avLst/>
          </a:prstGeom>
        </p:spPr>
        <p:txBody>
          <a:bodyPr wrap="square">
            <a:spAutoFit/>
          </a:bodyPr>
          <a:lstStyle/>
          <a:p>
            <a:pPr algn="just"/>
            <a:r>
              <a:rPr lang="tr-TR" sz="2000" b="1" dirty="0">
                <a:latin typeface="Arial" pitchFamily="34" charset="0"/>
                <a:cs typeface="Arial" pitchFamily="34" charset="0"/>
              </a:rPr>
              <a:t>GAP ENTEGRE BÖLGE KALKINMA SİSTEMİ</a:t>
            </a:r>
          </a:p>
          <a:p>
            <a:pPr algn="just"/>
            <a:endParaRPr lang="tr-TR" sz="2000" dirty="0">
              <a:latin typeface="Arial" pitchFamily="34" charset="0"/>
              <a:cs typeface="Arial" pitchFamily="34" charset="0"/>
            </a:endParaRPr>
          </a:p>
          <a:p>
            <a:pPr algn="just"/>
            <a:r>
              <a:rPr lang="tr-TR" sz="2000" b="1" dirty="0">
                <a:latin typeface="Arial" pitchFamily="34" charset="0"/>
                <a:cs typeface="Arial" pitchFamily="34" charset="0"/>
              </a:rPr>
              <a:t>Entegre proje; </a:t>
            </a:r>
            <a:r>
              <a:rPr lang="tr-TR" sz="2000" dirty="0">
                <a:latin typeface="Arial" pitchFamily="34" charset="0"/>
                <a:cs typeface="Arial" pitchFamily="34" charset="0"/>
              </a:rPr>
              <a:t>refahın maksimizasyonu için kalkınmanın fiziksel, sosyal ve ekonomik boyutlarının bütünleştirilmesidir. Entegre kalkınma sisteminde tarımın modernizasyonunda amaç; sulu tarımda birim zamanda birim alanda elde edilen üretim değerini maksimize eden tarım sisteminin gerçekleştirilmesidir.</a:t>
            </a:r>
          </a:p>
          <a:p>
            <a:pPr algn="just"/>
            <a:endParaRPr lang="tr-TR" sz="2000" dirty="0">
              <a:latin typeface="Arial" pitchFamily="34" charset="0"/>
              <a:cs typeface="Arial" pitchFamily="34" charset="0"/>
            </a:endParaRPr>
          </a:p>
          <a:p>
            <a:pPr algn="just" defTabSz="361950"/>
            <a:r>
              <a:rPr lang="tr-TR" sz="2000" b="1" dirty="0">
                <a:latin typeface="Arial" pitchFamily="34" charset="0"/>
                <a:cs typeface="Arial" pitchFamily="34" charset="0"/>
              </a:rPr>
              <a:t>Temel bileşenler;</a:t>
            </a:r>
          </a:p>
          <a:p>
            <a:pPr algn="just" defTabSz="361950"/>
            <a:r>
              <a:rPr lang="tr-TR" sz="2000" dirty="0">
                <a:latin typeface="Arial" pitchFamily="34" charset="0"/>
                <a:cs typeface="Arial" pitchFamily="34" charset="0"/>
              </a:rPr>
              <a:t>1.	Yeni teknolojiler</a:t>
            </a:r>
          </a:p>
          <a:p>
            <a:pPr algn="just" defTabSz="361950"/>
            <a:r>
              <a:rPr lang="tr-TR" sz="2000" dirty="0">
                <a:latin typeface="Arial" pitchFamily="34" charset="0"/>
                <a:cs typeface="Arial" pitchFamily="34" charset="0"/>
              </a:rPr>
              <a:t>2.	Girdi sağlama, destek sağlama, </a:t>
            </a:r>
          </a:p>
          <a:p>
            <a:pPr algn="just" defTabSz="361950"/>
            <a:r>
              <a:rPr lang="tr-TR" sz="2000" dirty="0">
                <a:latin typeface="Arial" pitchFamily="34" charset="0"/>
                <a:cs typeface="Arial" pitchFamily="34" charset="0"/>
              </a:rPr>
              <a:t>3.	Özendirme sistemi</a:t>
            </a:r>
          </a:p>
          <a:p>
            <a:pPr algn="just" defTabSz="361950"/>
            <a:endParaRPr lang="tr-TR" sz="2000" dirty="0">
              <a:latin typeface="Arial" pitchFamily="34" charset="0"/>
              <a:cs typeface="Arial" pitchFamily="34" charset="0"/>
            </a:endParaRPr>
          </a:p>
          <a:p>
            <a:pPr algn="just" defTabSz="361950"/>
            <a:r>
              <a:rPr lang="tr-TR" sz="2000" b="1" dirty="0">
                <a:latin typeface="Arial" pitchFamily="34" charset="0"/>
                <a:cs typeface="Arial" pitchFamily="34" charset="0"/>
              </a:rPr>
              <a:t>Entegre kalkınma sisteminde kırsal yapının modernizasyonu</a:t>
            </a:r>
          </a:p>
          <a:p>
            <a:pPr algn="just" defTabSz="361950"/>
            <a:endParaRPr lang="tr-TR" sz="2000" dirty="0">
              <a:latin typeface="Arial" pitchFamily="34" charset="0"/>
              <a:cs typeface="Arial" pitchFamily="34" charset="0"/>
            </a:endParaRPr>
          </a:p>
          <a:p>
            <a:pPr algn="just" defTabSz="361950"/>
            <a:r>
              <a:rPr lang="tr-TR" sz="2000" dirty="0">
                <a:latin typeface="Arial" pitchFamily="34" charset="0"/>
                <a:cs typeface="Arial" pitchFamily="34" charset="0"/>
              </a:rPr>
              <a:t>1.	Toprak-insan ilişkileri</a:t>
            </a:r>
          </a:p>
          <a:p>
            <a:pPr algn="just" defTabSz="361950"/>
            <a:r>
              <a:rPr lang="tr-TR" sz="2000" dirty="0">
                <a:latin typeface="Arial" pitchFamily="34" charset="0"/>
                <a:cs typeface="Arial" pitchFamily="34" charset="0"/>
              </a:rPr>
              <a:t>2.	Kredi-destek hizmetleri</a:t>
            </a:r>
          </a:p>
          <a:p>
            <a:pPr algn="just" defTabSz="361950"/>
            <a:r>
              <a:rPr lang="tr-TR" sz="2000" dirty="0">
                <a:latin typeface="Arial" pitchFamily="34" charset="0"/>
                <a:cs typeface="Arial" pitchFamily="34" charset="0"/>
              </a:rPr>
              <a:t>3.	Tarımsal araştırma-yayım hizmetleri</a:t>
            </a:r>
          </a:p>
          <a:p>
            <a:pPr algn="just" defTabSz="361950"/>
            <a:r>
              <a:rPr lang="tr-TR" sz="2000" dirty="0">
                <a:latin typeface="Arial" pitchFamily="34" charset="0"/>
                <a:cs typeface="Arial" pitchFamily="34" charset="0"/>
              </a:rPr>
              <a:t>4.	Pazarlama hizmetleri</a:t>
            </a:r>
          </a:p>
        </p:txBody>
      </p:sp>
    </p:spTree>
    <p:extLst>
      <p:ext uri="{BB962C8B-B14F-4D97-AF65-F5344CB8AC3E}">
        <p14:creationId xmlns:p14="http://schemas.microsoft.com/office/powerpoint/2010/main" val="339295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7504" y="116632"/>
            <a:ext cx="8928992" cy="4524315"/>
          </a:xfrm>
          <a:prstGeom prst="rect">
            <a:avLst/>
          </a:prstGeom>
        </p:spPr>
        <p:txBody>
          <a:bodyPr wrap="square">
            <a:spAutoFit/>
          </a:bodyPr>
          <a:lstStyle/>
          <a:p>
            <a:pPr algn="just"/>
            <a:r>
              <a:rPr lang="tr-TR" sz="2400" dirty="0">
                <a:latin typeface="Arial" pitchFamily="34" charset="0"/>
                <a:cs typeface="Arial" pitchFamily="34" charset="0"/>
              </a:rPr>
              <a:t>Su kaynaklarının kapsamlı bir biçimde geliştirilmesi için uğraş veren mühendislik dalına, </a:t>
            </a:r>
            <a:r>
              <a:rPr lang="tr-TR" sz="2400" b="1" dirty="0">
                <a:solidFill>
                  <a:srgbClr val="FFFF00"/>
                </a:solidFill>
                <a:latin typeface="Arial" pitchFamily="34" charset="0"/>
                <a:cs typeface="Arial" pitchFamily="34" charset="0"/>
              </a:rPr>
              <a:t>su kaynakları mühendisliği </a:t>
            </a:r>
            <a:r>
              <a:rPr lang="tr-TR" sz="2400" dirty="0">
                <a:latin typeface="Arial" pitchFamily="34" charset="0"/>
                <a:cs typeface="Arial" pitchFamily="34" charset="0"/>
              </a:rPr>
              <a:t>denir. Belirlenen proje kriterleri için en uygun çözümün bulunması amaçlanır. </a:t>
            </a:r>
            <a:r>
              <a:rPr lang="tr-TR" sz="2400" b="1" u="sng" dirty="0">
                <a:latin typeface="Arial" pitchFamily="34" charset="0"/>
                <a:cs typeface="Arial" pitchFamily="34" charset="0"/>
              </a:rPr>
              <a:t>Su kaynakları mühendisliğinde temel problem, </a:t>
            </a:r>
            <a:r>
              <a:rPr lang="tr-TR" sz="2400" dirty="0">
                <a:latin typeface="Arial" pitchFamily="34" charset="0"/>
                <a:cs typeface="Arial" pitchFamily="34" charset="0"/>
              </a:rPr>
              <a:t>suyun istenilen yer ve zamanda; istenilen miktar </a:t>
            </a:r>
            <a:r>
              <a:rPr lang="tr-TR" sz="2400">
                <a:latin typeface="Arial" pitchFamily="34" charset="0"/>
                <a:cs typeface="Arial" pitchFamily="34" charset="0"/>
              </a:rPr>
              <a:t>ve </a:t>
            </a:r>
            <a:r>
              <a:rPr lang="tr-TR" sz="2400" smtClean="0">
                <a:latin typeface="Arial" pitchFamily="34" charset="0"/>
                <a:cs typeface="Arial" pitchFamily="34" charset="0"/>
              </a:rPr>
              <a:t>nitelikte </a:t>
            </a:r>
            <a:r>
              <a:rPr lang="tr-TR" sz="2400" dirty="0">
                <a:latin typeface="Arial" pitchFamily="34" charset="0"/>
                <a:cs typeface="Arial" pitchFamily="34" charset="0"/>
              </a:rPr>
              <a:t>bulundurulmasıdır. </a:t>
            </a:r>
            <a:r>
              <a:rPr lang="tr-TR" sz="2400" b="1" u="sng" dirty="0">
                <a:latin typeface="Arial" pitchFamily="34" charset="0"/>
                <a:cs typeface="Arial" pitchFamily="34" charset="0"/>
              </a:rPr>
              <a:t>Bu konuda üç soru karşımıza çıkmaktadır;</a:t>
            </a:r>
          </a:p>
          <a:p>
            <a:pPr marL="285750" lvl="0" indent="-285750" algn="just">
              <a:buFont typeface="Arial" pitchFamily="34" charset="0"/>
              <a:buChar char="•"/>
            </a:pPr>
            <a:r>
              <a:rPr lang="tr-TR" sz="2400" dirty="0">
                <a:latin typeface="Arial" pitchFamily="34" charset="0"/>
                <a:cs typeface="Arial" pitchFamily="34" charset="0"/>
              </a:rPr>
              <a:t>Su kaynağının potansiyeli ile talep arasındaki farkın en aza indirilmesi,</a:t>
            </a:r>
          </a:p>
          <a:p>
            <a:pPr marL="285750" lvl="0" indent="-285750" algn="just">
              <a:buFont typeface="Arial" pitchFamily="34" charset="0"/>
              <a:buChar char="•"/>
            </a:pPr>
            <a:r>
              <a:rPr lang="tr-TR" sz="2400" dirty="0">
                <a:latin typeface="Arial" pitchFamily="34" charset="0"/>
                <a:cs typeface="Arial" pitchFamily="34" charset="0"/>
              </a:rPr>
              <a:t>Su kaynağı hangi ölçekte geliştirilecektir, sistemin hizmet götüreceği alan hangi büyüklükte olacaktır,</a:t>
            </a:r>
          </a:p>
          <a:p>
            <a:pPr marL="285750" lvl="0" indent="-285750">
              <a:buFont typeface="Arial" pitchFamily="34" charset="0"/>
              <a:buChar char="•"/>
            </a:pPr>
            <a:r>
              <a:rPr lang="tr-TR" sz="2400" dirty="0">
                <a:latin typeface="Arial" pitchFamily="34" charset="0"/>
                <a:cs typeface="Arial" pitchFamily="34" charset="0"/>
              </a:rPr>
              <a:t>İnşa edilen sistem ön görülen amaçları gerçekleştirmek için nasıl işletilecektir.</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653136"/>
            <a:ext cx="6840760" cy="2132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92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8784976"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2915816" y="6021288"/>
            <a:ext cx="4320480" cy="400110"/>
          </a:xfrm>
          <a:prstGeom prst="rect">
            <a:avLst/>
          </a:prstGeom>
        </p:spPr>
        <p:txBody>
          <a:bodyPr wrap="square">
            <a:spAutoFit/>
          </a:bodyPr>
          <a:lstStyle/>
          <a:p>
            <a:r>
              <a:rPr lang="tr-TR" sz="2000" dirty="0">
                <a:latin typeface="Arial" pitchFamily="34" charset="0"/>
                <a:cs typeface="Arial" pitchFamily="34" charset="0"/>
              </a:rPr>
              <a:t>Entegre bölge kalkınma planı</a:t>
            </a:r>
          </a:p>
        </p:txBody>
      </p:sp>
    </p:spTree>
    <p:extLst>
      <p:ext uri="{BB962C8B-B14F-4D97-AF65-F5344CB8AC3E}">
        <p14:creationId xmlns:p14="http://schemas.microsoft.com/office/powerpoint/2010/main" val="237828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712968" cy="6552728"/>
          </a:xfrm>
        </p:spPr>
        <p:txBody>
          <a:bodyPr>
            <a:normAutofit fontScale="62500" lnSpcReduction="20000"/>
          </a:bodyPr>
          <a:lstStyle/>
          <a:p>
            <a:pPr marL="0" indent="0" algn="just">
              <a:lnSpc>
                <a:spcPct val="115000"/>
              </a:lnSpc>
              <a:spcAft>
                <a:spcPts val="0"/>
              </a:spcAft>
              <a:buNone/>
            </a:pPr>
            <a:r>
              <a:rPr lang="tr-TR" b="1" dirty="0">
                <a:latin typeface="Arial"/>
                <a:ea typeface="Times New Roman"/>
                <a:cs typeface="Times New Roman"/>
              </a:rPr>
              <a:t>Planlama; </a:t>
            </a:r>
            <a:r>
              <a:rPr lang="tr-TR" dirty="0">
                <a:latin typeface="Arial"/>
                <a:ea typeface="Times New Roman"/>
                <a:cs typeface="Times New Roman"/>
              </a:rPr>
              <a:t>ön görülen amacın gerçekleştirilmesi için kaynakların en uygun alternatife yöneltilmesi ve böylece en uygun çözümün bulunması için yapılan sistematik bir çalışmadır. </a:t>
            </a:r>
            <a:endParaRPr lang="tr-TR" dirty="0" smtClean="0">
              <a:latin typeface="Arial"/>
              <a:ea typeface="Times New Roman"/>
              <a:cs typeface="Times New Roman"/>
            </a:endParaRPr>
          </a:p>
          <a:p>
            <a:pPr marL="0" indent="0" algn="just">
              <a:lnSpc>
                <a:spcPct val="115000"/>
              </a:lnSpc>
              <a:spcAft>
                <a:spcPts val="0"/>
              </a:spcAft>
              <a:buNone/>
            </a:pPr>
            <a:r>
              <a:rPr lang="tr-TR" b="1" u="sng" dirty="0" smtClean="0">
                <a:solidFill>
                  <a:srgbClr val="FFFF00"/>
                </a:solidFill>
                <a:latin typeface="Arial"/>
                <a:ea typeface="Times New Roman"/>
                <a:cs typeface="Times New Roman"/>
              </a:rPr>
              <a:t>Planlamanın </a:t>
            </a:r>
            <a:r>
              <a:rPr lang="tr-TR" b="1" u="sng" dirty="0">
                <a:solidFill>
                  <a:srgbClr val="FFFF00"/>
                </a:solidFill>
                <a:latin typeface="Arial"/>
                <a:ea typeface="Times New Roman"/>
                <a:cs typeface="Times New Roman"/>
              </a:rPr>
              <a:t>unsurları;</a:t>
            </a:r>
            <a:endParaRPr lang="tr-TR" b="1" u="sng" dirty="0">
              <a:solidFill>
                <a:srgbClr val="FFFF00"/>
              </a:solidFill>
              <a:ea typeface="Times New Roman"/>
              <a:cs typeface="Times New Roman"/>
            </a:endParaRPr>
          </a:p>
          <a:p>
            <a:pPr lvl="0" algn="just">
              <a:lnSpc>
                <a:spcPct val="115000"/>
              </a:lnSpc>
              <a:buFont typeface="+mj-lt"/>
              <a:buAutoNum type="arabicPeriod"/>
            </a:pPr>
            <a:r>
              <a:rPr lang="tr-TR" dirty="0">
                <a:latin typeface="Arial"/>
                <a:ea typeface="Times New Roman"/>
                <a:cs typeface="Times New Roman"/>
              </a:rPr>
              <a:t>Amaçların belirlenmesi</a:t>
            </a:r>
            <a:endParaRPr lang="tr-TR" dirty="0">
              <a:ea typeface="Times New Roman"/>
              <a:cs typeface="Times New Roman"/>
            </a:endParaRPr>
          </a:p>
          <a:p>
            <a:pPr lvl="0" algn="just">
              <a:lnSpc>
                <a:spcPct val="115000"/>
              </a:lnSpc>
              <a:buFont typeface="+mj-lt"/>
              <a:buAutoNum type="arabicPeriod"/>
            </a:pPr>
            <a:r>
              <a:rPr lang="tr-TR" dirty="0">
                <a:latin typeface="Arial"/>
                <a:ea typeface="Times New Roman"/>
                <a:cs typeface="Times New Roman"/>
              </a:rPr>
              <a:t>Veri toplanması</a:t>
            </a:r>
            <a:endParaRPr lang="tr-TR" dirty="0">
              <a:ea typeface="Times New Roman"/>
              <a:cs typeface="Times New Roman"/>
            </a:endParaRPr>
          </a:p>
          <a:p>
            <a:pPr lvl="0" algn="just">
              <a:lnSpc>
                <a:spcPct val="115000"/>
              </a:lnSpc>
              <a:buFont typeface="+mj-lt"/>
              <a:buAutoNum type="arabicPeriod"/>
            </a:pPr>
            <a:r>
              <a:rPr lang="tr-TR" dirty="0">
                <a:latin typeface="Arial"/>
                <a:ea typeface="Times New Roman"/>
                <a:cs typeface="Times New Roman"/>
              </a:rPr>
              <a:t>Alternatif plan üretimi </a:t>
            </a:r>
            <a:endParaRPr lang="tr-TR" dirty="0">
              <a:ea typeface="Times New Roman"/>
              <a:cs typeface="Times New Roman"/>
            </a:endParaRPr>
          </a:p>
          <a:p>
            <a:pPr lvl="0" algn="just">
              <a:lnSpc>
                <a:spcPct val="115000"/>
              </a:lnSpc>
              <a:buFont typeface="+mj-lt"/>
              <a:buAutoNum type="arabicPeriod"/>
            </a:pPr>
            <a:r>
              <a:rPr lang="tr-TR" dirty="0">
                <a:latin typeface="Arial"/>
                <a:ea typeface="Times New Roman"/>
                <a:cs typeface="Times New Roman"/>
              </a:rPr>
              <a:t>Uygun planın seçimi</a:t>
            </a:r>
            <a:endParaRPr lang="tr-TR" dirty="0">
              <a:ea typeface="Times New Roman"/>
              <a:cs typeface="Times New Roman"/>
            </a:endParaRPr>
          </a:p>
          <a:p>
            <a:pPr marL="0" indent="0" algn="just">
              <a:lnSpc>
                <a:spcPct val="115000"/>
              </a:lnSpc>
              <a:spcAft>
                <a:spcPts val="0"/>
              </a:spcAft>
              <a:buNone/>
            </a:pPr>
            <a:r>
              <a:rPr lang="tr-TR" dirty="0">
                <a:latin typeface="Arial"/>
                <a:ea typeface="Times New Roman"/>
                <a:cs typeface="Times New Roman"/>
              </a:rPr>
              <a:t>Su kaynaklarının geliştirilme projeleri çok amaçlı projelerdir. </a:t>
            </a:r>
            <a:r>
              <a:rPr lang="tr-TR" b="1" dirty="0">
                <a:latin typeface="Arial"/>
                <a:ea typeface="Times New Roman"/>
                <a:cs typeface="Times New Roman"/>
              </a:rPr>
              <a:t>Su kaynaklarının geliştirilmesinde dikkate alınan kullanım alanları;</a:t>
            </a:r>
            <a:endParaRPr lang="tr-TR" b="1"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1.</a:t>
            </a:r>
            <a:r>
              <a:rPr lang="tr-TR" dirty="0">
                <a:latin typeface="Arial"/>
                <a:ea typeface="Times New Roman"/>
                <a:cs typeface="Times New Roman"/>
              </a:rPr>
              <a:t>Sulama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2.</a:t>
            </a:r>
            <a:r>
              <a:rPr lang="tr-TR" dirty="0">
                <a:latin typeface="Arial"/>
                <a:ea typeface="Times New Roman"/>
                <a:cs typeface="Times New Roman"/>
              </a:rPr>
              <a:t> İçme ve kullanma suyu temini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3.</a:t>
            </a:r>
            <a:r>
              <a:rPr lang="tr-TR" dirty="0">
                <a:latin typeface="Arial"/>
                <a:ea typeface="Times New Roman"/>
                <a:cs typeface="Times New Roman"/>
              </a:rPr>
              <a:t>Enerji üretimi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4.</a:t>
            </a:r>
            <a:r>
              <a:rPr lang="tr-TR" dirty="0">
                <a:latin typeface="Arial"/>
                <a:ea typeface="Times New Roman"/>
                <a:cs typeface="Times New Roman"/>
              </a:rPr>
              <a:t> Ulaşım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5.</a:t>
            </a:r>
            <a:r>
              <a:rPr lang="tr-TR" dirty="0">
                <a:latin typeface="Arial"/>
                <a:ea typeface="Times New Roman"/>
                <a:cs typeface="Times New Roman"/>
              </a:rPr>
              <a:t> Taşkın kontrolü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6.</a:t>
            </a:r>
            <a:r>
              <a:rPr lang="tr-TR" dirty="0">
                <a:latin typeface="Arial"/>
                <a:ea typeface="Times New Roman"/>
                <a:cs typeface="Times New Roman"/>
              </a:rPr>
              <a:t>Rekreasyon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7. </a:t>
            </a:r>
            <a:r>
              <a:rPr lang="tr-TR" dirty="0">
                <a:latin typeface="Arial"/>
                <a:ea typeface="Times New Roman"/>
                <a:cs typeface="Times New Roman"/>
              </a:rPr>
              <a:t>Balık ve yabani hayat </a:t>
            </a:r>
            <a:endParaRPr lang="tr-TR" dirty="0">
              <a:ea typeface="Times New Roman"/>
              <a:cs typeface="Times New Roman"/>
            </a:endParaRPr>
          </a:p>
          <a:p>
            <a:pPr marL="0" indent="0" algn="just">
              <a:lnSpc>
                <a:spcPct val="115000"/>
              </a:lnSpc>
              <a:spcAft>
                <a:spcPts val="0"/>
              </a:spcAft>
              <a:buNone/>
            </a:pPr>
            <a:r>
              <a:rPr lang="tr-TR" b="1" dirty="0">
                <a:latin typeface="Arial"/>
                <a:ea typeface="Times New Roman"/>
                <a:cs typeface="Times New Roman"/>
              </a:rPr>
              <a:t>8. </a:t>
            </a:r>
            <a:r>
              <a:rPr lang="tr-TR" dirty="0">
                <a:latin typeface="Arial"/>
                <a:ea typeface="Times New Roman"/>
                <a:cs typeface="Times New Roman"/>
              </a:rPr>
              <a:t>Çevre sağlığı </a:t>
            </a:r>
            <a:endParaRPr lang="tr-TR" dirty="0">
              <a:ea typeface="Times New Roman"/>
              <a:cs typeface="Times New Roman"/>
            </a:endParaRPr>
          </a:p>
          <a:p>
            <a:pPr marL="0" indent="0">
              <a:buNone/>
            </a:pPr>
            <a:endParaRPr lang="tr-TR" dirty="0"/>
          </a:p>
        </p:txBody>
      </p:sp>
    </p:spTree>
    <p:extLst>
      <p:ext uri="{BB962C8B-B14F-4D97-AF65-F5344CB8AC3E}">
        <p14:creationId xmlns:p14="http://schemas.microsoft.com/office/powerpoint/2010/main" val="52703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188" y="18455"/>
            <a:ext cx="74136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0 Resim" descr="Untitled-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131" y="548680"/>
            <a:ext cx="8171309"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35496" y="4221088"/>
            <a:ext cx="8640960" cy="2923877"/>
          </a:xfrm>
          <a:prstGeom prst="rect">
            <a:avLst/>
          </a:prstGeom>
        </p:spPr>
        <p:txBody>
          <a:bodyPr wrap="square">
            <a:spAutoFit/>
          </a:bodyPr>
          <a:lstStyle/>
          <a:p>
            <a:pPr marL="228600" algn="just">
              <a:lnSpc>
                <a:spcPct val="115000"/>
              </a:lnSpc>
            </a:pPr>
            <a:r>
              <a:rPr lang="tr-TR" sz="2000" b="1" dirty="0">
                <a:latin typeface="Arial" pitchFamily="34" charset="0"/>
                <a:ea typeface="Times New Roman"/>
                <a:cs typeface="Arial" pitchFamily="34" charset="0"/>
              </a:rPr>
              <a:t>Tarımsal üretim sistemi, </a:t>
            </a:r>
            <a:r>
              <a:rPr lang="tr-TR" sz="2000" dirty="0">
                <a:latin typeface="Arial" pitchFamily="34" charset="0"/>
                <a:ea typeface="Times New Roman"/>
                <a:cs typeface="Arial" pitchFamily="34" charset="0"/>
              </a:rPr>
              <a:t>bir enerji dönüşüm </a:t>
            </a:r>
            <a:r>
              <a:rPr lang="tr-TR" sz="2000" dirty="0" smtClean="0">
                <a:latin typeface="Arial" pitchFamily="34" charset="0"/>
                <a:ea typeface="Times New Roman"/>
                <a:cs typeface="Arial" pitchFamily="34" charset="0"/>
              </a:rPr>
              <a:t>sistemidir. </a:t>
            </a:r>
            <a:r>
              <a:rPr lang="tr-TR" sz="2000" dirty="0" smtClean="0">
                <a:latin typeface="Arial" pitchFamily="34" charset="0"/>
                <a:cs typeface="Arial" pitchFamily="34" charset="0"/>
              </a:rPr>
              <a:t>Tarım </a:t>
            </a:r>
            <a:r>
              <a:rPr lang="tr-TR" sz="2000" dirty="0">
                <a:latin typeface="Arial" pitchFamily="34" charset="0"/>
                <a:cs typeface="Arial" pitchFamily="34" charset="0"/>
              </a:rPr>
              <a:t>sistemi sabit </a:t>
            </a:r>
            <a:r>
              <a:rPr lang="tr-TR" sz="2000" dirty="0" smtClean="0">
                <a:latin typeface="Arial" pitchFamily="34" charset="0"/>
                <a:cs typeface="Arial" pitchFamily="34" charset="0"/>
              </a:rPr>
              <a:t>tutulduğunda; </a:t>
            </a:r>
            <a:r>
              <a:rPr lang="tr-TR" sz="2000" dirty="0">
                <a:latin typeface="Arial" pitchFamily="34" charset="0"/>
                <a:cs typeface="Arial" pitchFamily="34" charset="0"/>
              </a:rPr>
              <a:t>bir yerin üretim potansiyelini güneş enerjisi ve yağışın miktar ve dağılımı belirler. Yağış miktarı yetersiz, dağılımı düzensiz olduğu yerlerde toprağın nem açığını sulama ile kapatmak mümkündür. Ancak güneş enerjisi açığı için herhangi bir çözüm bulunmamaktadır. Sulama ile topraktaki nem açığının kapatılması için öncelikle yeterli su kaynağının temin edilmesi gerekir.</a:t>
            </a:r>
          </a:p>
          <a:p>
            <a:pPr marL="228600" algn="just">
              <a:lnSpc>
                <a:spcPct val="115000"/>
              </a:lnSpc>
              <a:spcAft>
                <a:spcPts val="0"/>
              </a:spcAft>
            </a:pPr>
            <a:r>
              <a:rPr lang="tr-TR" sz="2000" dirty="0" smtClean="0">
                <a:latin typeface="Arial" pitchFamily="34" charset="0"/>
                <a:ea typeface="Times New Roman"/>
                <a:cs typeface="Arial" pitchFamily="34" charset="0"/>
              </a:rPr>
              <a:t>. </a:t>
            </a:r>
            <a:endParaRPr lang="tr-TR" sz="2000" dirty="0">
              <a:latin typeface="Arial" pitchFamily="34" charset="0"/>
              <a:ea typeface="Times New Roman"/>
              <a:cs typeface="Arial" pitchFamily="34" charset="0"/>
            </a:endParaRPr>
          </a:p>
        </p:txBody>
      </p:sp>
    </p:spTree>
    <p:extLst>
      <p:ext uri="{BB962C8B-B14F-4D97-AF65-F5344CB8AC3E}">
        <p14:creationId xmlns:p14="http://schemas.microsoft.com/office/powerpoint/2010/main" val="802617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88640"/>
            <a:ext cx="8712968" cy="5152949"/>
          </a:xfrm>
          <a:prstGeom prst="rect">
            <a:avLst/>
          </a:prstGeom>
        </p:spPr>
        <p:txBody>
          <a:bodyPr wrap="square">
            <a:spAutoFit/>
          </a:bodyPr>
          <a:lstStyle/>
          <a:p>
            <a:pPr algn="just">
              <a:lnSpc>
                <a:spcPct val="115000"/>
              </a:lnSpc>
              <a:spcAft>
                <a:spcPts val="0"/>
              </a:spcAft>
            </a:pPr>
            <a:r>
              <a:rPr lang="tr-TR" sz="2400" b="1" dirty="0">
                <a:latin typeface="Arial" pitchFamily="34" charset="0"/>
                <a:ea typeface="Times New Roman"/>
                <a:cs typeface="Arial" pitchFamily="34" charset="0"/>
              </a:rPr>
              <a:t>Üretim Potansiyelini Belirleyen Faktörler</a:t>
            </a:r>
            <a:endParaRPr lang="tr-TR" sz="2400" dirty="0">
              <a:latin typeface="Arial" pitchFamily="34" charset="0"/>
              <a:ea typeface="Times New Roman"/>
              <a:cs typeface="Arial" pitchFamily="34" charset="0"/>
            </a:endParaRP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İklim durumu</a:t>
            </a: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Toprak varlığı</a:t>
            </a: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Su varlığı</a:t>
            </a: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Bitki varlığı</a:t>
            </a: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Hayvan varlığı</a:t>
            </a:r>
          </a:p>
          <a:p>
            <a:pPr marL="342900" lvl="0" indent="-342900" algn="just">
              <a:lnSpc>
                <a:spcPct val="115000"/>
              </a:lnSpc>
              <a:spcAft>
                <a:spcPts val="0"/>
              </a:spcAft>
              <a:buFont typeface="+mj-lt"/>
              <a:buAutoNum type="arabicPeriod"/>
            </a:pPr>
            <a:r>
              <a:rPr lang="tr-TR" sz="2400" dirty="0">
                <a:latin typeface="Arial" pitchFamily="34" charset="0"/>
                <a:ea typeface="Times New Roman"/>
                <a:cs typeface="Arial" pitchFamily="34" charset="0"/>
              </a:rPr>
              <a:t>Üretim </a:t>
            </a:r>
            <a:r>
              <a:rPr lang="tr-TR" sz="2400" dirty="0" smtClean="0">
                <a:latin typeface="Arial" pitchFamily="34" charset="0"/>
                <a:ea typeface="Times New Roman"/>
                <a:cs typeface="Arial" pitchFamily="34" charset="0"/>
              </a:rPr>
              <a:t>potansiyeli</a:t>
            </a:r>
          </a:p>
          <a:p>
            <a:pPr marL="342900" lvl="0" indent="-342900" algn="just">
              <a:lnSpc>
                <a:spcPct val="115000"/>
              </a:lnSpc>
              <a:spcAft>
                <a:spcPts val="0"/>
              </a:spcAft>
              <a:buFont typeface="+mj-lt"/>
              <a:buAutoNum type="arabicPeriod"/>
            </a:pPr>
            <a:endParaRPr lang="tr-TR" sz="2400" dirty="0" smtClean="0">
              <a:latin typeface="Arial" pitchFamily="34" charset="0"/>
              <a:ea typeface="Times New Roman"/>
              <a:cs typeface="Arial" pitchFamily="34" charset="0"/>
            </a:endParaRPr>
          </a:p>
          <a:p>
            <a:pPr lvl="0" algn="just">
              <a:lnSpc>
                <a:spcPct val="115000"/>
              </a:lnSpc>
              <a:spcAft>
                <a:spcPts val="0"/>
              </a:spcAft>
            </a:pPr>
            <a:r>
              <a:rPr lang="tr-TR" sz="2400" b="1" i="1" dirty="0">
                <a:latin typeface="Arial" pitchFamily="34" charset="0"/>
                <a:cs typeface="Arial" pitchFamily="34" charset="0"/>
              </a:rPr>
              <a:t>İklim durumu: </a:t>
            </a:r>
            <a:r>
              <a:rPr lang="tr-TR" sz="2400" dirty="0">
                <a:latin typeface="Arial" pitchFamily="34" charset="0"/>
                <a:cs typeface="Arial" pitchFamily="34" charset="0"/>
              </a:rPr>
              <a:t>Türkiye coğrafi ve </a:t>
            </a:r>
            <a:r>
              <a:rPr lang="tr-TR" sz="2400" dirty="0" err="1">
                <a:latin typeface="Arial" pitchFamily="34" charset="0"/>
                <a:cs typeface="Arial" pitchFamily="34" charset="0"/>
              </a:rPr>
              <a:t>topoğrafik</a:t>
            </a:r>
            <a:r>
              <a:rPr lang="tr-TR" sz="2400" dirty="0">
                <a:latin typeface="Arial" pitchFamily="34" charset="0"/>
                <a:cs typeface="Arial" pitchFamily="34" charset="0"/>
              </a:rPr>
              <a:t> yapısı nedeniyle noktadan noktaya değişen oldukça farklı iklim şekillerine sahiptir. Temel olarak aşağıdaki gibi 4 ana ve 15 alt iklim gruplarına ayrılabilir</a:t>
            </a:r>
            <a:endParaRPr lang="tr-TR" sz="2400" dirty="0">
              <a:latin typeface="Arial" pitchFamily="34" charset="0"/>
              <a:ea typeface="Times New Roman"/>
              <a:cs typeface="Arial" pitchFamily="34" charset="0"/>
            </a:endParaRPr>
          </a:p>
        </p:txBody>
      </p:sp>
    </p:spTree>
    <p:extLst>
      <p:ext uri="{BB962C8B-B14F-4D97-AF65-F5344CB8AC3E}">
        <p14:creationId xmlns:p14="http://schemas.microsoft.com/office/powerpoint/2010/main" val="381730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197346"/>
            <a:ext cx="7848872" cy="6370975"/>
          </a:xfrm>
          <a:prstGeom prst="rect">
            <a:avLst/>
          </a:prstGeom>
        </p:spPr>
        <p:txBody>
          <a:bodyPr wrap="square">
            <a:spAutoFit/>
          </a:bodyPr>
          <a:lstStyle/>
          <a:p>
            <a:r>
              <a:rPr lang="tr-TR" sz="2400" b="1" u="sng" dirty="0">
                <a:latin typeface="Arial" pitchFamily="34" charset="0"/>
                <a:cs typeface="Arial" pitchFamily="34" charset="0"/>
              </a:rPr>
              <a:t>Ana Grup</a:t>
            </a:r>
            <a:r>
              <a:rPr lang="tr-TR" sz="2400" dirty="0">
                <a:latin typeface="Arial" pitchFamily="34" charset="0"/>
                <a:cs typeface="Arial" pitchFamily="34" charset="0"/>
              </a:rPr>
              <a:t>                </a:t>
            </a:r>
            <a:r>
              <a:rPr lang="tr-TR" sz="2400" u="sng" dirty="0">
                <a:latin typeface="Arial" pitchFamily="34" charset="0"/>
                <a:cs typeface="Arial" pitchFamily="34" charset="0"/>
              </a:rPr>
              <a:t> </a:t>
            </a:r>
            <a:r>
              <a:rPr lang="tr-TR" sz="2400" b="1" u="sng" dirty="0">
                <a:latin typeface="Arial" pitchFamily="34" charset="0"/>
                <a:cs typeface="Arial" pitchFamily="34" charset="0"/>
              </a:rPr>
              <a:t>Alt Grup</a:t>
            </a:r>
            <a:endParaRPr lang="tr-TR" sz="2400" dirty="0">
              <a:latin typeface="Arial" pitchFamily="34" charset="0"/>
              <a:cs typeface="Arial" pitchFamily="34" charset="0"/>
            </a:endParaRPr>
          </a:p>
          <a:p>
            <a:r>
              <a:rPr lang="tr-TR" sz="2400" dirty="0">
                <a:latin typeface="Arial" pitchFamily="34" charset="0"/>
                <a:cs typeface="Arial" pitchFamily="34" charset="0"/>
              </a:rPr>
              <a:t> </a:t>
            </a:r>
          </a:p>
          <a:p>
            <a:r>
              <a:rPr lang="tr-TR" sz="2400" dirty="0">
                <a:latin typeface="Arial" pitchFamily="34" charset="0"/>
                <a:cs typeface="Arial" pitchFamily="34" charset="0"/>
              </a:rPr>
              <a:t>1. Akdeniz iklimi     	1.1. Asıl Akdeniz iklimi</a:t>
            </a:r>
          </a:p>
          <a:p>
            <a:r>
              <a:rPr lang="tr-TR" sz="2400" dirty="0">
                <a:latin typeface="Arial" pitchFamily="34" charset="0"/>
                <a:cs typeface="Arial" pitchFamily="34" charset="0"/>
              </a:rPr>
              <a:t>	                	1.2. Akdeniz yakını dağ iklimi</a:t>
            </a:r>
          </a:p>
          <a:p>
            <a:r>
              <a:rPr lang="tr-TR" sz="2400" dirty="0">
                <a:latin typeface="Arial" pitchFamily="34" charset="0"/>
                <a:cs typeface="Arial" pitchFamily="34" charset="0"/>
              </a:rPr>
              <a:t>	                	1.3. Marmara iklimi</a:t>
            </a:r>
          </a:p>
          <a:p>
            <a:r>
              <a:rPr lang="tr-TR" sz="2400" dirty="0">
                <a:latin typeface="Arial" pitchFamily="34" charset="0"/>
                <a:cs typeface="Arial" pitchFamily="34" charset="0"/>
              </a:rPr>
              <a:t>2. Karadeniz iklimi    </a:t>
            </a:r>
            <a:r>
              <a:rPr lang="tr-TR" sz="2400" dirty="0" smtClean="0">
                <a:latin typeface="Arial" pitchFamily="34" charset="0"/>
                <a:cs typeface="Arial" pitchFamily="34" charset="0"/>
              </a:rPr>
              <a:t>2.1</a:t>
            </a:r>
            <a:r>
              <a:rPr lang="tr-TR" sz="2400" dirty="0">
                <a:latin typeface="Arial" pitchFamily="34" charset="0"/>
                <a:cs typeface="Arial" pitchFamily="34" charset="0"/>
              </a:rPr>
              <a:t>. Doğu Karadeniz iklimi</a:t>
            </a:r>
          </a:p>
          <a:p>
            <a:r>
              <a:rPr lang="tr-TR" sz="2400" dirty="0">
                <a:latin typeface="Arial" pitchFamily="34" charset="0"/>
                <a:cs typeface="Arial" pitchFamily="34" charset="0"/>
              </a:rPr>
              <a:t>	                 	2.2. Orta Karadeniz iklimi</a:t>
            </a:r>
          </a:p>
          <a:p>
            <a:r>
              <a:rPr lang="tr-TR" sz="2400" dirty="0">
                <a:latin typeface="Arial" pitchFamily="34" charset="0"/>
                <a:cs typeface="Arial" pitchFamily="34" charset="0"/>
              </a:rPr>
              <a:t>	                 	2.3. Batı Karadeniz iklimi</a:t>
            </a:r>
          </a:p>
          <a:p>
            <a:r>
              <a:rPr lang="tr-TR" sz="2400" dirty="0">
                <a:latin typeface="Arial" pitchFamily="34" charset="0"/>
                <a:cs typeface="Arial" pitchFamily="34" charset="0"/>
              </a:rPr>
              <a:t>	                 	2.4. Karadeniz ardı iklimi</a:t>
            </a:r>
          </a:p>
          <a:p>
            <a:r>
              <a:rPr lang="tr-TR" sz="2400" dirty="0">
                <a:latin typeface="Arial" pitchFamily="34" charset="0"/>
                <a:cs typeface="Arial" pitchFamily="34" charset="0"/>
              </a:rPr>
              <a:t>3. İç bölge iklimi     	3.1. İç Anadolu iklimi</a:t>
            </a:r>
          </a:p>
          <a:p>
            <a:r>
              <a:rPr lang="tr-TR" sz="2400" dirty="0">
                <a:latin typeface="Arial" pitchFamily="34" charset="0"/>
                <a:cs typeface="Arial" pitchFamily="34" charset="0"/>
              </a:rPr>
              <a:t>	                 	3.2. İç-Batı Anadolu iklimi</a:t>
            </a:r>
          </a:p>
          <a:p>
            <a:r>
              <a:rPr lang="tr-TR" sz="2400" dirty="0">
                <a:latin typeface="Arial" pitchFamily="34" charset="0"/>
                <a:cs typeface="Arial" pitchFamily="34" charset="0"/>
              </a:rPr>
              <a:t>	                 	3.3. Göller bölgesi iklimi</a:t>
            </a:r>
          </a:p>
          <a:p>
            <a:r>
              <a:rPr lang="tr-TR" sz="2400" dirty="0">
                <a:latin typeface="Arial" pitchFamily="34" charset="0"/>
                <a:cs typeface="Arial" pitchFamily="34" charset="0"/>
              </a:rPr>
              <a:t>	                 	3.4. Güneydoğu Anadolu iklimi</a:t>
            </a:r>
          </a:p>
          <a:p>
            <a:r>
              <a:rPr lang="tr-TR" sz="2400" dirty="0">
                <a:latin typeface="Arial" pitchFamily="34" charset="0"/>
                <a:cs typeface="Arial" pitchFamily="34" charset="0"/>
              </a:rPr>
              <a:t>4. Doğu yüksek bölge  4.1. Erzurum-Kars yayla iklimi</a:t>
            </a:r>
          </a:p>
          <a:p>
            <a:r>
              <a:rPr lang="tr-TR" sz="2400" dirty="0">
                <a:latin typeface="Arial" pitchFamily="34" charset="0"/>
                <a:cs typeface="Arial" pitchFamily="34" charset="0"/>
              </a:rPr>
              <a:t>   iklimi               	4.2. Van bölge iklimi</a:t>
            </a:r>
          </a:p>
          <a:p>
            <a:r>
              <a:rPr lang="tr-TR" sz="2400" dirty="0">
                <a:latin typeface="Arial" pitchFamily="34" charset="0"/>
                <a:cs typeface="Arial" pitchFamily="34" charset="0"/>
              </a:rPr>
              <a:t>	                 	4.3. Yukarı Fırat-Murat iklimi</a:t>
            </a:r>
          </a:p>
          <a:p>
            <a:r>
              <a:rPr lang="tr-TR" sz="2400" dirty="0">
                <a:latin typeface="Arial" pitchFamily="34" charset="0"/>
                <a:cs typeface="Arial" pitchFamily="34" charset="0"/>
              </a:rPr>
              <a:t>	                 	4.4. Hakkari dağlık bölge iklimi</a:t>
            </a:r>
          </a:p>
        </p:txBody>
      </p:sp>
    </p:spTree>
    <p:extLst>
      <p:ext uri="{BB962C8B-B14F-4D97-AF65-F5344CB8AC3E}">
        <p14:creationId xmlns:p14="http://schemas.microsoft.com/office/powerpoint/2010/main" val="43241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88032" y="44624"/>
            <a:ext cx="8604448" cy="6817251"/>
          </a:xfrm>
          <a:prstGeom prst="rect">
            <a:avLst/>
          </a:prstGeom>
        </p:spPr>
        <p:txBody>
          <a:bodyPr wrap="square">
            <a:spAutoFit/>
          </a:bodyPr>
          <a:lstStyle/>
          <a:p>
            <a:pPr algn="just">
              <a:lnSpc>
                <a:spcPct val="115000"/>
              </a:lnSpc>
              <a:spcAft>
                <a:spcPts val="0"/>
              </a:spcAft>
            </a:pPr>
            <a:r>
              <a:rPr lang="tr-TR" sz="2000" spc="-10" dirty="0">
                <a:latin typeface="Arial" pitchFamily="34" charset="0"/>
                <a:ea typeface="Times New Roman"/>
                <a:cs typeface="Arial" pitchFamily="34" charset="0"/>
              </a:rPr>
              <a:t>Günümüzde atmosfer gazları nedeniyle sera </a:t>
            </a:r>
            <a:r>
              <a:rPr lang="tr-TR" sz="2000" spc="-10" dirty="0" smtClean="0">
                <a:latin typeface="Arial" pitchFamily="34" charset="0"/>
                <a:ea typeface="Times New Roman"/>
                <a:cs typeface="Arial" pitchFamily="34" charset="0"/>
              </a:rPr>
              <a:t>etkisi, </a:t>
            </a:r>
            <a:r>
              <a:rPr lang="tr-TR" sz="2000" spc="-10" dirty="0" err="1" smtClean="0">
                <a:latin typeface="Arial" pitchFamily="34" charset="0"/>
                <a:ea typeface="Times New Roman"/>
                <a:cs typeface="Arial" pitchFamily="34" charset="0"/>
              </a:rPr>
              <a:t>gözardı</a:t>
            </a:r>
            <a:r>
              <a:rPr lang="tr-TR" sz="2000" spc="-10" dirty="0" smtClean="0">
                <a:latin typeface="Arial" pitchFamily="34" charset="0"/>
                <a:ea typeface="Times New Roman"/>
                <a:cs typeface="Arial" pitchFamily="34" charset="0"/>
              </a:rPr>
              <a:t> edilemeyecek bir </a:t>
            </a:r>
            <a:r>
              <a:rPr lang="tr-TR" sz="2000" spc="-10" dirty="0">
                <a:latin typeface="Arial" pitchFamily="34" charset="0"/>
                <a:ea typeface="Times New Roman"/>
                <a:cs typeface="Arial" pitchFamily="34" charset="0"/>
              </a:rPr>
              <a:t>gerçektir. Sera etkisi </a:t>
            </a:r>
            <a:r>
              <a:rPr lang="tr-TR" sz="2000" spc="-10" dirty="0" smtClean="0">
                <a:latin typeface="Arial" pitchFamily="34" charset="0"/>
                <a:ea typeface="Times New Roman"/>
                <a:cs typeface="Arial" pitchFamily="34" charset="0"/>
              </a:rPr>
              <a:t>nedeniyle, yüzeye </a:t>
            </a:r>
            <a:r>
              <a:rPr lang="tr-TR" sz="2000" spc="-10" dirty="0">
                <a:latin typeface="Arial" pitchFamily="34" charset="0"/>
                <a:ea typeface="Times New Roman"/>
                <a:cs typeface="Arial" pitchFamily="34" charset="0"/>
              </a:rPr>
              <a:t>yakın bölgelerde 0.3 ila 0.6</a:t>
            </a:r>
            <a:r>
              <a:rPr lang="tr-TR" sz="2000" spc="-10" baseline="30000" dirty="0">
                <a:latin typeface="Arial" pitchFamily="34" charset="0"/>
                <a:ea typeface="Times New Roman"/>
                <a:cs typeface="Arial" pitchFamily="34" charset="0"/>
              </a:rPr>
              <a:t>o</a:t>
            </a:r>
            <a:r>
              <a:rPr lang="tr-TR" sz="2000" spc="-10" dirty="0">
                <a:latin typeface="Arial" pitchFamily="34" charset="0"/>
                <a:ea typeface="Times New Roman"/>
                <a:cs typeface="Arial" pitchFamily="34" charset="0"/>
              </a:rPr>
              <a:t>C'lık sıcaklık artışları görülmektedir. Bu artış durdurulamayacağından gelecekte de görülecektir. Bu da gelecekteki 40 yılın her 10 yılı için 0.1</a:t>
            </a:r>
            <a:r>
              <a:rPr lang="tr-TR" sz="2000" spc="-10" baseline="30000" dirty="0">
                <a:latin typeface="Arial" pitchFamily="34" charset="0"/>
                <a:ea typeface="Times New Roman"/>
                <a:cs typeface="Arial" pitchFamily="34" charset="0"/>
              </a:rPr>
              <a:t>o</a:t>
            </a:r>
            <a:r>
              <a:rPr lang="tr-TR" sz="2000" spc="-10" dirty="0">
                <a:latin typeface="Arial" pitchFamily="34" charset="0"/>
                <a:ea typeface="Times New Roman"/>
                <a:cs typeface="Arial" pitchFamily="34" charset="0"/>
              </a:rPr>
              <a:t>C artış olarak hesaplanmaktadır. </a:t>
            </a:r>
            <a:endParaRPr lang="tr-TR" sz="2000" spc="-10" dirty="0" smtClean="0">
              <a:latin typeface="Arial" pitchFamily="34" charset="0"/>
              <a:ea typeface="Times New Roman"/>
              <a:cs typeface="Arial" pitchFamily="34" charset="0"/>
            </a:endParaRPr>
          </a:p>
          <a:p>
            <a:pPr algn="just">
              <a:lnSpc>
                <a:spcPct val="115000"/>
              </a:lnSpc>
              <a:spcAft>
                <a:spcPts val="0"/>
              </a:spcAft>
            </a:pPr>
            <a:endParaRPr lang="tr-TR" sz="2000" spc="-10" dirty="0" smtClean="0">
              <a:latin typeface="Arial" pitchFamily="34" charset="0"/>
              <a:ea typeface="Times New Roman"/>
              <a:cs typeface="Arial" pitchFamily="34" charset="0"/>
            </a:endParaRPr>
          </a:p>
          <a:p>
            <a:pPr algn="just">
              <a:lnSpc>
                <a:spcPct val="115000"/>
              </a:lnSpc>
              <a:spcAft>
                <a:spcPts val="0"/>
              </a:spcAft>
            </a:pPr>
            <a:r>
              <a:rPr lang="tr-TR" sz="2000" spc="-10" dirty="0" smtClean="0">
                <a:latin typeface="Arial" pitchFamily="34" charset="0"/>
                <a:ea typeface="Times New Roman"/>
                <a:cs typeface="Arial" pitchFamily="34" charset="0"/>
              </a:rPr>
              <a:t>Ülkemizde </a:t>
            </a:r>
            <a:r>
              <a:rPr lang="tr-TR" sz="2000" spc="-10" dirty="0">
                <a:latin typeface="Arial" pitchFamily="34" charset="0"/>
                <a:ea typeface="Times New Roman"/>
                <a:cs typeface="Arial" pitchFamily="34" charset="0"/>
              </a:rPr>
              <a:t>bu tür hava tahminlerini yapacak Küresel Çevrim Modelleri (GCM) yoktur. Tahminler ancak gözlemlere dayanmaktadır. Yapılan ülkesel sıcaklık gidiş analizlerinde genel olarak gündüz sıcaklıklarında bir değişiklik olmadığı, fakat gece sıcaklıklarında bir artış olduğu belirlenmiştir. </a:t>
            </a:r>
            <a:r>
              <a:rPr lang="tr-TR" sz="2000" b="1" spc="-10" dirty="0" smtClean="0">
                <a:solidFill>
                  <a:srgbClr val="7030A0"/>
                </a:solidFill>
                <a:latin typeface="Arial" pitchFamily="34" charset="0"/>
                <a:ea typeface="Times New Roman"/>
                <a:cs typeface="Arial" pitchFamily="34" charset="0"/>
              </a:rPr>
              <a:t>Küresel </a:t>
            </a:r>
            <a:r>
              <a:rPr lang="tr-TR" sz="2000" b="1" spc="-10" dirty="0">
                <a:solidFill>
                  <a:srgbClr val="7030A0"/>
                </a:solidFill>
                <a:latin typeface="Arial" pitchFamily="34" charset="0"/>
                <a:ea typeface="Times New Roman"/>
                <a:cs typeface="Arial" pitchFamily="34" charset="0"/>
              </a:rPr>
              <a:t>ısınmanın etkisiyle kar yağışları yağmur yağışlarına dönüşmektedir.</a:t>
            </a:r>
            <a:r>
              <a:rPr lang="tr-TR" sz="2000" b="1" spc="-10" dirty="0">
                <a:solidFill>
                  <a:srgbClr val="00B0F0"/>
                </a:solidFill>
                <a:latin typeface="Arial" pitchFamily="34" charset="0"/>
                <a:ea typeface="Times New Roman"/>
                <a:cs typeface="Arial" pitchFamily="34" charset="0"/>
              </a:rPr>
              <a:t> </a:t>
            </a:r>
            <a:r>
              <a:rPr lang="tr-TR" sz="2000" spc="-10" dirty="0">
                <a:latin typeface="Arial" pitchFamily="34" charset="0"/>
                <a:ea typeface="Times New Roman"/>
                <a:cs typeface="Arial" pitchFamily="34" charset="0"/>
              </a:rPr>
              <a:t>Yağmur ve kar yağışlarının su kaynaklarına fiziksel etkileri farklı olduğundan sızma, taşkın olayları ve dolayısıyla havza su bütçeleri bozulmaktadır</a:t>
            </a:r>
            <a:r>
              <a:rPr lang="tr-TR" sz="2000" spc="-10" dirty="0" smtClean="0">
                <a:latin typeface="Arial" pitchFamily="34" charset="0"/>
                <a:ea typeface="Times New Roman"/>
                <a:cs typeface="Arial" pitchFamily="34" charset="0"/>
              </a:rPr>
              <a:t>.</a:t>
            </a:r>
          </a:p>
          <a:p>
            <a:pPr algn="just">
              <a:lnSpc>
                <a:spcPct val="115000"/>
              </a:lnSpc>
              <a:spcAft>
                <a:spcPts val="0"/>
              </a:spcAft>
            </a:pPr>
            <a:r>
              <a:rPr lang="tr-TR" sz="2000" spc="-10" dirty="0">
                <a:latin typeface="Arial" pitchFamily="34" charset="0"/>
                <a:ea typeface="Times New Roman"/>
                <a:cs typeface="Arial" pitchFamily="34" charset="0"/>
              </a:rPr>
              <a:t>	</a:t>
            </a:r>
            <a:endParaRPr lang="tr-TR" sz="2000" spc="-10" dirty="0" smtClean="0">
              <a:latin typeface="Arial" pitchFamily="34" charset="0"/>
              <a:ea typeface="Times New Roman"/>
              <a:cs typeface="Arial" pitchFamily="34" charset="0"/>
            </a:endParaRPr>
          </a:p>
          <a:p>
            <a:pPr algn="just">
              <a:lnSpc>
                <a:spcPct val="115000"/>
              </a:lnSpc>
              <a:spcAft>
                <a:spcPts val="0"/>
              </a:spcAft>
            </a:pPr>
            <a:r>
              <a:rPr lang="tr-TR" sz="2000" spc="-10" dirty="0" smtClean="0">
                <a:latin typeface="Arial" pitchFamily="34" charset="0"/>
                <a:ea typeface="Times New Roman"/>
                <a:cs typeface="Arial" pitchFamily="34" charset="0"/>
              </a:rPr>
              <a:t>Sera </a:t>
            </a:r>
            <a:r>
              <a:rPr lang="tr-TR" sz="2000" spc="-10" dirty="0">
                <a:latin typeface="Arial" pitchFamily="34" charset="0"/>
                <a:ea typeface="Times New Roman"/>
                <a:cs typeface="Arial" pitchFamily="34" charset="0"/>
              </a:rPr>
              <a:t>etkisi ile birlikte baraj gölleri ve sulamalar büyük su yüzeyleri meydana getirdiğinden yüksek miktarda buharlaşma meydana gelmekte dolayısıyla bölge sıcaklığını etkilemektedir. </a:t>
            </a:r>
            <a:r>
              <a:rPr lang="tr-TR" sz="2000" b="1" spc="-10" dirty="0">
                <a:latin typeface="Arial" pitchFamily="34" charset="0"/>
                <a:ea typeface="Times New Roman"/>
                <a:cs typeface="Arial" pitchFamily="34" charset="0"/>
              </a:rPr>
              <a:t>Yaz pik sıcaklıklarında düşme, kış en </a:t>
            </a:r>
            <a:r>
              <a:rPr lang="tr-TR" sz="2000" b="1" spc="-10" dirty="0" smtClean="0">
                <a:latin typeface="Arial" pitchFamily="34" charset="0"/>
                <a:ea typeface="Times New Roman"/>
                <a:cs typeface="Arial" pitchFamily="34" charset="0"/>
              </a:rPr>
              <a:t>az </a:t>
            </a:r>
            <a:r>
              <a:rPr lang="tr-TR" sz="2000" b="1" spc="-10" dirty="0">
                <a:latin typeface="Arial" pitchFamily="34" charset="0"/>
                <a:ea typeface="Times New Roman"/>
                <a:cs typeface="Arial" pitchFamily="34" charset="0"/>
              </a:rPr>
              <a:t>sıcaklıklarında artış sonucu iklim ılımanlaşmakta, bu da kar ve yağmur ilişkisini etkilemektedir.</a:t>
            </a:r>
            <a:endParaRPr lang="tr-TR" sz="2000" b="1" dirty="0">
              <a:latin typeface="Arial" pitchFamily="34" charset="0"/>
              <a:ea typeface="Times New Roman"/>
              <a:cs typeface="Arial" pitchFamily="34" charset="0"/>
            </a:endParaRPr>
          </a:p>
        </p:txBody>
      </p:sp>
    </p:spTree>
    <p:extLst>
      <p:ext uri="{BB962C8B-B14F-4D97-AF65-F5344CB8AC3E}">
        <p14:creationId xmlns:p14="http://schemas.microsoft.com/office/powerpoint/2010/main" val="337924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51520" y="328002"/>
            <a:ext cx="8496944"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Türkiye'de yağış, havzadan havzaya ve noktadan noktaya büyük farklılıklar gösterir. Yıllık yağış yüksekliği 220 mm ile 3000 mm arasındadır. Havzalar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gözönüne</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alındığında en fazla yıllık ortalama yağış 1198 mm ile Doğu Karadeniz'de en düşük yıllık ortalama yağış ise 417 mm ile Konya kapalı havzasındadır. Uzun yıllar boyu yapılan gözlemler ele alındığında, yıllık ortalama yağış 643 mm’dir ve bu da 501x10</a:t>
            </a:r>
            <a:r>
              <a:rPr kumimoji="0" lang="tr-T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9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t>
            </a:r>
            <a:r>
              <a:rPr kumimoji="0" lang="tr-T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yıllık yağış hacmine karşılık gelmektedir.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Meteorolojik ölçümler Devlet Su İşleri Genel Müdürlüğü (DSİ) ve Devlet Meteoroloji İşleri Genel Müdürlüğü (DMİ) tarafından yapılmaktadır ve çeşitli meteorolojik büyüklükler ölçülmektedir. Dünya Meteoroloji Teşkilatı (WMO)’</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nın</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önerisi ortalama her 25 km</a:t>
            </a:r>
            <a:r>
              <a:rPr kumimoji="0" lang="tr-T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 bir meteoroloji istasyonu açılmasıdır, ancak ülkemizde bu oran 1/438 km</a:t>
            </a:r>
            <a:r>
              <a:rPr kumimoji="0" lang="tr-T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’dir. </a:t>
            </a:r>
          </a:p>
          <a:p>
            <a:pPr marL="0" marR="0" lvl="0" indent="0" algn="just" defTabSz="914400" rtl="0" eaLnBrk="1" fontAlgn="base" latinLnBrk="0" hangingPunct="1">
              <a:lnSpc>
                <a:spcPct val="100000"/>
              </a:lnSpc>
              <a:spcBef>
                <a:spcPct val="0"/>
              </a:spcBef>
              <a:spcAft>
                <a:spcPct val="0"/>
              </a:spcAft>
              <a:buClrTx/>
              <a:buSzTx/>
              <a:buFontTx/>
              <a:buNone/>
              <a:tabLst/>
            </a:pPr>
            <a:endParaRPr lang="tr-TR" sz="2000" dirty="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tr-TR" sz="2000" dirty="0" smtClean="0">
                <a:latin typeface="Arial" pitchFamily="34" charset="0"/>
                <a:cs typeface="Arial" pitchFamily="34" charset="0"/>
              </a:rPr>
              <a:t>Soğuk </a:t>
            </a:r>
            <a:r>
              <a:rPr lang="tr-TR" sz="2000" dirty="0">
                <a:latin typeface="Arial" pitchFamily="34" charset="0"/>
                <a:cs typeface="Arial" pitchFamily="34" charset="0"/>
              </a:rPr>
              <a:t>bölgelerde asıl su kaynağını meydana getiren kar erimesi olduğuna göre, </a:t>
            </a:r>
            <a:r>
              <a:rPr lang="tr-TR" sz="2000" dirty="0" smtClean="0">
                <a:latin typeface="Arial" pitchFamily="34" charset="0"/>
                <a:cs typeface="Arial" pitchFamily="34" charset="0"/>
              </a:rPr>
              <a:t>kar </a:t>
            </a:r>
            <a:r>
              <a:rPr lang="tr-TR" sz="2000" dirty="0">
                <a:latin typeface="Arial" pitchFamily="34" charset="0"/>
                <a:cs typeface="Arial" pitchFamily="34" charset="0"/>
              </a:rPr>
              <a:t>ölçümleri de önemli bir yer tutmaktadır. Ancak 1600 m’nin üzerinde ölçüm </a:t>
            </a:r>
            <a:r>
              <a:rPr lang="tr-TR" sz="2000" dirty="0" smtClean="0">
                <a:latin typeface="Arial" pitchFamily="34" charset="0"/>
                <a:cs typeface="Arial" pitchFamily="34" charset="0"/>
              </a:rPr>
              <a:t>yapılamamaktadır. Asıl </a:t>
            </a:r>
            <a:r>
              <a:rPr lang="tr-TR" sz="2000" dirty="0">
                <a:latin typeface="Arial" pitchFamily="34" charset="0"/>
                <a:cs typeface="Arial" pitchFamily="34" charset="0"/>
              </a:rPr>
              <a:t>kar erimesi bu sınırın üzerindeki bölgede meydana gelmektedir.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76681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44624"/>
            <a:ext cx="8712968" cy="6401753"/>
          </a:xfrm>
          <a:prstGeom prst="rect">
            <a:avLst/>
          </a:prstGeom>
        </p:spPr>
        <p:txBody>
          <a:bodyPr wrap="square">
            <a:spAutoFit/>
          </a:bodyPr>
          <a:lstStyle/>
          <a:p>
            <a:r>
              <a:rPr lang="tr-TR" sz="2000" b="1" u="sng" dirty="0">
                <a:latin typeface="Arial" pitchFamily="34" charset="0"/>
                <a:cs typeface="Arial" pitchFamily="34" charset="0"/>
              </a:rPr>
              <a:t>Toprak varlığı: </a:t>
            </a:r>
          </a:p>
          <a:p>
            <a:r>
              <a:rPr lang="tr-TR" sz="2000" dirty="0">
                <a:latin typeface="Arial" pitchFamily="34" charset="0"/>
                <a:cs typeface="Arial" pitchFamily="34" charset="0"/>
              </a:rPr>
              <a:t>Tarım arazisi </a:t>
            </a:r>
            <a:r>
              <a:rPr lang="tr-TR" sz="2000" dirty="0" smtClean="0">
                <a:latin typeface="Arial" pitchFamily="34" charset="0"/>
                <a:cs typeface="Arial" pitchFamily="34" charset="0"/>
              </a:rPr>
              <a:t>                 28x10</a:t>
            </a:r>
            <a:r>
              <a:rPr lang="tr-TR" sz="2000" baseline="30000" dirty="0" smtClean="0">
                <a:latin typeface="Arial" pitchFamily="34" charset="0"/>
                <a:cs typeface="Arial" pitchFamily="34" charset="0"/>
              </a:rPr>
              <a:t>6</a:t>
            </a:r>
            <a:r>
              <a:rPr lang="tr-TR" sz="2000" dirty="0" smtClean="0">
                <a:latin typeface="Arial" pitchFamily="34" charset="0"/>
                <a:cs typeface="Arial" pitchFamily="34" charset="0"/>
              </a:rPr>
              <a:t> </a:t>
            </a:r>
            <a:r>
              <a:rPr lang="tr-TR" sz="2000" dirty="0">
                <a:latin typeface="Arial" pitchFamily="34" charset="0"/>
                <a:cs typeface="Arial" pitchFamily="34" charset="0"/>
              </a:rPr>
              <a:t>ha</a:t>
            </a:r>
          </a:p>
          <a:p>
            <a:r>
              <a:rPr lang="tr-TR" sz="2000" dirty="0">
                <a:latin typeface="Arial" pitchFamily="34" charset="0"/>
                <a:cs typeface="Arial" pitchFamily="34" charset="0"/>
              </a:rPr>
              <a:t>Genel kriterlere göre </a:t>
            </a:r>
            <a:r>
              <a:rPr lang="tr-TR" sz="2000" dirty="0" smtClean="0">
                <a:latin typeface="Arial" pitchFamily="34" charset="0"/>
                <a:cs typeface="Arial" pitchFamily="34" charset="0"/>
              </a:rPr>
              <a:t>     25x10</a:t>
            </a:r>
            <a:r>
              <a:rPr lang="tr-TR" sz="2000" baseline="30000" dirty="0" smtClean="0">
                <a:latin typeface="Arial" pitchFamily="34" charset="0"/>
                <a:cs typeface="Arial" pitchFamily="34" charset="0"/>
              </a:rPr>
              <a:t>6</a:t>
            </a:r>
            <a:r>
              <a:rPr lang="tr-TR" sz="2000" dirty="0" smtClean="0">
                <a:latin typeface="Arial" pitchFamily="34" charset="0"/>
                <a:cs typeface="Arial" pitchFamily="34" charset="0"/>
              </a:rPr>
              <a:t> </a:t>
            </a:r>
            <a:r>
              <a:rPr lang="tr-TR" sz="2000" dirty="0">
                <a:latin typeface="Arial" pitchFamily="34" charset="0"/>
                <a:cs typeface="Arial" pitchFamily="34" charset="0"/>
              </a:rPr>
              <a:t>ha</a:t>
            </a:r>
          </a:p>
          <a:p>
            <a:r>
              <a:rPr lang="tr-TR" sz="2000" dirty="0">
                <a:latin typeface="Arial" pitchFamily="34" charset="0"/>
                <a:cs typeface="Arial" pitchFamily="34" charset="0"/>
              </a:rPr>
              <a:t>Eğim                          </a:t>
            </a:r>
            <a:r>
              <a:rPr lang="tr-TR" sz="2000" dirty="0" smtClean="0">
                <a:latin typeface="Arial" pitchFamily="34" charset="0"/>
                <a:cs typeface="Arial" pitchFamily="34" charset="0"/>
              </a:rPr>
              <a:t>     16x10</a:t>
            </a:r>
            <a:r>
              <a:rPr lang="tr-TR" sz="2000" baseline="30000" dirty="0" smtClean="0">
                <a:latin typeface="Arial" pitchFamily="34" charset="0"/>
                <a:cs typeface="Arial" pitchFamily="34" charset="0"/>
              </a:rPr>
              <a:t>6</a:t>
            </a:r>
            <a:r>
              <a:rPr lang="tr-TR" sz="2000" dirty="0" smtClean="0">
                <a:latin typeface="Arial" pitchFamily="34" charset="0"/>
                <a:cs typeface="Arial" pitchFamily="34" charset="0"/>
              </a:rPr>
              <a:t> </a:t>
            </a:r>
            <a:r>
              <a:rPr lang="tr-TR" sz="2000" dirty="0">
                <a:latin typeface="Arial" pitchFamily="34" charset="0"/>
                <a:cs typeface="Arial" pitchFamily="34" charset="0"/>
              </a:rPr>
              <a:t>ha</a:t>
            </a:r>
          </a:p>
          <a:p>
            <a:r>
              <a:rPr lang="tr-TR" sz="2000" dirty="0">
                <a:latin typeface="Arial" pitchFamily="34" charset="0"/>
                <a:cs typeface="Arial" pitchFamily="34" charset="0"/>
              </a:rPr>
              <a:t>Toprak                     </a:t>
            </a:r>
            <a:r>
              <a:rPr lang="tr-TR" sz="2000" dirty="0" smtClean="0">
                <a:latin typeface="Arial" pitchFamily="34" charset="0"/>
                <a:cs typeface="Arial" pitchFamily="34" charset="0"/>
              </a:rPr>
              <a:t>      12.5x10</a:t>
            </a:r>
            <a:r>
              <a:rPr lang="tr-TR" sz="2000" baseline="30000" dirty="0" smtClean="0">
                <a:latin typeface="Arial" pitchFamily="34" charset="0"/>
                <a:cs typeface="Arial" pitchFamily="34" charset="0"/>
              </a:rPr>
              <a:t>6</a:t>
            </a:r>
            <a:r>
              <a:rPr lang="tr-TR" sz="2000" dirty="0" smtClean="0">
                <a:latin typeface="Arial" pitchFamily="34" charset="0"/>
                <a:cs typeface="Arial" pitchFamily="34" charset="0"/>
              </a:rPr>
              <a:t> </a:t>
            </a:r>
            <a:r>
              <a:rPr lang="tr-TR" sz="2000" dirty="0">
                <a:latin typeface="Arial" pitchFamily="34" charset="0"/>
                <a:cs typeface="Arial" pitchFamily="34" charset="0"/>
              </a:rPr>
              <a:t>ha</a:t>
            </a:r>
          </a:p>
          <a:p>
            <a:r>
              <a:rPr lang="tr-TR" sz="2000" dirty="0">
                <a:latin typeface="Arial" pitchFamily="34" charset="0"/>
                <a:cs typeface="Arial" pitchFamily="34" charset="0"/>
              </a:rPr>
              <a:t>Teknik ve </a:t>
            </a:r>
            <a:r>
              <a:rPr lang="tr-TR" sz="2000" dirty="0" smtClean="0">
                <a:latin typeface="Arial" pitchFamily="34" charset="0"/>
                <a:cs typeface="Arial" pitchFamily="34" charset="0"/>
              </a:rPr>
              <a:t>ekonomik      </a:t>
            </a:r>
            <a:r>
              <a:rPr lang="tr-TR" sz="2000" dirty="0">
                <a:latin typeface="Arial" pitchFamily="34" charset="0"/>
                <a:cs typeface="Arial" pitchFamily="34" charset="0"/>
              </a:rPr>
              <a:t>8.5 10</a:t>
            </a:r>
            <a:r>
              <a:rPr lang="tr-TR" sz="2000" baseline="30000" dirty="0">
                <a:latin typeface="Arial" pitchFamily="34" charset="0"/>
                <a:cs typeface="Arial" pitchFamily="34" charset="0"/>
              </a:rPr>
              <a:t>6</a:t>
            </a:r>
            <a:r>
              <a:rPr lang="tr-TR" sz="2000" dirty="0">
                <a:latin typeface="Arial" pitchFamily="34" charset="0"/>
                <a:cs typeface="Arial" pitchFamily="34" charset="0"/>
              </a:rPr>
              <a:t> ha</a:t>
            </a:r>
          </a:p>
          <a:p>
            <a:r>
              <a:rPr lang="tr-TR" sz="2000" dirty="0">
                <a:latin typeface="Arial" pitchFamily="34" charset="0"/>
                <a:cs typeface="Arial" pitchFamily="34" charset="0"/>
              </a:rPr>
              <a:t>Bunun 7.9 10</a:t>
            </a:r>
            <a:r>
              <a:rPr lang="tr-TR" sz="2000" baseline="30000" dirty="0">
                <a:latin typeface="Arial" pitchFamily="34" charset="0"/>
                <a:cs typeface="Arial" pitchFamily="34" charset="0"/>
              </a:rPr>
              <a:t>6</a:t>
            </a:r>
            <a:r>
              <a:rPr lang="tr-TR" sz="2000" dirty="0">
                <a:latin typeface="Arial" pitchFamily="34" charset="0"/>
                <a:cs typeface="Arial" pitchFamily="34" charset="0"/>
              </a:rPr>
              <a:t> </a:t>
            </a:r>
            <a:r>
              <a:rPr lang="tr-TR" sz="2000" dirty="0" err="1">
                <a:latin typeface="Arial" pitchFamily="34" charset="0"/>
                <a:cs typeface="Arial" pitchFamily="34" charset="0"/>
              </a:rPr>
              <a:t>ha’ı</a:t>
            </a:r>
            <a:r>
              <a:rPr lang="tr-TR" sz="2000" dirty="0">
                <a:latin typeface="Arial" pitchFamily="34" charset="0"/>
                <a:cs typeface="Arial" pitchFamily="34" charset="0"/>
              </a:rPr>
              <a:t> yerüstü sularıyla</a:t>
            </a:r>
          </a:p>
          <a:p>
            <a:r>
              <a:rPr lang="tr-TR" sz="2000" dirty="0">
                <a:latin typeface="Arial" pitchFamily="34" charset="0"/>
                <a:cs typeface="Arial" pitchFamily="34" charset="0"/>
              </a:rPr>
              <a:t>           0.6 10</a:t>
            </a:r>
            <a:r>
              <a:rPr lang="tr-TR" sz="2000" baseline="30000" dirty="0">
                <a:latin typeface="Arial" pitchFamily="34" charset="0"/>
                <a:cs typeface="Arial" pitchFamily="34" charset="0"/>
              </a:rPr>
              <a:t>6</a:t>
            </a:r>
            <a:r>
              <a:rPr lang="tr-TR" sz="2000" dirty="0">
                <a:latin typeface="Arial" pitchFamily="34" charset="0"/>
                <a:cs typeface="Arial" pitchFamily="34" charset="0"/>
              </a:rPr>
              <a:t> </a:t>
            </a:r>
            <a:r>
              <a:rPr lang="tr-TR" sz="2000" dirty="0" err="1">
                <a:latin typeface="Arial" pitchFamily="34" charset="0"/>
                <a:cs typeface="Arial" pitchFamily="34" charset="0"/>
              </a:rPr>
              <a:t>ha’ı</a:t>
            </a:r>
            <a:r>
              <a:rPr lang="tr-TR" sz="2000" dirty="0">
                <a:latin typeface="Arial" pitchFamily="34" charset="0"/>
                <a:cs typeface="Arial" pitchFamily="34" charset="0"/>
              </a:rPr>
              <a:t> yer altı sularıyla sulanması öngörülmektedir</a:t>
            </a:r>
            <a:r>
              <a:rPr lang="tr-TR" sz="2000" dirty="0" smtClean="0">
                <a:latin typeface="Arial" pitchFamily="34" charset="0"/>
                <a:cs typeface="Arial" pitchFamily="34" charset="0"/>
              </a:rPr>
              <a:t>.</a:t>
            </a:r>
          </a:p>
          <a:p>
            <a:endParaRPr lang="tr-TR" sz="2000" dirty="0" smtClean="0">
              <a:latin typeface="Arial" pitchFamily="34" charset="0"/>
              <a:cs typeface="Arial" pitchFamily="34" charset="0"/>
            </a:endParaRPr>
          </a:p>
          <a:p>
            <a:pPr indent="449580" algn="just">
              <a:lnSpc>
                <a:spcPct val="115000"/>
              </a:lnSpc>
              <a:spcAft>
                <a:spcPts val="0"/>
              </a:spcAft>
            </a:pPr>
            <a:r>
              <a:rPr lang="tr-TR" sz="2000" dirty="0" smtClean="0">
                <a:latin typeface="Arial" pitchFamily="34" charset="0"/>
                <a:ea typeface="Times New Roman"/>
                <a:cs typeface="Arial" pitchFamily="34" charset="0"/>
              </a:rPr>
              <a:t>Ülkemizde</a:t>
            </a:r>
            <a:r>
              <a:rPr lang="tr-TR" sz="2000" dirty="0">
                <a:latin typeface="Arial" pitchFamily="34" charset="0"/>
                <a:ea typeface="Times New Roman"/>
                <a:cs typeface="Arial" pitchFamily="34" charset="0"/>
              </a:rPr>
              <a:t>, işlemeli tarım yapılan yaklaşık 28,1 milyon ha arazi mevcuttur. </a:t>
            </a:r>
            <a:r>
              <a:rPr lang="tr-TR" sz="2000" dirty="0" smtClean="0">
                <a:latin typeface="Arial" pitchFamily="34" charset="0"/>
                <a:ea typeface="Times New Roman"/>
                <a:cs typeface="Arial" pitchFamily="34" charset="0"/>
              </a:rPr>
              <a:t>ideal </a:t>
            </a:r>
            <a:r>
              <a:rPr lang="tr-TR" sz="2000" dirty="0">
                <a:latin typeface="Arial" pitchFamily="34" charset="0"/>
                <a:ea typeface="Times New Roman"/>
                <a:cs typeface="Arial" pitchFamily="34" charset="0"/>
              </a:rPr>
              <a:t>ölçüde tarım </a:t>
            </a:r>
            <a:r>
              <a:rPr lang="tr-TR" sz="2000" dirty="0" smtClean="0">
                <a:latin typeface="Arial" pitchFamily="34" charset="0"/>
                <a:ea typeface="Times New Roman"/>
                <a:cs typeface="Arial" pitchFamily="34" charset="0"/>
              </a:rPr>
              <a:t>yapabilecek </a:t>
            </a:r>
            <a:r>
              <a:rPr lang="tr-TR" sz="2000" dirty="0">
                <a:latin typeface="Arial" pitchFamily="34" charset="0"/>
                <a:ea typeface="Times New Roman"/>
                <a:cs typeface="Arial" pitchFamily="34" charset="0"/>
              </a:rPr>
              <a:t>yaklaşık </a:t>
            </a:r>
            <a:r>
              <a:rPr lang="tr-TR" sz="2000" dirty="0" smtClean="0">
                <a:latin typeface="Arial" pitchFamily="34" charset="0"/>
                <a:ea typeface="Times New Roman"/>
                <a:cs typeface="Arial" pitchFamily="34" charset="0"/>
              </a:rPr>
              <a:t>21</a:t>
            </a:r>
            <a:r>
              <a:rPr lang="tr-TR" sz="2000" dirty="0">
                <a:latin typeface="Arial" pitchFamily="34" charset="0"/>
                <a:ea typeface="Times New Roman"/>
                <a:cs typeface="Arial" pitchFamily="34" charset="0"/>
              </a:rPr>
              <a:t>– 22 milyon ha arazimiz </a:t>
            </a:r>
            <a:r>
              <a:rPr lang="tr-TR" sz="2000" dirty="0" smtClean="0">
                <a:latin typeface="Arial" pitchFamily="34" charset="0"/>
                <a:ea typeface="Times New Roman"/>
                <a:cs typeface="Arial" pitchFamily="34" charset="0"/>
              </a:rPr>
              <a:t>mevcut demektir. </a:t>
            </a:r>
            <a:r>
              <a:rPr lang="tr-TR" sz="2000" dirty="0">
                <a:latin typeface="Arial" pitchFamily="34" charset="0"/>
                <a:ea typeface="Times New Roman"/>
                <a:cs typeface="Arial" pitchFamily="34" charset="0"/>
              </a:rPr>
              <a:t>Bu durumda yaklaşık 6 milyon ha arazide, dünya ölçeğinin altında ürün almaktayız ve/veya tarım yaptığımız sürece kendiliğinden, doğal olarak çölleşmeyi artırabilecek ortam var demektir. Bu nedenlerden dolayı günümüzde işlenen tarım alanlarında toplam 23,2 milyon ha arazide </a:t>
            </a:r>
            <a:r>
              <a:rPr lang="tr-TR" sz="2000" dirty="0" smtClean="0">
                <a:latin typeface="Arial" pitchFamily="34" charset="0"/>
                <a:ea typeface="Times New Roman"/>
                <a:cs typeface="Arial" pitchFamily="34" charset="0"/>
              </a:rPr>
              <a:t>üretimi sınırlayan sorun </a:t>
            </a:r>
            <a:r>
              <a:rPr lang="tr-TR" sz="2000" dirty="0">
                <a:latin typeface="Arial" pitchFamily="34" charset="0"/>
                <a:ea typeface="Times New Roman"/>
                <a:cs typeface="Arial" pitchFamily="34" charset="0"/>
              </a:rPr>
              <a:t>mevcuttur ve tarım yapılan yaklaşık 28,1milyon ha arazinin %82,8’inde </a:t>
            </a:r>
            <a:r>
              <a:rPr lang="tr-TR" sz="2000" dirty="0" smtClean="0">
                <a:latin typeface="Arial" pitchFamily="34" charset="0"/>
                <a:ea typeface="Times New Roman"/>
                <a:cs typeface="Arial" pitchFamily="34" charset="0"/>
              </a:rPr>
              <a:t>sorun </a:t>
            </a:r>
            <a:r>
              <a:rPr lang="tr-TR" sz="2000" dirty="0">
                <a:latin typeface="Arial" pitchFamily="34" charset="0"/>
                <a:ea typeface="Times New Roman"/>
                <a:cs typeface="Arial" pitchFamily="34" charset="0"/>
              </a:rPr>
              <a:t>vardır. Ayrıca işlemeli tarıma uygun olmayan arazilerde, tarım amacıyla </a:t>
            </a:r>
            <a:r>
              <a:rPr lang="tr-TR" sz="2000" dirty="0" smtClean="0">
                <a:latin typeface="Arial" pitchFamily="34" charset="0"/>
                <a:ea typeface="Times New Roman"/>
                <a:cs typeface="Arial" pitchFamily="34" charset="0"/>
              </a:rPr>
              <a:t>işlenerek </a:t>
            </a:r>
            <a:r>
              <a:rPr lang="tr-TR" sz="2000" dirty="0">
                <a:latin typeface="Arial" pitchFamily="34" charset="0"/>
                <a:ea typeface="Times New Roman"/>
                <a:cs typeface="Arial" pitchFamily="34" charset="0"/>
              </a:rPr>
              <a:t>yanlış arazi kullanımındaki </a:t>
            </a:r>
            <a:r>
              <a:rPr lang="tr-TR" sz="2000" dirty="0" smtClean="0">
                <a:latin typeface="Arial" pitchFamily="34" charset="0"/>
                <a:ea typeface="Times New Roman"/>
                <a:cs typeface="Arial" pitchFamily="34" charset="0"/>
              </a:rPr>
              <a:t>toplam alan, </a:t>
            </a:r>
            <a:r>
              <a:rPr lang="tr-TR" sz="2000" dirty="0">
                <a:latin typeface="Arial" pitchFamily="34" charset="0"/>
                <a:ea typeface="Times New Roman"/>
                <a:cs typeface="Arial" pitchFamily="34" charset="0"/>
              </a:rPr>
              <a:t>yaklaşık 6,3 milyon ha arazidir</a:t>
            </a:r>
            <a:r>
              <a:rPr lang="tr-TR" sz="2000" dirty="0" smtClean="0">
                <a:latin typeface="Arial" pitchFamily="34" charset="0"/>
                <a:ea typeface="Times New Roman"/>
                <a:cs typeface="Arial" pitchFamily="34" charset="0"/>
              </a:rPr>
              <a:t>.</a:t>
            </a:r>
            <a:endParaRPr lang="tr-TR" dirty="0"/>
          </a:p>
        </p:txBody>
      </p:sp>
    </p:spTree>
    <p:extLst>
      <p:ext uri="{BB962C8B-B14F-4D97-AF65-F5344CB8AC3E}">
        <p14:creationId xmlns:p14="http://schemas.microsoft.com/office/powerpoint/2010/main" val="40516685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1367</Words>
  <Application>Microsoft Office PowerPoint</Application>
  <PresentationFormat>Ekran Gösterisi (4:3)</PresentationFormat>
  <Paragraphs>137</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Times New Roman</vt:lpstr>
      <vt:lpstr>Ofis Teması</vt:lpstr>
      <vt:lpstr>SU KAYNAKLARI MÜHENDİSLİĞİ,  SU KAYNAKLARININ GELİŞTİRİLMESİNİN TARIMSAL ÜRETİMDEKİ YERİ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KAYNAKLARININ GELİŞTİRİLMESİNİN TARIMSAL ÜRETİMDEKİ YERİ</dc:title>
  <dc:creator>CAKMAK</dc:creator>
  <cp:lastModifiedBy>Belgin</cp:lastModifiedBy>
  <cp:revision>50</cp:revision>
  <dcterms:created xsi:type="dcterms:W3CDTF">2013-09-23T13:24:51Z</dcterms:created>
  <dcterms:modified xsi:type="dcterms:W3CDTF">2016-09-30T05:51:33Z</dcterms:modified>
</cp:coreProperties>
</file>