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0" r:id="rId4"/>
    <p:sldId id="266" r:id="rId5"/>
    <p:sldId id="258" r:id="rId6"/>
    <p:sldId id="261" r:id="rId7"/>
    <p:sldId id="262" r:id="rId8"/>
    <p:sldId id="265" r:id="rId9"/>
    <p:sldId id="264" r:id="rId10"/>
    <p:sldId id="263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55" d="100"/>
          <a:sy n="55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D72C94-9705-43F8-8A77-2182DD06346C}" type="doc">
      <dgm:prSet loTypeId="urn:microsoft.com/office/officeart/2005/8/layout/default" loCatId="list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tr-TR"/>
        </a:p>
      </dgm:t>
    </dgm:pt>
    <dgm:pt modelId="{EAA8C38E-F52F-4A8D-8021-82209BCFEA45}">
      <dgm:prSet phldrT="[Metin]"/>
      <dgm:spPr/>
      <dgm:t>
        <a:bodyPr/>
        <a:lstStyle/>
        <a:p>
          <a:r>
            <a:rPr lang="tr-TR" dirty="0" smtClean="0"/>
            <a:t>ONTOLOJİ</a:t>
          </a:r>
          <a:endParaRPr lang="tr-TR" dirty="0"/>
        </a:p>
      </dgm:t>
    </dgm:pt>
    <dgm:pt modelId="{9F90FDDF-AB63-4E2E-9431-4B3FAE154A21}" type="parTrans" cxnId="{02E71203-C00E-453E-BC40-54EDFDB7ADBE}">
      <dgm:prSet/>
      <dgm:spPr/>
      <dgm:t>
        <a:bodyPr/>
        <a:lstStyle/>
        <a:p>
          <a:endParaRPr lang="tr-TR"/>
        </a:p>
      </dgm:t>
    </dgm:pt>
    <dgm:pt modelId="{160F21EF-A767-4B0F-BBAC-F9601D5065CC}" type="sibTrans" cxnId="{02E71203-C00E-453E-BC40-54EDFDB7ADBE}">
      <dgm:prSet/>
      <dgm:spPr/>
      <dgm:t>
        <a:bodyPr/>
        <a:lstStyle/>
        <a:p>
          <a:endParaRPr lang="tr-TR"/>
        </a:p>
      </dgm:t>
    </dgm:pt>
    <dgm:pt modelId="{320183E4-6EB0-41D9-AE16-7C429AB10A56}">
      <dgm:prSet phldrT="[Metin]"/>
      <dgm:spPr/>
      <dgm:t>
        <a:bodyPr/>
        <a:lstStyle/>
        <a:p>
          <a:r>
            <a:rPr lang="tr-TR" dirty="0" smtClean="0"/>
            <a:t>EPİSTEMOLOJİ</a:t>
          </a:r>
          <a:endParaRPr lang="tr-TR" dirty="0"/>
        </a:p>
      </dgm:t>
    </dgm:pt>
    <dgm:pt modelId="{B786F050-4775-4F48-B1A9-F8384B7B6F99}" type="parTrans" cxnId="{7BE3877C-DD61-46A4-835E-8305AEC179AD}">
      <dgm:prSet/>
      <dgm:spPr/>
      <dgm:t>
        <a:bodyPr/>
        <a:lstStyle/>
        <a:p>
          <a:endParaRPr lang="tr-TR"/>
        </a:p>
      </dgm:t>
    </dgm:pt>
    <dgm:pt modelId="{9EDD6AFD-D1F2-436C-B20B-9DEDC44113E1}" type="sibTrans" cxnId="{7BE3877C-DD61-46A4-835E-8305AEC179AD}">
      <dgm:prSet/>
      <dgm:spPr/>
      <dgm:t>
        <a:bodyPr/>
        <a:lstStyle/>
        <a:p>
          <a:endParaRPr lang="tr-TR"/>
        </a:p>
      </dgm:t>
    </dgm:pt>
    <dgm:pt modelId="{68414232-3A8D-4785-9205-10988CD233E2}">
      <dgm:prSet phldrT="[Metin]"/>
      <dgm:spPr/>
      <dgm:t>
        <a:bodyPr/>
        <a:lstStyle/>
        <a:p>
          <a:r>
            <a:rPr lang="tr-TR" dirty="0" smtClean="0"/>
            <a:t>ETİK</a:t>
          </a:r>
          <a:endParaRPr lang="tr-TR" dirty="0"/>
        </a:p>
      </dgm:t>
    </dgm:pt>
    <dgm:pt modelId="{8CEAC61F-4966-4981-BEA9-B34ABD3C783A}" type="parTrans" cxnId="{57E655DC-0FD2-4215-AB97-713A551BD398}">
      <dgm:prSet/>
      <dgm:spPr/>
      <dgm:t>
        <a:bodyPr/>
        <a:lstStyle/>
        <a:p>
          <a:endParaRPr lang="tr-TR"/>
        </a:p>
      </dgm:t>
    </dgm:pt>
    <dgm:pt modelId="{B7764860-D274-4888-8F37-24EE8987766F}" type="sibTrans" cxnId="{57E655DC-0FD2-4215-AB97-713A551BD398}">
      <dgm:prSet/>
      <dgm:spPr/>
      <dgm:t>
        <a:bodyPr/>
        <a:lstStyle/>
        <a:p>
          <a:endParaRPr lang="tr-TR"/>
        </a:p>
      </dgm:t>
    </dgm:pt>
    <dgm:pt modelId="{94684473-8D14-4123-B980-D880F2844FD8}">
      <dgm:prSet phldrT="[Metin]"/>
      <dgm:spPr/>
      <dgm:t>
        <a:bodyPr/>
        <a:lstStyle/>
        <a:p>
          <a:r>
            <a:rPr lang="tr-TR" dirty="0" smtClean="0"/>
            <a:t>ESTETİK</a:t>
          </a:r>
          <a:endParaRPr lang="tr-TR" dirty="0"/>
        </a:p>
      </dgm:t>
    </dgm:pt>
    <dgm:pt modelId="{3C0EA4FD-1848-444D-81FA-4C9241A64B45}" type="parTrans" cxnId="{8BFAEAE2-0A9C-46F2-96A4-849C86CA3272}">
      <dgm:prSet/>
      <dgm:spPr/>
      <dgm:t>
        <a:bodyPr/>
        <a:lstStyle/>
        <a:p>
          <a:endParaRPr lang="tr-TR"/>
        </a:p>
      </dgm:t>
    </dgm:pt>
    <dgm:pt modelId="{CB29BE70-D694-427A-8687-B3223888BF2A}" type="sibTrans" cxnId="{8BFAEAE2-0A9C-46F2-96A4-849C86CA3272}">
      <dgm:prSet/>
      <dgm:spPr/>
      <dgm:t>
        <a:bodyPr/>
        <a:lstStyle/>
        <a:p>
          <a:endParaRPr lang="tr-TR"/>
        </a:p>
      </dgm:t>
    </dgm:pt>
    <dgm:pt modelId="{1B22A75D-9E09-4686-A95C-741630B057C7}">
      <dgm:prSet phldrT="[Metin]"/>
      <dgm:spPr/>
      <dgm:t>
        <a:bodyPr/>
        <a:lstStyle/>
        <a:p>
          <a:r>
            <a:rPr lang="tr-TR" dirty="0" smtClean="0"/>
            <a:t>FELSEFE</a:t>
          </a:r>
          <a:endParaRPr lang="tr-TR" dirty="0"/>
        </a:p>
      </dgm:t>
    </dgm:pt>
    <dgm:pt modelId="{1E75282D-5E8A-45BB-B9CC-1D5EE3E8CB54}" type="parTrans" cxnId="{07513F99-EB44-414C-B326-F7149C0D177A}">
      <dgm:prSet/>
      <dgm:spPr/>
      <dgm:t>
        <a:bodyPr/>
        <a:lstStyle/>
        <a:p>
          <a:endParaRPr lang="tr-TR"/>
        </a:p>
      </dgm:t>
    </dgm:pt>
    <dgm:pt modelId="{B30DFD3E-EC21-48C1-8B78-4ECBF8C80CD7}" type="sibTrans" cxnId="{07513F99-EB44-414C-B326-F7149C0D177A}">
      <dgm:prSet/>
      <dgm:spPr/>
      <dgm:t>
        <a:bodyPr/>
        <a:lstStyle/>
        <a:p>
          <a:endParaRPr lang="tr-TR"/>
        </a:p>
      </dgm:t>
    </dgm:pt>
    <dgm:pt modelId="{6C3B5330-B2C0-4EA8-83AC-418F47B2015C}" type="pres">
      <dgm:prSet presAssocID="{C8D72C94-9705-43F8-8A77-2182DD06346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5601539-4B57-4034-89EA-2807F380032C}" type="pres">
      <dgm:prSet presAssocID="{EAA8C38E-F52F-4A8D-8021-82209BCFEA4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0ED5CC9-BCF3-4046-B95E-74AC2FCE04E2}" type="pres">
      <dgm:prSet presAssocID="{160F21EF-A767-4B0F-BBAC-F9601D5065CC}" presName="sibTrans" presStyleCnt="0"/>
      <dgm:spPr/>
    </dgm:pt>
    <dgm:pt modelId="{A2A75856-E410-4AAA-88E2-2088D72F357B}" type="pres">
      <dgm:prSet presAssocID="{320183E4-6EB0-41D9-AE16-7C429AB10A5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B2EB3FA-A095-44ED-8CE7-C256B3A7E31D}" type="pres">
      <dgm:prSet presAssocID="{9EDD6AFD-D1F2-436C-B20B-9DEDC44113E1}" presName="sibTrans" presStyleCnt="0"/>
      <dgm:spPr/>
    </dgm:pt>
    <dgm:pt modelId="{1115FA71-6D30-4940-B916-7F9678A4D85B}" type="pres">
      <dgm:prSet presAssocID="{68414232-3A8D-4785-9205-10988CD233E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2D44AD-C9AE-449A-9EA4-260C8BD96694}" type="pres">
      <dgm:prSet presAssocID="{B7764860-D274-4888-8F37-24EE8987766F}" presName="sibTrans" presStyleCnt="0"/>
      <dgm:spPr/>
    </dgm:pt>
    <dgm:pt modelId="{7F310D63-FAB6-498B-8E31-FEFB416F38AD}" type="pres">
      <dgm:prSet presAssocID="{94684473-8D14-4123-B980-D880F2844FD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18823BD-97F6-4F99-B0AF-DC9E67101398}" type="pres">
      <dgm:prSet presAssocID="{CB29BE70-D694-427A-8687-B3223888BF2A}" presName="sibTrans" presStyleCnt="0"/>
      <dgm:spPr/>
    </dgm:pt>
    <dgm:pt modelId="{754BEF33-2DDB-4CDA-B4DC-7A9E22886A56}" type="pres">
      <dgm:prSet presAssocID="{1B22A75D-9E09-4686-A95C-741630B057C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7D7A677-829D-4AD4-A762-4D245E8A1AB3}" type="presOf" srcId="{68414232-3A8D-4785-9205-10988CD233E2}" destId="{1115FA71-6D30-4940-B916-7F9678A4D85B}" srcOrd="0" destOrd="0" presId="urn:microsoft.com/office/officeart/2005/8/layout/default"/>
    <dgm:cxn modelId="{807721E8-A920-4951-BD8A-74E5BB42ED68}" type="presOf" srcId="{C8D72C94-9705-43F8-8A77-2182DD06346C}" destId="{6C3B5330-B2C0-4EA8-83AC-418F47B2015C}" srcOrd="0" destOrd="0" presId="urn:microsoft.com/office/officeart/2005/8/layout/default"/>
    <dgm:cxn modelId="{508E251E-FF5E-41DA-BB1C-9791B1C369D1}" type="presOf" srcId="{1B22A75D-9E09-4686-A95C-741630B057C7}" destId="{754BEF33-2DDB-4CDA-B4DC-7A9E22886A56}" srcOrd="0" destOrd="0" presId="urn:microsoft.com/office/officeart/2005/8/layout/default"/>
    <dgm:cxn modelId="{02E71203-C00E-453E-BC40-54EDFDB7ADBE}" srcId="{C8D72C94-9705-43F8-8A77-2182DD06346C}" destId="{EAA8C38E-F52F-4A8D-8021-82209BCFEA45}" srcOrd="0" destOrd="0" parTransId="{9F90FDDF-AB63-4E2E-9431-4B3FAE154A21}" sibTransId="{160F21EF-A767-4B0F-BBAC-F9601D5065CC}"/>
    <dgm:cxn modelId="{57E655DC-0FD2-4215-AB97-713A551BD398}" srcId="{C8D72C94-9705-43F8-8A77-2182DD06346C}" destId="{68414232-3A8D-4785-9205-10988CD233E2}" srcOrd="2" destOrd="0" parTransId="{8CEAC61F-4966-4981-BEA9-B34ABD3C783A}" sibTransId="{B7764860-D274-4888-8F37-24EE8987766F}"/>
    <dgm:cxn modelId="{99DFA5AA-14CA-4D32-916E-AE5DD6121AF0}" type="presOf" srcId="{EAA8C38E-F52F-4A8D-8021-82209BCFEA45}" destId="{A5601539-4B57-4034-89EA-2807F380032C}" srcOrd="0" destOrd="0" presId="urn:microsoft.com/office/officeart/2005/8/layout/default"/>
    <dgm:cxn modelId="{8BFAEAE2-0A9C-46F2-96A4-849C86CA3272}" srcId="{C8D72C94-9705-43F8-8A77-2182DD06346C}" destId="{94684473-8D14-4123-B980-D880F2844FD8}" srcOrd="3" destOrd="0" parTransId="{3C0EA4FD-1848-444D-81FA-4C9241A64B45}" sibTransId="{CB29BE70-D694-427A-8687-B3223888BF2A}"/>
    <dgm:cxn modelId="{7BE3877C-DD61-46A4-835E-8305AEC179AD}" srcId="{C8D72C94-9705-43F8-8A77-2182DD06346C}" destId="{320183E4-6EB0-41D9-AE16-7C429AB10A56}" srcOrd="1" destOrd="0" parTransId="{B786F050-4775-4F48-B1A9-F8384B7B6F99}" sibTransId="{9EDD6AFD-D1F2-436C-B20B-9DEDC44113E1}"/>
    <dgm:cxn modelId="{07513F99-EB44-414C-B326-F7149C0D177A}" srcId="{C8D72C94-9705-43F8-8A77-2182DD06346C}" destId="{1B22A75D-9E09-4686-A95C-741630B057C7}" srcOrd="4" destOrd="0" parTransId="{1E75282D-5E8A-45BB-B9CC-1D5EE3E8CB54}" sibTransId="{B30DFD3E-EC21-48C1-8B78-4ECBF8C80CD7}"/>
    <dgm:cxn modelId="{85585D77-E221-43F7-BFCA-44BBBC773E05}" type="presOf" srcId="{94684473-8D14-4123-B980-D880F2844FD8}" destId="{7F310D63-FAB6-498B-8E31-FEFB416F38AD}" srcOrd="0" destOrd="0" presId="urn:microsoft.com/office/officeart/2005/8/layout/default"/>
    <dgm:cxn modelId="{1683CBE2-674D-4753-91EE-7865A0819C1F}" type="presOf" srcId="{320183E4-6EB0-41D9-AE16-7C429AB10A56}" destId="{A2A75856-E410-4AAA-88E2-2088D72F357B}" srcOrd="0" destOrd="0" presId="urn:microsoft.com/office/officeart/2005/8/layout/default"/>
    <dgm:cxn modelId="{5D4C2103-19BC-4EB9-BA46-7825724155BB}" type="presParOf" srcId="{6C3B5330-B2C0-4EA8-83AC-418F47B2015C}" destId="{A5601539-4B57-4034-89EA-2807F380032C}" srcOrd="0" destOrd="0" presId="urn:microsoft.com/office/officeart/2005/8/layout/default"/>
    <dgm:cxn modelId="{B868F81C-9CD1-4ACE-BE16-C2A437259F36}" type="presParOf" srcId="{6C3B5330-B2C0-4EA8-83AC-418F47B2015C}" destId="{E0ED5CC9-BCF3-4046-B95E-74AC2FCE04E2}" srcOrd="1" destOrd="0" presId="urn:microsoft.com/office/officeart/2005/8/layout/default"/>
    <dgm:cxn modelId="{B5D21568-580D-403D-9D0D-B72A2B211837}" type="presParOf" srcId="{6C3B5330-B2C0-4EA8-83AC-418F47B2015C}" destId="{A2A75856-E410-4AAA-88E2-2088D72F357B}" srcOrd="2" destOrd="0" presId="urn:microsoft.com/office/officeart/2005/8/layout/default"/>
    <dgm:cxn modelId="{50C2E082-166C-42EA-A09B-1DDF31C2CADF}" type="presParOf" srcId="{6C3B5330-B2C0-4EA8-83AC-418F47B2015C}" destId="{4B2EB3FA-A095-44ED-8CE7-C256B3A7E31D}" srcOrd="3" destOrd="0" presId="urn:microsoft.com/office/officeart/2005/8/layout/default"/>
    <dgm:cxn modelId="{42F81C5E-D204-4FEF-9323-FAC5B47CD191}" type="presParOf" srcId="{6C3B5330-B2C0-4EA8-83AC-418F47B2015C}" destId="{1115FA71-6D30-4940-B916-7F9678A4D85B}" srcOrd="4" destOrd="0" presId="urn:microsoft.com/office/officeart/2005/8/layout/default"/>
    <dgm:cxn modelId="{01B4A400-8B7B-451E-AD38-CE43C994FB1C}" type="presParOf" srcId="{6C3B5330-B2C0-4EA8-83AC-418F47B2015C}" destId="{6B2D44AD-C9AE-449A-9EA4-260C8BD96694}" srcOrd="5" destOrd="0" presId="urn:microsoft.com/office/officeart/2005/8/layout/default"/>
    <dgm:cxn modelId="{6B9DD02B-B481-4C07-97C4-408F12461163}" type="presParOf" srcId="{6C3B5330-B2C0-4EA8-83AC-418F47B2015C}" destId="{7F310D63-FAB6-498B-8E31-FEFB416F38AD}" srcOrd="6" destOrd="0" presId="urn:microsoft.com/office/officeart/2005/8/layout/default"/>
    <dgm:cxn modelId="{D2353FAF-5734-4F60-92C5-AF9273469536}" type="presParOf" srcId="{6C3B5330-B2C0-4EA8-83AC-418F47B2015C}" destId="{118823BD-97F6-4F99-B0AF-DC9E67101398}" srcOrd="7" destOrd="0" presId="urn:microsoft.com/office/officeart/2005/8/layout/default"/>
    <dgm:cxn modelId="{C7980126-1F28-4A28-9A7A-A1EE76E657D8}" type="presParOf" srcId="{6C3B5330-B2C0-4EA8-83AC-418F47B2015C}" destId="{754BEF33-2DDB-4CDA-B4DC-7A9E22886A5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601539-4B57-4034-89EA-2807F380032C}">
      <dsp:nvSpPr>
        <dsp:cNvPr id="0" name=""/>
        <dsp:cNvSpPr/>
      </dsp:nvSpPr>
      <dsp:spPr>
        <a:xfrm>
          <a:off x="852269" y="738"/>
          <a:ext cx="1691449" cy="101486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ONTOLOJİ</a:t>
          </a:r>
          <a:endParaRPr lang="tr-TR" sz="2000" kern="1200" dirty="0"/>
        </a:p>
      </dsp:txBody>
      <dsp:txXfrm>
        <a:off x="852269" y="738"/>
        <a:ext cx="1691449" cy="1014869"/>
      </dsp:txXfrm>
    </dsp:sp>
    <dsp:sp modelId="{A2A75856-E410-4AAA-88E2-2088D72F357B}">
      <dsp:nvSpPr>
        <dsp:cNvPr id="0" name=""/>
        <dsp:cNvSpPr/>
      </dsp:nvSpPr>
      <dsp:spPr>
        <a:xfrm>
          <a:off x="2712864" y="738"/>
          <a:ext cx="1691449" cy="101486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EPİSTEMOLOJİ</a:t>
          </a:r>
          <a:endParaRPr lang="tr-TR" sz="2000" kern="1200" dirty="0"/>
        </a:p>
      </dsp:txBody>
      <dsp:txXfrm>
        <a:off x="2712864" y="738"/>
        <a:ext cx="1691449" cy="1014869"/>
      </dsp:txXfrm>
    </dsp:sp>
    <dsp:sp modelId="{1115FA71-6D30-4940-B916-7F9678A4D85B}">
      <dsp:nvSpPr>
        <dsp:cNvPr id="0" name=""/>
        <dsp:cNvSpPr/>
      </dsp:nvSpPr>
      <dsp:spPr>
        <a:xfrm>
          <a:off x="852269" y="1184753"/>
          <a:ext cx="1691449" cy="101486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ETİK</a:t>
          </a:r>
          <a:endParaRPr lang="tr-TR" sz="2000" kern="1200" dirty="0"/>
        </a:p>
      </dsp:txBody>
      <dsp:txXfrm>
        <a:off x="852269" y="1184753"/>
        <a:ext cx="1691449" cy="1014869"/>
      </dsp:txXfrm>
    </dsp:sp>
    <dsp:sp modelId="{7F310D63-FAB6-498B-8E31-FEFB416F38AD}">
      <dsp:nvSpPr>
        <dsp:cNvPr id="0" name=""/>
        <dsp:cNvSpPr/>
      </dsp:nvSpPr>
      <dsp:spPr>
        <a:xfrm>
          <a:off x="2712864" y="1184753"/>
          <a:ext cx="1691449" cy="101486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ESTETİK</a:t>
          </a:r>
          <a:endParaRPr lang="tr-TR" sz="2000" kern="1200" dirty="0"/>
        </a:p>
      </dsp:txBody>
      <dsp:txXfrm>
        <a:off x="2712864" y="1184753"/>
        <a:ext cx="1691449" cy="1014869"/>
      </dsp:txXfrm>
    </dsp:sp>
    <dsp:sp modelId="{754BEF33-2DDB-4CDA-B4DC-7A9E22886A56}">
      <dsp:nvSpPr>
        <dsp:cNvPr id="0" name=""/>
        <dsp:cNvSpPr/>
      </dsp:nvSpPr>
      <dsp:spPr>
        <a:xfrm>
          <a:off x="1782567" y="2368767"/>
          <a:ext cx="1691449" cy="101486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FELSEFE</a:t>
          </a:r>
          <a:endParaRPr lang="tr-TR" sz="2000" kern="1200" dirty="0"/>
        </a:p>
      </dsp:txBody>
      <dsp:txXfrm>
        <a:off x="1782567" y="2368767"/>
        <a:ext cx="1691449" cy="1014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ECA6C-345D-4E07-882B-4390234BCB23}" type="datetimeFigureOut">
              <a:rPr lang="tr-TR" smtClean="0"/>
              <a:pPr/>
              <a:t>29.08.2019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4759F-E3E4-423D-9FF4-F57B8798A87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859C-9F43-49EA-ADF6-74244282F110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C14A-AC71-49E5-9F1F-017B3F9B47EA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14308-5711-43E6-80EB-0751669541A4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253C-2236-461B-9122-CA886E65BA63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D1346-4993-43F8-BE53-8CB0C8D1428C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FA55-34CA-451A-AE7A-1A4FCD64A559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C73-E720-4C84-A929-E7748835F46B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0B19-DA8C-4502-A51C-8594CAD80204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DCC59-67BB-4215-A5E4-54F3B245AF67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42FF-2AD3-4543-A8A0-C98605B0F64F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C73-AF63-4E7C-A94E-14CD6B9E9752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3C06B-7177-4647-920A-153C2AF082E5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tr/url?sa=i&amp;rct=j&amp;q=&amp;esrc=s&amp;frm=1&amp;source=images&amp;cd=&amp;cad=rja&amp;uact=8&amp;ved=0CAcQjRw&amp;url=http://www.bornovasaglikkoleji.com/Sayfa-rehberlik-180-121.html&amp;ei=lIyaVIC_D8b0Op3PgegC&amp;bvm=bv.82001339,d.bGQ&amp;psig=AFQjCNFtAv0um_KwJQ77PQGbEK6Ij_qG4g&amp;ust=141950104752995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tr/url?sa=i&amp;rct=j&amp;q=&amp;esrc=s&amp;frm=1&amp;source=images&amp;cd=&amp;cad=rja&amp;uact=8&amp;ved=0CAcQjRw&amp;url=http://ponsuke2.s98.xrea.com/yg31/img.php?s=Ampul&amp;ei=7IuaVI2zC8H1OPehgNgO&amp;bvm=bv.82001339,d.bGQ&amp;psig=AFQjCNGnq-kVisuxx0GxMJISvsqQyEJaCw&amp;ust=1419500886736282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tr/url?sa=i&amp;rct=j&amp;q=&amp;esrc=s&amp;frm=1&amp;source=images&amp;cd=&amp;cad=rja&amp;uact=8&amp;ved=0CAcQjRw&amp;url=http://narcolepticdonnie.blogspot.com/2008_01_01_archive.html&amp;ei=5aGaVNylN4jtO-uIgOAP&amp;bvm=bv.82001339,d.bGQ&amp;psig=AFQjCNFAhgdomNNqbK7t2tHx4CE5uLwBjw&amp;ust=141950646942865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tr/url?sa=i&amp;source=images&amp;cd=&amp;cad=rja&amp;uact=8&amp;ved=0CAgQjRw&amp;url=http://veterinerhekim.net/default.asp?Id=2&amp;ei=8l6aVIG0I6rcywObuYG4Cw&amp;psig=AFQjCNFt8eaTaMEs_t-Md7gjP6NU9bqAfg&amp;ust=141948939465574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tr/url?sa=i&amp;rct=j&amp;q=&amp;esrc=s&amp;frm=1&amp;source=images&amp;cd=&amp;cad=rja&amp;uact=8&amp;ved=0CAcQjRw&amp;url=http://blog.milliyet.com.tr/ahlak-nedir-/Blog/?BlogNo=349055&amp;ei=emuaVNaACI3bavuzgrgK&amp;v6u=https://s-v6exp1-ds.metric.gstatic.com/gen_204?ip=92.61.12.188&amp;ts=1419406200226730&amp;auth=befkkmy2q3y725p5rnu7fp5hxyorqa3o&amp;rndm=0.49932449279760804&amp;v6s=2&amp;v6t=2774&amp;bvm=bv.82001339,d.d2s&amp;psig=AFQjCNGqACz3bsMgidr1rwJ8CEkSwSgeAg&amp;ust=141949260012857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r>
              <a:rPr lang="tr-TR" b="1" dirty="0" smtClean="0"/>
              <a:t>VETERİNER HEKİMLİĞİ ETİĞİ</a:t>
            </a:r>
            <a:endParaRPr lang="tr-TR" b="1" dirty="0"/>
          </a:p>
        </p:txBody>
      </p:sp>
      <p:pic>
        <p:nvPicPr>
          <p:cNvPr id="4" name="Picture 4" descr="http://m1304.hizliresim.com/18/v/mhb7t.jpg"/>
          <p:cNvPicPr>
            <a:picLocks noChangeAspect="1" noChangeArrowheads="1"/>
          </p:cNvPicPr>
          <p:nvPr/>
        </p:nvPicPr>
        <p:blipFill>
          <a:blip r:embed="rId2" cstate="print"/>
          <a:srcRect r="49119" b="3954"/>
          <a:stretch>
            <a:fillRect/>
          </a:stretch>
        </p:blipFill>
        <p:spPr bwMode="auto">
          <a:xfrm>
            <a:off x="1979712" y="2204864"/>
            <a:ext cx="5259355" cy="360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EE0E-7C0D-44DB-B9BC-9E983B3356B2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tr-TR" b="1" i="1" u="sng" dirty="0" smtClean="0"/>
              <a:t>TEMEL   ETİK   İLKELER</a:t>
            </a:r>
            <a:endParaRPr lang="tr-TR" b="1" i="1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tr-TR" b="1" dirty="0" smtClean="0">
                <a:solidFill>
                  <a:srgbClr val="7030A0"/>
                </a:solidFill>
              </a:rPr>
              <a:t>1)YARARLILIK   İLKESİ</a:t>
            </a:r>
          </a:p>
          <a:p>
            <a:pPr algn="ctr">
              <a:buNone/>
            </a:pPr>
            <a:r>
              <a:rPr lang="tr-TR" b="1" dirty="0" smtClean="0">
                <a:solidFill>
                  <a:srgbClr val="7030A0"/>
                </a:solidFill>
              </a:rPr>
              <a:t>(</a:t>
            </a:r>
            <a:r>
              <a:rPr lang="tr-TR" b="1" dirty="0" err="1" smtClean="0">
                <a:solidFill>
                  <a:srgbClr val="7030A0"/>
                </a:solidFill>
              </a:rPr>
              <a:t>Beneficence</a:t>
            </a:r>
            <a:r>
              <a:rPr lang="tr-TR" b="1" dirty="0" smtClean="0">
                <a:solidFill>
                  <a:srgbClr val="7030A0"/>
                </a:solidFill>
              </a:rPr>
              <a:t>)</a:t>
            </a:r>
            <a:endParaRPr lang="tr-TR" b="1" dirty="0" smtClean="0"/>
          </a:p>
          <a:p>
            <a:pPr algn="ctr">
              <a:buNone/>
            </a:pPr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2)ZARAR VERMEME   İLKESİ</a:t>
            </a:r>
          </a:p>
          <a:p>
            <a:pPr algn="ctr">
              <a:buNone/>
            </a:pPr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tr-TR" b="1" dirty="0" err="1" smtClean="0">
                <a:solidFill>
                  <a:schemeClr val="accent3">
                    <a:lumMod val="75000"/>
                  </a:schemeClr>
                </a:solidFill>
              </a:rPr>
              <a:t>Non</a:t>
            </a:r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3">
                    <a:lumMod val="75000"/>
                  </a:schemeClr>
                </a:solidFill>
              </a:rPr>
              <a:t>nocere</a:t>
            </a:r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marL="514350" indent="-514350"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3) ÖZERKLİK   İLKESİ </a:t>
            </a:r>
          </a:p>
          <a:p>
            <a:pPr marL="514350" indent="-514350"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(</a:t>
            </a:r>
            <a:r>
              <a:rPr lang="tr-TR" b="1" dirty="0" err="1" smtClean="0">
                <a:solidFill>
                  <a:srgbClr val="FF0000"/>
                </a:solidFill>
              </a:rPr>
              <a:t>Autonomy</a:t>
            </a:r>
            <a:r>
              <a:rPr lang="tr-TR" b="1" dirty="0" smtClean="0">
                <a:solidFill>
                  <a:srgbClr val="FF0000"/>
                </a:solidFill>
              </a:rPr>
              <a:t>)</a:t>
            </a:r>
            <a:endParaRPr lang="tr-TR" b="1" dirty="0" smtClean="0"/>
          </a:p>
          <a:p>
            <a:pPr algn="ctr">
              <a:buNone/>
            </a:pPr>
            <a:r>
              <a:rPr lang="tr-TR" b="1" dirty="0" smtClean="0">
                <a:solidFill>
                  <a:srgbClr val="FFC000"/>
                </a:solidFill>
              </a:rPr>
              <a:t>4)ADALET   İLKESİ</a:t>
            </a:r>
          </a:p>
          <a:p>
            <a:pPr algn="ctr">
              <a:buNone/>
            </a:pPr>
            <a:r>
              <a:rPr lang="tr-TR" b="1" dirty="0" smtClean="0">
                <a:solidFill>
                  <a:srgbClr val="FFC000"/>
                </a:solidFill>
              </a:rPr>
              <a:t>(</a:t>
            </a:r>
            <a:r>
              <a:rPr lang="tr-TR" b="1" dirty="0" err="1" smtClean="0">
                <a:solidFill>
                  <a:srgbClr val="FFC000"/>
                </a:solidFill>
              </a:rPr>
              <a:t>Justice</a:t>
            </a:r>
            <a:r>
              <a:rPr lang="tr-TR" b="1" dirty="0" smtClean="0">
                <a:solidFill>
                  <a:srgbClr val="FFC000"/>
                </a:solidFill>
              </a:rPr>
              <a:t>)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C875-B390-456B-B60B-E578DD4653F4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/>
              <a:t>Zarar Vermeme ve Yararlılık İlkesi</a:t>
            </a:r>
            <a:endParaRPr lang="tr-TR" b="1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b="1" i="1" dirty="0" smtClean="0">
                <a:solidFill>
                  <a:srgbClr val="00B0F0"/>
                </a:solidFill>
              </a:rPr>
              <a:t>“kaş yapayım derken göz çıkarma…”</a:t>
            </a:r>
          </a:p>
          <a:p>
            <a:endParaRPr lang="tr-TR" b="1" dirty="0" smtClean="0"/>
          </a:p>
          <a:p>
            <a:r>
              <a:rPr lang="tr-TR" b="1" dirty="0" smtClean="0">
                <a:solidFill>
                  <a:srgbClr val="7030A0"/>
                </a:solidFill>
              </a:rPr>
              <a:t>Öncelikle zarar verme- </a:t>
            </a:r>
            <a:r>
              <a:rPr lang="tr-TR" b="1" dirty="0" err="1" smtClean="0">
                <a:solidFill>
                  <a:srgbClr val="7030A0"/>
                </a:solidFill>
              </a:rPr>
              <a:t>primum</a:t>
            </a:r>
            <a:r>
              <a:rPr lang="tr-TR" b="1" dirty="0" smtClean="0">
                <a:solidFill>
                  <a:srgbClr val="7030A0"/>
                </a:solidFill>
              </a:rPr>
              <a:t> </a:t>
            </a:r>
            <a:r>
              <a:rPr lang="tr-TR" b="1" dirty="0" err="1" smtClean="0">
                <a:solidFill>
                  <a:srgbClr val="7030A0"/>
                </a:solidFill>
              </a:rPr>
              <a:t>nil</a:t>
            </a:r>
            <a:r>
              <a:rPr lang="tr-TR" b="1" dirty="0" smtClean="0">
                <a:solidFill>
                  <a:srgbClr val="7030A0"/>
                </a:solidFill>
              </a:rPr>
              <a:t> </a:t>
            </a:r>
            <a:r>
              <a:rPr lang="tr-TR" b="1" dirty="0" err="1" smtClean="0">
                <a:solidFill>
                  <a:srgbClr val="7030A0"/>
                </a:solidFill>
              </a:rPr>
              <a:t>nocere</a:t>
            </a:r>
            <a:endParaRPr lang="tr-TR" b="1" dirty="0" smtClean="0">
              <a:solidFill>
                <a:srgbClr val="7030A0"/>
              </a:solidFill>
            </a:endParaRPr>
          </a:p>
          <a:p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Başvurulacak girişimin yararları? zararları</a:t>
            </a:r>
          </a:p>
          <a:p>
            <a:pPr>
              <a:buNone/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   				olasılık ? risk faktörleri?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DCA1-ED63-41A7-98C4-0BE7B5398981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/>
              <a:t>Özerkliğe Saygı İlkesi</a:t>
            </a:r>
            <a:endParaRPr lang="tr-TR" b="1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Bireylerin bağımsız bir biçimde kendileri hakkında karar vermeleri</a:t>
            </a:r>
          </a:p>
          <a:p>
            <a:r>
              <a:rPr lang="tr-TR" dirty="0" smtClean="0"/>
              <a:t>Kişinin kendi kendine serbestçe  karar verebilme hakkı</a:t>
            </a:r>
          </a:p>
          <a:p>
            <a:r>
              <a:rPr lang="tr-TR" dirty="0" smtClean="0"/>
              <a:t>“hasta hakları” – “vatandaş hakları”- “tüketici hakları”</a:t>
            </a:r>
          </a:p>
          <a:p>
            <a:endParaRPr lang="tr-TR" dirty="0"/>
          </a:p>
        </p:txBody>
      </p:sp>
      <p:pic>
        <p:nvPicPr>
          <p:cNvPr id="3074" name="Picture 2" descr="http://www.bornovasaglikkoleji.com/depo/files/image4.jpe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221088"/>
            <a:ext cx="2492896" cy="2492896"/>
          </a:xfrm>
          <a:prstGeom prst="rect">
            <a:avLst/>
          </a:prstGeom>
          <a:noFill/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86B5-BD16-4905-8321-002B5543D5FB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Aydınlatılmış onam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95936" y="1772816"/>
            <a:ext cx="4762872" cy="4525963"/>
          </a:xfrm>
        </p:spPr>
        <p:txBody>
          <a:bodyPr/>
          <a:lstStyle/>
          <a:p>
            <a:r>
              <a:rPr lang="tr-TR" dirty="0" smtClean="0"/>
              <a:t>Bir hastanın kendisine uygulanacak tanı ve tedavi yöntemlerinin kapsamını, yararlarını, risklerini varsa başka seçenekleri bilerek bir uygulamayı kabul etmesi</a:t>
            </a:r>
          </a:p>
          <a:p>
            <a:endParaRPr lang="tr-TR" dirty="0"/>
          </a:p>
        </p:txBody>
      </p:sp>
      <p:pic>
        <p:nvPicPr>
          <p:cNvPr id="1026" name="Picture 2" descr="http://www.varbak.com/tr/%C3%A7izgi-amp%C3%BC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12776"/>
            <a:ext cx="2790825" cy="4810125"/>
          </a:xfrm>
          <a:prstGeom prst="rect">
            <a:avLst/>
          </a:prstGeom>
          <a:noFill/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789DE-F54E-4505-B5B7-9F89C020EE14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/>
              <a:t>Adalet İlkesi</a:t>
            </a:r>
            <a:endParaRPr lang="tr-TR" b="1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00808"/>
            <a:ext cx="5256584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Bir etik yargıya ulaşırken söz konusu insanların eşit oldukları düşüncesine dayanır.</a:t>
            </a:r>
          </a:p>
          <a:p>
            <a:r>
              <a:rPr lang="tr-TR" dirty="0" smtClean="0"/>
              <a:t>Hak? Adalet?</a:t>
            </a:r>
          </a:p>
          <a:p>
            <a:r>
              <a:rPr lang="tr-TR" dirty="0" smtClean="0"/>
              <a:t>Adalet, hakların toplum tarafından gözetilmesi, son sınırına kadar kullanılmasını sağlayan güvencedir.</a:t>
            </a:r>
          </a:p>
          <a:p>
            <a:r>
              <a:rPr lang="tr-TR" dirty="0" smtClean="0"/>
              <a:t>Hipokrat… </a:t>
            </a:r>
          </a:p>
          <a:p>
            <a:r>
              <a:rPr lang="tr-TR" dirty="0" smtClean="0"/>
              <a:t>ırk,dil,din,cinsiyet,sosyal sınıf… </a:t>
            </a:r>
            <a:endParaRPr lang="tr-TR" dirty="0"/>
          </a:p>
        </p:txBody>
      </p:sp>
      <p:pic>
        <p:nvPicPr>
          <p:cNvPr id="3074" name="Picture 2" descr="http://4.bp.blogspot.com/_r2Q08jv_6_s/R5mjabLTvaI/AAAAAAAAAjc/fGQk-vIGiWM/s320/scales+of+justic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196752"/>
            <a:ext cx="3120720" cy="4968552"/>
          </a:xfrm>
          <a:prstGeom prst="rect">
            <a:avLst/>
          </a:prstGeom>
          <a:noFill/>
        </p:spPr>
      </p:pic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89C6A-5190-407C-8DCB-AE24662D08F4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tr-TR" b="1" u="sng" dirty="0" smtClean="0">
                <a:solidFill>
                  <a:srgbClr val="00B050"/>
                </a:solidFill>
              </a:rPr>
              <a:t>1)Denkleştirici Adalet:</a:t>
            </a:r>
          </a:p>
          <a:p>
            <a:pPr>
              <a:buNone/>
            </a:pPr>
            <a:r>
              <a:rPr lang="tr-TR" dirty="0" smtClean="0">
                <a:solidFill>
                  <a:srgbClr val="00B050"/>
                </a:solidFill>
              </a:rPr>
              <a:t>Hak üleştirmekte taraflar eşittir. Mutlaktır.</a:t>
            </a:r>
          </a:p>
          <a:p>
            <a:pPr>
              <a:buNone/>
            </a:pPr>
            <a:endParaRPr lang="tr-TR" dirty="0" smtClean="0">
              <a:solidFill>
                <a:srgbClr val="00B050"/>
              </a:solidFill>
            </a:endParaRPr>
          </a:p>
          <a:p>
            <a:r>
              <a:rPr lang="tr-TR" b="1" u="sng" dirty="0" smtClean="0">
                <a:solidFill>
                  <a:srgbClr val="7030A0"/>
                </a:solidFill>
              </a:rPr>
              <a:t>2)Dağıtıcı Adalet: </a:t>
            </a:r>
          </a:p>
          <a:p>
            <a:pPr>
              <a:buNone/>
            </a:pPr>
            <a:r>
              <a:rPr lang="tr-TR" dirty="0" smtClean="0">
                <a:solidFill>
                  <a:srgbClr val="7030A0"/>
                </a:solidFill>
              </a:rPr>
              <a:t>Hak paylaşımı herkesin yeteneğine ve toplumsal durumuna göre yapılır. Görecelidir.</a:t>
            </a:r>
          </a:p>
          <a:p>
            <a:pPr>
              <a:buNone/>
            </a:pPr>
            <a:endParaRPr lang="tr-TR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tr-TR" dirty="0" smtClean="0">
                <a:solidFill>
                  <a:srgbClr val="7030A0"/>
                </a:solidFill>
              </a:rPr>
              <a:t>  a)Eşitlikçi Yaklaşım (</a:t>
            </a:r>
            <a:r>
              <a:rPr lang="tr-TR" dirty="0" err="1" smtClean="0">
                <a:solidFill>
                  <a:srgbClr val="7030A0"/>
                </a:solidFill>
              </a:rPr>
              <a:t>Egalitarian</a:t>
            </a:r>
            <a:r>
              <a:rPr lang="tr-TR" dirty="0" smtClean="0">
                <a:solidFill>
                  <a:srgbClr val="7030A0"/>
                </a:solidFill>
              </a:rPr>
              <a:t>)</a:t>
            </a:r>
          </a:p>
          <a:p>
            <a:pPr algn="ctr">
              <a:buNone/>
            </a:pPr>
            <a:r>
              <a:rPr lang="tr-TR" dirty="0" smtClean="0">
                <a:solidFill>
                  <a:srgbClr val="7030A0"/>
                </a:solidFill>
              </a:rPr>
              <a:t>b)Yararcı Yaklaşım (</a:t>
            </a:r>
            <a:r>
              <a:rPr lang="tr-TR" dirty="0" err="1" smtClean="0">
                <a:solidFill>
                  <a:srgbClr val="7030A0"/>
                </a:solidFill>
              </a:rPr>
              <a:t>Utilitarian</a:t>
            </a:r>
            <a:r>
              <a:rPr lang="tr-TR" dirty="0" smtClean="0">
                <a:solidFill>
                  <a:srgbClr val="7030A0"/>
                </a:solidFill>
              </a:rPr>
              <a:t>)</a:t>
            </a:r>
          </a:p>
          <a:p>
            <a:pPr algn="ctr">
              <a:buNone/>
            </a:pPr>
            <a:r>
              <a:rPr lang="tr-TR" dirty="0" smtClean="0">
                <a:solidFill>
                  <a:srgbClr val="7030A0"/>
                </a:solidFill>
              </a:rPr>
              <a:t>     c)</a:t>
            </a:r>
            <a:r>
              <a:rPr lang="tr-TR" dirty="0" err="1" smtClean="0">
                <a:solidFill>
                  <a:srgbClr val="7030A0"/>
                </a:solidFill>
              </a:rPr>
              <a:t>Liyakatçı</a:t>
            </a:r>
            <a:r>
              <a:rPr lang="tr-TR" dirty="0" smtClean="0">
                <a:solidFill>
                  <a:srgbClr val="7030A0"/>
                </a:solidFill>
              </a:rPr>
              <a:t> Yaklaşım (</a:t>
            </a:r>
            <a:r>
              <a:rPr lang="tr-TR" dirty="0" err="1" smtClean="0">
                <a:solidFill>
                  <a:srgbClr val="7030A0"/>
                </a:solidFill>
              </a:rPr>
              <a:t>Meritarian</a:t>
            </a:r>
            <a:r>
              <a:rPr lang="tr-TR" dirty="0" smtClean="0">
                <a:solidFill>
                  <a:srgbClr val="7030A0"/>
                </a:solidFill>
              </a:rPr>
              <a:t>)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BC76-28A9-4882-AF5C-8A5160C99195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260648"/>
            <a:ext cx="8229600" cy="6048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b="1" u="sng" dirty="0" smtClean="0">
                <a:solidFill>
                  <a:srgbClr val="7030A0"/>
                </a:solidFill>
              </a:rPr>
              <a:t>a)Eşitlikçi Yaklaşım (</a:t>
            </a:r>
            <a:r>
              <a:rPr lang="tr-TR" b="1" u="sng" dirty="0" err="1" smtClean="0">
                <a:solidFill>
                  <a:srgbClr val="7030A0"/>
                </a:solidFill>
              </a:rPr>
              <a:t>Egalitarian</a:t>
            </a:r>
            <a:r>
              <a:rPr lang="tr-TR" b="1" u="sng" dirty="0" smtClean="0">
                <a:solidFill>
                  <a:srgbClr val="7030A0"/>
                </a:solidFill>
              </a:rPr>
              <a:t>)</a:t>
            </a:r>
            <a:endParaRPr lang="tr-TR" dirty="0" smtClean="0"/>
          </a:p>
          <a:p>
            <a:pPr algn="ctr"/>
            <a:r>
              <a:rPr lang="tr-TR" dirty="0" smtClean="0"/>
              <a:t>İlk gelen hizmeti alır…</a:t>
            </a:r>
          </a:p>
          <a:p>
            <a:pPr algn="ctr"/>
            <a:r>
              <a:rPr lang="tr-TR" dirty="0" smtClean="0"/>
              <a:t>Piyangocu tavır…</a:t>
            </a:r>
          </a:p>
          <a:p>
            <a:endParaRPr lang="tr-TR" dirty="0" smtClean="0"/>
          </a:p>
          <a:p>
            <a:pPr algn="ctr">
              <a:buNone/>
            </a:pPr>
            <a:r>
              <a:rPr lang="tr-TR" b="1" u="sng" dirty="0" smtClean="0">
                <a:solidFill>
                  <a:srgbClr val="7030A0"/>
                </a:solidFill>
              </a:rPr>
              <a:t>b)Yararcı Yaklaşım (</a:t>
            </a:r>
            <a:r>
              <a:rPr lang="tr-TR" b="1" u="sng" dirty="0" err="1" smtClean="0">
                <a:solidFill>
                  <a:srgbClr val="7030A0"/>
                </a:solidFill>
              </a:rPr>
              <a:t>Utilitarian</a:t>
            </a:r>
            <a:r>
              <a:rPr lang="tr-TR" b="1" u="sng" dirty="0" smtClean="0">
                <a:solidFill>
                  <a:srgbClr val="7030A0"/>
                </a:solidFill>
              </a:rPr>
              <a:t>)</a:t>
            </a:r>
          </a:p>
          <a:p>
            <a:pPr algn="ctr"/>
            <a:r>
              <a:rPr lang="tr-TR" dirty="0" smtClean="0"/>
              <a:t>En fazla sayıda kişiye, en büyük iyilik…</a:t>
            </a:r>
          </a:p>
          <a:p>
            <a:pPr algn="ctr"/>
            <a:endParaRPr lang="tr-TR" dirty="0" smtClean="0"/>
          </a:p>
          <a:p>
            <a:pPr algn="ctr">
              <a:buNone/>
            </a:pP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b="1" u="sng" dirty="0" smtClean="0">
                <a:solidFill>
                  <a:srgbClr val="7030A0"/>
                </a:solidFill>
              </a:rPr>
              <a:t>c)</a:t>
            </a:r>
            <a:r>
              <a:rPr lang="tr-TR" b="1" u="sng" dirty="0" err="1" smtClean="0">
                <a:solidFill>
                  <a:srgbClr val="7030A0"/>
                </a:solidFill>
              </a:rPr>
              <a:t>Liyakatçı</a:t>
            </a:r>
            <a:r>
              <a:rPr lang="tr-TR" b="1" u="sng" dirty="0" smtClean="0">
                <a:solidFill>
                  <a:srgbClr val="7030A0"/>
                </a:solidFill>
              </a:rPr>
              <a:t> Yaklaşım (</a:t>
            </a:r>
            <a:r>
              <a:rPr lang="tr-TR" b="1" u="sng" dirty="0" err="1" smtClean="0">
                <a:solidFill>
                  <a:srgbClr val="7030A0"/>
                </a:solidFill>
              </a:rPr>
              <a:t>Meritarian</a:t>
            </a:r>
            <a:r>
              <a:rPr lang="tr-TR" b="1" u="sng" dirty="0" smtClean="0">
                <a:solidFill>
                  <a:srgbClr val="7030A0"/>
                </a:solidFill>
              </a:rPr>
              <a:t>)</a:t>
            </a:r>
          </a:p>
          <a:p>
            <a:pPr algn="ctr"/>
            <a:r>
              <a:rPr lang="tr-TR" dirty="0" smtClean="0"/>
              <a:t>Bireyin sosyal değeri, toplum içindeki yeri…</a:t>
            </a:r>
          </a:p>
          <a:p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253C-2236-461B-9122-CA886E65BA63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620688"/>
            <a:ext cx="5184576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Veteriner hekimliği </a:t>
            </a:r>
            <a:br>
              <a:rPr lang="tr-TR" b="1" dirty="0" smtClean="0"/>
            </a:br>
            <a:r>
              <a:rPr lang="tr-TR" b="1" dirty="0" smtClean="0"/>
              <a:t>??? </a:t>
            </a:r>
            <a:endParaRPr lang="tr-TR" b="1" dirty="0"/>
          </a:p>
        </p:txBody>
      </p:sp>
      <p:pic>
        <p:nvPicPr>
          <p:cNvPr id="4098" name="Picture 2" descr="http://veterinerhekim.net/siteDosya/editor/diger/veterinerhekimler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00246"/>
            <a:ext cx="4067944" cy="3457754"/>
          </a:xfrm>
          <a:prstGeom prst="rect">
            <a:avLst/>
          </a:prstGeom>
          <a:noFill/>
        </p:spPr>
      </p:pic>
      <p:sp>
        <p:nvSpPr>
          <p:cNvPr id="6" name="5 Metin kutusu"/>
          <p:cNvSpPr txBox="1"/>
          <p:nvPr/>
        </p:nvSpPr>
        <p:spPr>
          <a:xfrm>
            <a:off x="4644008" y="2708920"/>
            <a:ext cx="4176464" cy="255454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tr-TR" sz="3200" b="1" dirty="0" smtClean="0"/>
          </a:p>
          <a:p>
            <a:pPr algn="ctr"/>
            <a:r>
              <a:rPr lang="tr-TR" sz="3200" b="1" dirty="0" smtClean="0"/>
              <a:t>-İnsan</a:t>
            </a:r>
          </a:p>
          <a:p>
            <a:pPr algn="ctr"/>
            <a:r>
              <a:rPr lang="tr-TR" sz="3200" b="1" dirty="0" smtClean="0"/>
              <a:t>-Hayvan</a:t>
            </a:r>
          </a:p>
          <a:p>
            <a:pPr algn="ctr"/>
            <a:r>
              <a:rPr lang="tr-TR" sz="3200" b="1" dirty="0" smtClean="0"/>
              <a:t>-Hayvan Sahibi</a:t>
            </a:r>
          </a:p>
          <a:p>
            <a:pPr algn="ctr"/>
            <a:endParaRPr lang="tr-TR" sz="3200" b="1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C689B-6F6F-488F-A878-B7F509AAA4ED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476672"/>
            <a:ext cx="7200800" cy="4525963"/>
          </a:xfrm>
        </p:spPr>
        <p:txBody>
          <a:bodyPr/>
          <a:lstStyle/>
          <a:p>
            <a:r>
              <a:rPr lang="tr-TR" sz="4000" b="1" dirty="0" smtClean="0"/>
              <a:t>Felsefe : </a:t>
            </a:r>
            <a:r>
              <a:rPr lang="tr-TR" sz="4000" b="1" dirty="0" err="1" smtClean="0"/>
              <a:t>Philo</a:t>
            </a:r>
            <a:r>
              <a:rPr lang="tr-TR" sz="4000" b="1" dirty="0" smtClean="0"/>
              <a:t>+</a:t>
            </a:r>
            <a:r>
              <a:rPr lang="tr-TR" sz="4000" b="1" dirty="0" err="1" smtClean="0"/>
              <a:t>Sophia</a:t>
            </a:r>
            <a:endParaRPr lang="tr-TR" sz="4000" b="1" dirty="0" smtClean="0"/>
          </a:p>
          <a:p>
            <a:pPr>
              <a:buNone/>
            </a:pPr>
            <a:r>
              <a:rPr lang="tr-TR" sz="4000" b="1" dirty="0" smtClean="0"/>
              <a:t>			   Bilgelik Sevgisi</a:t>
            </a:r>
          </a:p>
          <a:p>
            <a:pPr>
              <a:buNone/>
            </a:pPr>
            <a:endParaRPr lang="tr-TR" dirty="0" smtClean="0"/>
          </a:p>
        </p:txBody>
      </p:sp>
      <p:graphicFrame>
        <p:nvGraphicFramePr>
          <p:cNvPr id="4" name="3 Diyagram"/>
          <p:cNvGraphicFramePr/>
          <p:nvPr/>
        </p:nvGraphicFramePr>
        <p:xfrm>
          <a:off x="1979712" y="2924944"/>
          <a:ext cx="525658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3B1E-106B-4D64-BE8B-542D2D37222F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    Kişinin bir uğraşta karşılaştığı ahlaki sorunların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r>
              <a:rPr lang="tr-TR" sz="4000" dirty="0" smtClean="0"/>
              <a:t>                          </a:t>
            </a:r>
            <a:r>
              <a:rPr lang="tr-TR" sz="4000" b="1" dirty="0" smtClean="0"/>
              <a:t> </a:t>
            </a:r>
            <a:r>
              <a:rPr lang="tr-TR" sz="4000" b="1" dirty="0" smtClean="0">
                <a:solidFill>
                  <a:schemeClr val="bg1"/>
                </a:solidFill>
              </a:rPr>
              <a:t>İYİ</a:t>
            </a:r>
            <a:r>
              <a:rPr lang="tr-TR" sz="4000" b="1" dirty="0" smtClean="0"/>
              <a:t>-KÖTÜ</a:t>
            </a:r>
          </a:p>
          <a:p>
            <a:pPr>
              <a:buNone/>
            </a:pPr>
            <a:r>
              <a:rPr lang="tr-TR" sz="4000" dirty="0" smtClean="0"/>
              <a:t>                    </a:t>
            </a:r>
            <a:r>
              <a:rPr lang="tr-TR" sz="4000" b="1" dirty="0" smtClean="0">
                <a:solidFill>
                  <a:srgbClr val="00B050"/>
                </a:solidFill>
              </a:rPr>
              <a:t>DOĞRU</a:t>
            </a:r>
            <a:r>
              <a:rPr lang="tr-TR" sz="4000" b="1" dirty="0" smtClean="0"/>
              <a:t>-</a:t>
            </a:r>
            <a:r>
              <a:rPr lang="tr-TR" sz="4000" b="1" dirty="0" smtClean="0">
                <a:solidFill>
                  <a:srgbClr val="C00000"/>
                </a:solidFill>
              </a:rPr>
              <a:t>YANLIŞ</a:t>
            </a:r>
          </a:p>
          <a:p>
            <a:pPr>
              <a:buNone/>
            </a:pPr>
            <a:endParaRPr lang="tr-TR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r-TR" dirty="0" smtClean="0"/>
              <a:t>         kavramları içerisinde değerlendirmesidir.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F730-95B2-4E50-8DC1-06759638A0DF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323528" y="188640"/>
            <a:ext cx="3960440" cy="646330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4716016" y="188640"/>
            <a:ext cx="3960440" cy="64633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8" name="7 Aşağı Bükülmüş Şerit"/>
          <p:cNvSpPr/>
          <p:nvPr/>
        </p:nvSpPr>
        <p:spPr>
          <a:xfrm>
            <a:off x="2411760" y="2276872"/>
            <a:ext cx="4464496" cy="2304256"/>
          </a:xfrm>
          <a:prstGeom prst="ellipseRibbon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3563888" y="3068960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 smtClean="0">
                <a:solidFill>
                  <a:srgbClr val="FFFF00"/>
                </a:solidFill>
              </a:rPr>
              <a:t>ETİK</a:t>
            </a:r>
            <a:endParaRPr lang="tr-TR" sz="7200" b="1" dirty="0">
              <a:solidFill>
                <a:srgbClr val="FFFF00"/>
              </a:solidFill>
            </a:endParaRPr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CD97-9BA9-4E8A-AB38-DC8545B347E9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/>
              <a:t>AHLAK</a:t>
            </a:r>
            <a:endParaRPr lang="tr-TR" b="1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tr-TR" dirty="0" smtClean="0"/>
              <a:t>Töre, gelenek, alışkanlık …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???</a:t>
            </a:r>
          </a:p>
          <a:p>
            <a:endParaRPr lang="tr-TR" dirty="0"/>
          </a:p>
        </p:txBody>
      </p:sp>
      <p:pic>
        <p:nvPicPr>
          <p:cNvPr id="6146" name="Picture 2" descr="http://iblog.milliyet.com.tr/imgroot/blogv7/Blog333/2012/02/20/39/349055-3-4-3b1ad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b="6839"/>
          <a:stretch>
            <a:fillRect/>
          </a:stretch>
        </p:blipFill>
        <p:spPr bwMode="auto">
          <a:xfrm>
            <a:off x="3239344" y="2564904"/>
            <a:ext cx="5904656" cy="3964555"/>
          </a:xfrm>
          <a:prstGeom prst="rect">
            <a:avLst/>
          </a:prstGeom>
          <a:noFill/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398CD-0188-46FE-9852-3C91B117AD0E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tr-TR" b="1" u="sng" dirty="0" smtClean="0"/>
              <a:t>DEONTOLOJİ</a:t>
            </a:r>
            <a:endParaRPr lang="tr-TR" b="1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1834-</a:t>
            </a:r>
            <a:r>
              <a:rPr lang="tr-TR" dirty="0" err="1" smtClean="0"/>
              <a:t>Jeremy</a:t>
            </a:r>
            <a:r>
              <a:rPr lang="tr-TR" dirty="0" smtClean="0"/>
              <a:t> </a:t>
            </a:r>
            <a:r>
              <a:rPr lang="tr-TR" dirty="0" err="1" smtClean="0"/>
              <a:t>Bentham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Gerekli olan şeylerin bilgisi</a:t>
            </a:r>
          </a:p>
          <a:p>
            <a:r>
              <a:rPr lang="tr-TR" dirty="0" smtClean="0"/>
              <a:t>Normatif bilgi</a:t>
            </a:r>
          </a:p>
          <a:p>
            <a:r>
              <a:rPr lang="tr-TR" dirty="0" smtClean="0"/>
              <a:t>Yükümlülükler bilgisi</a:t>
            </a:r>
          </a:p>
        </p:txBody>
      </p:sp>
      <p:sp>
        <p:nvSpPr>
          <p:cNvPr id="4" name="3 İkizkenar Üçgen"/>
          <p:cNvSpPr/>
          <p:nvPr/>
        </p:nvSpPr>
        <p:spPr>
          <a:xfrm>
            <a:off x="4788024" y="3429000"/>
            <a:ext cx="3672408" cy="26642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5 Düz Bağlayıcı"/>
          <p:cNvCxnSpPr/>
          <p:nvPr/>
        </p:nvCxnSpPr>
        <p:spPr>
          <a:xfrm>
            <a:off x="4499992" y="3933056"/>
            <a:ext cx="3888432" cy="0"/>
          </a:xfrm>
          <a:prstGeom prst="line">
            <a:avLst/>
          </a:prstGeom>
          <a:ln w="63500" cmpd="sng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>
            <a:off x="4211960" y="4509120"/>
            <a:ext cx="4176464" cy="0"/>
          </a:xfrm>
          <a:prstGeom prst="line">
            <a:avLst/>
          </a:prstGeom>
          <a:ln w="63500" cmpd="sng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Bağlayıcı"/>
          <p:cNvCxnSpPr/>
          <p:nvPr/>
        </p:nvCxnSpPr>
        <p:spPr>
          <a:xfrm>
            <a:off x="3923928" y="5013176"/>
            <a:ext cx="4464496" cy="0"/>
          </a:xfrm>
          <a:prstGeom prst="line">
            <a:avLst/>
          </a:prstGeom>
          <a:ln w="63500" cmpd="sng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Düz Bağlayıcı"/>
          <p:cNvCxnSpPr/>
          <p:nvPr/>
        </p:nvCxnSpPr>
        <p:spPr>
          <a:xfrm>
            <a:off x="3635896" y="5589240"/>
            <a:ext cx="4752528" cy="0"/>
          </a:xfrm>
          <a:prstGeom prst="line">
            <a:avLst/>
          </a:prstGeom>
          <a:ln w="63500" cmpd="sng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Metin kutusu"/>
          <p:cNvSpPr txBox="1"/>
          <p:nvPr/>
        </p:nvSpPr>
        <p:spPr>
          <a:xfrm>
            <a:off x="4932040" y="34290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ANAYASA</a:t>
            </a:r>
            <a:endParaRPr lang="tr-TR" dirty="0"/>
          </a:p>
        </p:txBody>
      </p:sp>
      <p:sp>
        <p:nvSpPr>
          <p:cNvPr id="23" name="22 Metin kutusu"/>
          <p:cNvSpPr txBox="1"/>
          <p:nvPr/>
        </p:nvSpPr>
        <p:spPr>
          <a:xfrm>
            <a:off x="4355976" y="407707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KANUN /KHK</a:t>
            </a:r>
            <a:endParaRPr lang="tr-TR" dirty="0"/>
          </a:p>
        </p:txBody>
      </p:sp>
      <p:sp>
        <p:nvSpPr>
          <p:cNvPr id="26" name="25 Metin kutusu"/>
          <p:cNvSpPr txBox="1"/>
          <p:nvPr/>
        </p:nvSpPr>
        <p:spPr>
          <a:xfrm>
            <a:off x="4211960" y="45811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TÜZÜK</a:t>
            </a:r>
            <a:endParaRPr lang="tr-TR" dirty="0"/>
          </a:p>
        </p:txBody>
      </p:sp>
      <p:sp>
        <p:nvSpPr>
          <p:cNvPr id="27" name="26 Metin kutusu"/>
          <p:cNvSpPr txBox="1"/>
          <p:nvPr/>
        </p:nvSpPr>
        <p:spPr>
          <a:xfrm>
            <a:off x="3635896" y="508518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YÖNETMELİK</a:t>
            </a:r>
            <a:endParaRPr lang="tr-TR" dirty="0"/>
          </a:p>
        </p:txBody>
      </p:sp>
      <p:sp>
        <p:nvSpPr>
          <p:cNvPr id="28" name="27 Metin kutusu"/>
          <p:cNvSpPr txBox="1"/>
          <p:nvPr/>
        </p:nvSpPr>
        <p:spPr>
          <a:xfrm>
            <a:off x="3491880" y="566124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YÖNERGE</a:t>
            </a:r>
            <a:endParaRPr lang="tr-TR" dirty="0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71AF-B393-4AF7-B391-FF4298625607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980730"/>
          <a:ext cx="8435280" cy="464408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17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7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4324">
                <a:tc>
                  <a:txBody>
                    <a:bodyPr/>
                    <a:lstStyle/>
                    <a:p>
                      <a:pPr algn="ctr"/>
                      <a:r>
                        <a:rPr lang="tr-TR" sz="4000" u="sng" dirty="0" smtClean="0"/>
                        <a:t>DEONTOLOJİ</a:t>
                      </a:r>
                      <a:endParaRPr lang="tr-TR" sz="4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4000" u="sng" dirty="0" smtClean="0"/>
                        <a:t>ETİK</a:t>
                      </a:r>
                      <a:endParaRPr lang="tr-TR" sz="40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453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Topluma hitap eder.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Kişiye</a:t>
                      </a:r>
                      <a:r>
                        <a:rPr lang="tr-TR" sz="2000" b="1" baseline="0" dirty="0" smtClean="0"/>
                        <a:t> hitap eder.</a:t>
                      </a:r>
                      <a:endParaRPr lang="tr-TR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453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Yazılı hükümlerdir.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Yazılı olmayan hükümlerdir.</a:t>
                      </a:r>
                      <a:endParaRPr lang="tr-TR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453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İki ucu kapalıdır.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İki ucu açıktır.</a:t>
                      </a:r>
                      <a:endParaRPr lang="tr-TR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453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Felsefi tartışmaya kapalıdır.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Felsefi tartışmaya açıktır.</a:t>
                      </a:r>
                      <a:endParaRPr lang="tr-TR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453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Hekimin uymak zorunda olduğu normlardır.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Düşünceleri ölçüp biçmez.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453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Sınırlıdır.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Sınırlandırılamaz.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453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Kişiden kişiye değişmez.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Kişiden kişiye</a:t>
                      </a:r>
                      <a:r>
                        <a:rPr lang="tr-TR" sz="2000" b="1" baseline="0" dirty="0" smtClean="0"/>
                        <a:t> değişir.</a:t>
                      </a:r>
                      <a:endParaRPr lang="tr-TR" sz="20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251D-0EE8-4BA3-8088-18C19C0496D0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Etik ilkeler ???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Akıl yürütme sürecinde başvurduğumuz genelleştirilmiş anlatımlardır.</a:t>
            </a: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Temel dayanakları???</a:t>
            </a: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			Genel kabul gören ahlaki kanılar…</a:t>
            </a:r>
          </a:p>
          <a:p>
            <a:pPr>
              <a:buNone/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Neden gerekli???</a:t>
            </a:r>
          </a:p>
          <a:p>
            <a:pPr>
              <a:buNone/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			Uygulama sırasında karşılaşılan ve etik sorun içeren olayları çözümlemek ve karar vermek için</a:t>
            </a:r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65CC-FB0C-4A4C-ADCA-926BF8D282CD}" type="datetime1">
              <a:rPr lang="tr-TR" smtClean="0"/>
              <a:pPr/>
              <a:t>29.08.2019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389</Words>
  <Application>Microsoft Office PowerPoint</Application>
  <PresentationFormat>Ekran Gösterisi (4:3)</PresentationFormat>
  <Paragraphs>180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9" baseType="lpstr">
      <vt:lpstr>Arial</vt:lpstr>
      <vt:lpstr>Calibri</vt:lpstr>
      <vt:lpstr>Ofis Teması</vt:lpstr>
      <vt:lpstr>VETERİNER HEKİMLİĞİ ETİĞİ</vt:lpstr>
      <vt:lpstr>Veteriner hekimliği  ??? </vt:lpstr>
      <vt:lpstr>PowerPoint Sunusu</vt:lpstr>
      <vt:lpstr>PowerPoint Sunusu</vt:lpstr>
      <vt:lpstr>PowerPoint Sunusu</vt:lpstr>
      <vt:lpstr>AHLAK</vt:lpstr>
      <vt:lpstr>DEONTOLOJİ</vt:lpstr>
      <vt:lpstr>PowerPoint Sunusu</vt:lpstr>
      <vt:lpstr>Etik ilkeler ???</vt:lpstr>
      <vt:lpstr>TEMEL   ETİK   İLKELER</vt:lpstr>
      <vt:lpstr>Zarar Vermeme ve Yararlılık İlkesi</vt:lpstr>
      <vt:lpstr>Özerkliğe Saygı İlkesi</vt:lpstr>
      <vt:lpstr>Aydınlatılmış onam</vt:lpstr>
      <vt:lpstr>Adalet İlkesi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VETERİNER HEKİMLİĞİ ETİĞİ</dc:title>
  <dc:creator>UNSAL</dc:creator>
  <cp:lastModifiedBy>RTBG</cp:lastModifiedBy>
  <cp:revision>21</cp:revision>
  <dcterms:created xsi:type="dcterms:W3CDTF">2014-12-24T06:35:03Z</dcterms:created>
  <dcterms:modified xsi:type="dcterms:W3CDTF">2019-08-29T08:31:15Z</dcterms:modified>
</cp:coreProperties>
</file>