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0EFE-1A53-4A8F-A1D5-AA428BD66D3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02DE-044E-4126-B559-BCADB7421E0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/>
            <a:r>
              <a:rPr lang="tr-TR" dirty="0" smtClean="0"/>
              <a:t>Kamu maliyesinin konusu, bilim dalları ile ilişkisi, kamu ekonomisi özel ekonomi ayrımı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Kamu Kesimi ve Özel Kesim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Özel kesimde yer alan firmaların ekonomik faaliyetlerindeki temel amaç </a:t>
            </a:r>
            <a:r>
              <a:rPr lang="tr-TR" dirty="0" smtClean="0"/>
              <a:t>karların maksimize </a:t>
            </a:r>
            <a:r>
              <a:rPr lang="tr-TR" dirty="0"/>
              <a:t>edilmesidir. </a:t>
            </a:r>
            <a:endParaRPr lang="tr-TR" dirty="0" smtClean="0"/>
          </a:p>
          <a:p>
            <a:pPr algn="just"/>
            <a:r>
              <a:rPr lang="tr-TR" dirty="0" smtClean="0"/>
              <a:t>Hangi </a:t>
            </a:r>
            <a:r>
              <a:rPr lang="tr-TR" dirty="0"/>
              <a:t>mal ve hizmetlerin nasıl ve kimler için üretileceği ise </a:t>
            </a:r>
            <a:r>
              <a:rPr lang="tr-TR" dirty="0" smtClean="0"/>
              <a:t>düzgün işleyen </a:t>
            </a:r>
            <a:r>
              <a:rPr lang="tr-TR" dirty="0"/>
              <a:t>fiyat mekanizması ile çözümlenir. </a:t>
            </a:r>
            <a:endParaRPr lang="tr-TR" dirty="0" smtClean="0"/>
          </a:p>
          <a:p>
            <a:pPr algn="just"/>
            <a:r>
              <a:rPr lang="tr-TR" dirty="0" smtClean="0"/>
              <a:t>Herhangi </a:t>
            </a:r>
            <a:r>
              <a:rPr lang="tr-TR" dirty="0"/>
              <a:t>bir malın fiyatı, o mala ilişkin arz ve</a:t>
            </a:r>
          </a:p>
          <a:p>
            <a:pPr algn="just">
              <a:buNone/>
            </a:pPr>
            <a:r>
              <a:rPr lang="tr-TR" dirty="0"/>
              <a:t>talebe, aynı zamanda o malın üretiminin </a:t>
            </a:r>
            <a:r>
              <a:rPr lang="tr-TR" dirty="0" smtClean="0"/>
              <a:t>oluştuğu piyasa </a:t>
            </a:r>
            <a:r>
              <a:rPr lang="tr-TR" dirty="0"/>
              <a:t>koşullarına bağlı olarak belirlenir.</a:t>
            </a:r>
          </a:p>
          <a:p>
            <a:pPr algn="just"/>
            <a:r>
              <a:rPr lang="tr-TR" dirty="0"/>
              <a:t>Özel kesim tüm bu faaliyetlerini piyasa ekonomisi ya da özel ekonomi içinde sürdürür.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Kamu Kesimi ve Özel Kesim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Beşeri ihtiyaçların bir kısmı ise insanların topluluk hâlinde yaşamaları </a:t>
            </a:r>
            <a:r>
              <a:rPr lang="tr-TR" dirty="0" smtClean="0"/>
              <a:t>sonucunda ortaya </a:t>
            </a:r>
            <a:r>
              <a:rPr lang="tr-TR" dirty="0"/>
              <a:t>çıkan ihtiyaçlardır ve kolektif ihtiyaçlar (kamusal ihtiyaçlar) olarak tanımlanır;</a:t>
            </a:r>
          </a:p>
          <a:p>
            <a:r>
              <a:rPr lang="tr-TR" dirty="0"/>
              <a:t>güvenlik, adalet, bayındırlık bu ihtiyaçlar arasında sayılabilir. </a:t>
            </a:r>
            <a:endParaRPr lang="tr-TR" dirty="0" smtClean="0"/>
          </a:p>
          <a:p>
            <a:r>
              <a:rPr lang="tr-TR" dirty="0" smtClean="0"/>
              <a:t>Devletler</a:t>
            </a:r>
            <a:r>
              <a:rPr lang="tr-TR" dirty="0"/>
              <a:t>, toplum </a:t>
            </a:r>
            <a:r>
              <a:rPr lang="tr-TR" dirty="0" smtClean="0"/>
              <a:t>hâlinde yaşayan </a:t>
            </a:r>
            <a:r>
              <a:rPr lang="tr-TR" dirty="0"/>
              <a:t>insanların kolektif ihtiyaçlarını karşılamak için örgütlenmiş olan </a:t>
            </a:r>
            <a:r>
              <a:rPr lang="tr-TR" dirty="0" smtClean="0"/>
              <a:t>kamu kurumlarından oluşur(SUSAM).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Kamu Maliyesinin Diğer Disiplinlerle İlişkisi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Kamu Maliyesi - Hukuk</a:t>
            </a:r>
          </a:p>
          <a:p>
            <a:r>
              <a:rPr lang="tr-TR" dirty="0"/>
              <a:t>Kamu maliyesi hem kamu hukuku hem de özel hukukla yakından ilişkilidir. </a:t>
            </a:r>
            <a:r>
              <a:rPr lang="tr-TR" dirty="0" smtClean="0"/>
              <a:t>Kamu hukukunun </a:t>
            </a:r>
            <a:r>
              <a:rPr lang="tr-TR" dirty="0"/>
              <a:t>en önemli dalı anayasa hukukudur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Dünyada ilk anayasal hareketler mali</a:t>
            </a:r>
          </a:p>
          <a:p>
            <a:pPr>
              <a:buNone/>
            </a:pPr>
            <a:r>
              <a:rPr lang="tr-TR" dirty="0" smtClean="0"/>
              <a:t> konularla </a:t>
            </a:r>
            <a:r>
              <a:rPr lang="tr-TR" dirty="0"/>
              <a:t>başlamıştır. Vatandaşlık ödevi olarak vergilerin yasalarla düzenlenmesi, </a:t>
            </a:r>
            <a:r>
              <a:rPr lang="tr-TR" dirty="0" smtClean="0"/>
              <a:t>kamu harcamalarının </a:t>
            </a:r>
            <a:r>
              <a:rPr lang="tr-TR" dirty="0"/>
              <a:t>her yıl parlamento tarafından belirlenmesi, bütçe hakkı, bütçenin parlamento</a:t>
            </a:r>
          </a:p>
          <a:p>
            <a:r>
              <a:rPr lang="tr-TR" dirty="0"/>
              <a:t>tarafından onaylanması; pek çok ülkenin İnsan Hakları Beyannamesinde yer </a:t>
            </a:r>
            <a:r>
              <a:rPr lang="tr-TR" dirty="0" smtClean="0"/>
              <a:t>almıştır(SUSAM).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Kamu Maliyesinin Diğer Disiplinlerle İlişkisi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Kamu Maliyesi - İktisat</a:t>
            </a:r>
          </a:p>
          <a:p>
            <a:r>
              <a:rPr lang="tr-TR" dirty="0"/>
              <a:t>İktisat bilimi bireysel ihtiyaçların karşılanması ile ilgilidir. Firmalar, piyasa </a:t>
            </a:r>
            <a:r>
              <a:rPr lang="tr-TR" dirty="0" smtClean="0"/>
              <a:t>ekonomisi içinde</a:t>
            </a:r>
            <a:r>
              <a:rPr lang="tr-TR" dirty="0"/>
              <a:t>; ne üretileceği, ne kadar üretileceği ve üretilen malın kaça satılacağı; sorularına </a:t>
            </a:r>
            <a:r>
              <a:rPr lang="tr-TR" dirty="0" smtClean="0"/>
              <a:t>cevap arar </a:t>
            </a:r>
            <a:r>
              <a:rPr lang="tr-TR" dirty="0"/>
              <a:t>ve giriştiği faaliyet sonunda karını maksimize etmeye çalışır. </a:t>
            </a:r>
            <a:endParaRPr lang="tr-TR" dirty="0" smtClean="0"/>
          </a:p>
          <a:p>
            <a:r>
              <a:rPr lang="tr-TR" dirty="0" smtClean="0"/>
              <a:t>Ekonomide </a:t>
            </a:r>
            <a:r>
              <a:rPr lang="tr-TR" dirty="0"/>
              <a:t>yaratılan ya </a:t>
            </a:r>
            <a:r>
              <a:rPr lang="tr-TR" dirty="0" smtClean="0"/>
              <a:t>da var </a:t>
            </a:r>
            <a:r>
              <a:rPr lang="tr-TR" dirty="0"/>
              <a:t>olan iktisadi değerlerin bir kısmı ise kamu ekonomisi alanında kullanılır. </a:t>
            </a:r>
            <a:endParaRPr lang="tr-TR" dirty="0" smtClean="0"/>
          </a:p>
          <a:p>
            <a:r>
              <a:rPr lang="tr-TR" dirty="0" smtClean="0"/>
              <a:t>Kamu </a:t>
            </a:r>
            <a:r>
              <a:rPr lang="tr-TR" dirty="0"/>
              <a:t>ekonomisi</a:t>
            </a:r>
          </a:p>
          <a:p>
            <a:r>
              <a:rPr lang="tr-TR" dirty="0"/>
              <a:t>içinde üretilen her hizmet sonucunda toplumsal fayda maksimize edilmeye çalışılır. </a:t>
            </a:r>
            <a:r>
              <a:rPr lang="tr-TR" dirty="0" smtClean="0"/>
              <a:t>Bu kapsamda </a:t>
            </a:r>
            <a:r>
              <a:rPr lang="tr-TR" dirty="0"/>
              <a:t>devlet ya da ona bağlı diğer kamu kesimi birimleri, kamu harcaması </a:t>
            </a:r>
            <a:r>
              <a:rPr lang="tr-TR" dirty="0" smtClean="0"/>
              <a:t>yaparak ekonomiye </a:t>
            </a:r>
            <a:r>
              <a:rPr lang="tr-TR" dirty="0"/>
              <a:t>iktisadi bir değer katar ya da kamu geliri toplayarak milli ekonomiden kaynak</a:t>
            </a:r>
          </a:p>
          <a:p>
            <a:pPr>
              <a:buNone/>
            </a:pPr>
            <a:r>
              <a:rPr lang="tr-TR" dirty="0" smtClean="0"/>
              <a:t> çeker(SUSAM).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Kamu Maliyesinin Diğer Disiplinlerle İlişkisi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Kamu Maliyesi – Siyaset</a:t>
            </a:r>
          </a:p>
          <a:p>
            <a:r>
              <a:rPr lang="tr-TR" dirty="0"/>
              <a:t>Devlet ve diğer kamu kesimi birimlerinin, kamusal hizmetleri nasıl sunacağına </a:t>
            </a:r>
            <a:r>
              <a:rPr lang="tr-TR" dirty="0" smtClean="0"/>
              <a:t>ilişkin kararlarda </a:t>
            </a:r>
            <a:r>
              <a:rPr lang="tr-TR" dirty="0"/>
              <a:t>kamusal tercihler ön plana çıkarılır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Kamusal tercihler sonucunda, </a:t>
            </a:r>
            <a:r>
              <a:rPr lang="tr-TR" dirty="0" smtClean="0"/>
              <a:t>kamusal mallardan </a:t>
            </a:r>
            <a:r>
              <a:rPr lang="tr-TR" dirty="0"/>
              <a:t>hangilerinin, hangi miktarlarda ve nasıl bir kaynak bileşimi ile </a:t>
            </a:r>
            <a:r>
              <a:rPr lang="tr-TR" dirty="0" smtClean="0"/>
              <a:t>üretileceği belirlenir.</a:t>
            </a:r>
          </a:p>
          <a:p>
            <a:r>
              <a:rPr lang="tr-TR" dirty="0" smtClean="0"/>
              <a:t> </a:t>
            </a:r>
            <a:r>
              <a:rPr lang="tr-TR" dirty="0"/>
              <a:t>Kamusal tercihler ile karar alma yani tercihi belirleme, arasındaki bağlantı </a:t>
            </a:r>
            <a:r>
              <a:rPr lang="tr-TR" dirty="0" smtClean="0"/>
              <a:t>ise siyasal </a:t>
            </a:r>
            <a:r>
              <a:rPr lang="tr-TR" dirty="0"/>
              <a:t>süreç içinde oylama mekanizması ile </a:t>
            </a:r>
            <a:r>
              <a:rPr lang="tr-TR" dirty="0" smtClean="0"/>
              <a:t>kurulur(SUSAM).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Kamu Maliyesinin Diğer Disiplinlerle İlişkisi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Kamu Maliyesi – Sosyoloji</a:t>
            </a:r>
          </a:p>
          <a:p>
            <a:r>
              <a:rPr lang="tr-TR" dirty="0"/>
              <a:t>Mali olaylar gerek kişisel gerekse toplumsal seviyede tüm bireyleri etkiler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Bu nedenle</a:t>
            </a:r>
            <a:r>
              <a:rPr lang="tr-TR" dirty="0"/>
              <a:t>, mali olaylar ülkenin toplumsal ve sosyal hareketliliğine, ekonomik durumuna </a:t>
            </a:r>
            <a:r>
              <a:rPr lang="tr-TR" dirty="0" smtClean="0"/>
              <a:t>bağlı olarak </a:t>
            </a:r>
            <a:r>
              <a:rPr lang="tr-TR" dirty="0"/>
              <a:t>şekillenir ve mali araçlar da bu gelişmeye paralel olarak değişim gösterir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Bu kapsamda</a:t>
            </a:r>
            <a:r>
              <a:rPr lang="tr-TR" dirty="0"/>
              <a:t>, kamu maliyesi alanında yapılacak olan düzenlemelerin ve politikaların </a:t>
            </a:r>
            <a:r>
              <a:rPr lang="tr-TR" dirty="0" smtClean="0"/>
              <a:t>başarılı olabilmesi</a:t>
            </a:r>
            <a:r>
              <a:rPr lang="tr-TR" dirty="0"/>
              <a:t>, ülkenin sosyal yapısının iyi bir biçimde bilinmesine </a:t>
            </a:r>
            <a:r>
              <a:rPr lang="tr-TR" dirty="0" smtClean="0"/>
              <a:t>bağlıdır(SUSAM).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Kamu Maliyesinin Tanımı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</a:t>
            </a:r>
            <a:r>
              <a:rPr lang="tr-TR" dirty="0"/>
              <a:t>maliyesi, kamu kesiminin iktisadi nitelikteki faaliyetlerinin anlatımı ve tahlili</a:t>
            </a:r>
          </a:p>
          <a:p>
            <a:r>
              <a:rPr lang="nb-NO" dirty="0"/>
              <a:t>ile uğraşan bir sosyal bilim dalıdır.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 MALİYESİNİN KONUSU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Kamu Maliyesi; başta devlet olmak üzere kamu tüzel kişilerinin, kamusal </a:t>
            </a:r>
            <a:r>
              <a:rPr lang="tr-TR" dirty="0" smtClean="0"/>
              <a:t>ihtiyaçları karşılamak </a:t>
            </a:r>
            <a:r>
              <a:rPr lang="tr-TR" dirty="0"/>
              <a:t>üzere giriştikleri faaliyetleri iktisadi ve sosyal açıdan inceleyen</a:t>
            </a:r>
            <a:r>
              <a:rPr lang="tr-TR" dirty="0" smtClean="0"/>
              <a:t>,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kamu </a:t>
            </a:r>
            <a:r>
              <a:rPr lang="tr-TR" dirty="0" smtClean="0"/>
              <a:t>kesimi birimlerinin </a:t>
            </a:r>
            <a:r>
              <a:rPr lang="tr-TR" dirty="0"/>
              <a:t>faaliyet sınırlarının ne olması gerektiğini araştıran</a:t>
            </a:r>
            <a:r>
              <a:rPr lang="tr-TR" dirty="0" smtClean="0"/>
              <a:t>,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bu birimlerin kamusal mal </a:t>
            </a:r>
            <a:r>
              <a:rPr lang="tr-TR" dirty="0" smtClean="0"/>
              <a:t>ve hizmet </a:t>
            </a:r>
            <a:r>
              <a:rPr lang="tr-TR" dirty="0"/>
              <a:t>üretmek amacıyla yaptıkları harcamaları ve bu harcamaları finanse etmek için</a:t>
            </a:r>
          </a:p>
          <a:p>
            <a:pPr algn="just"/>
            <a:r>
              <a:rPr lang="tr-TR" dirty="0"/>
              <a:t>topladığı gelirleri, harcamalar ile gelirleri arasındaki dengenin nasıl sağlanacağını ve bunlara</a:t>
            </a:r>
          </a:p>
          <a:p>
            <a:pPr algn="just"/>
            <a:r>
              <a:rPr lang="tr-TR" dirty="0"/>
              <a:t>ilişkin sonuçları mali, iktisadi, hukuki ve siyasi açıdan değerlendiren, sosyal bilimlere dahil</a:t>
            </a:r>
          </a:p>
          <a:p>
            <a:pPr algn="just"/>
            <a:r>
              <a:rPr lang="tr-TR" dirty="0"/>
              <a:t>bir </a:t>
            </a:r>
            <a:r>
              <a:rPr lang="tr-TR" dirty="0" smtClean="0"/>
              <a:t>disiplindir(SUSAM)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/>
              <a:t>Pozitif Yaklaşım, mali olayların gerçek hayatta nasıl oluştuğunu, bu olayları etkileyen</a:t>
            </a:r>
          </a:p>
          <a:p>
            <a:pPr algn="just"/>
            <a:r>
              <a:rPr lang="tr-TR" dirty="0"/>
              <a:t>unsurların neler olduğunu bulmaya çalışır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i="1" dirty="0"/>
              <a:t>Normatif yaklaşım ise mali olaylar ve kurumların nasıl düzenlenmesinin doğru </a:t>
            </a:r>
            <a:r>
              <a:rPr lang="tr-TR" i="1" dirty="0" smtClean="0"/>
              <a:t>olacağı </a:t>
            </a:r>
            <a:r>
              <a:rPr lang="tr-TR" dirty="0" smtClean="0"/>
              <a:t>konusundaki </a:t>
            </a:r>
            <a:r>
              <a:rPr lang="tr-TR" dirty="0"/>
              <a:t>yargıları ön plana çıkarır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kesiminin ekonomi içindeki kapsamını ve işleyişini belirleyen soruları şu</a:t>
            </a:r>
          </a:p>
          <a:p>
            <a:r>
              <a:rPr lang="tr-TR" dirty="0"/>
              <a:t>şekilde sıralayabiliriz (Gruber, 2011):</a:t>
            </a:r>
          </a:p>
          <a:p>
            <a:r>
              <a:rPr lang="tr-TR" i="1" dirty="0"/>
              <a:t>Ne zaman (hangi durumlarda) devlet ekonomiye müdahale etmelidir?</a:t>
            </a:r>
          </a:p>
          <a:p>
            <a:r>
              <a:rPr lang="tr-TR" i="1" dirty="0"/>
              <a:t>Devlet ekonomiye nasıl müdahale eder?</a:t>
            </a:r>
          </a:p>
          <a:p>
            <a:r>
              <a:rPr lang="fi-FI" i="1" dirty="0"/>
              <a:t>Devlet müdahalesinin ekonomi üzerindeki etkisi nedir?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Ne zaman (hangi durumlarda) devlet ekonomiye müdahale etmelidir?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Bir ekonomide kaynaklar veri iken ihtiyaçlar çok sayıda ve farklıdır.</a:t>
            </a:r>
          </a:p>
          <a:p>
            <a:r>
              <a:rPr lang="tr-TR" dirty="0" smtClean="0"/>
              <a:t>Bazı durumlarda kaynakların toplumun yararı yerine özel yarara yönlendirilmesi ya da üretimde yanlış yöntemlerin seçilmesi ile kaynak dağılımının bozulduğu durumlar söz konusu olur.</a:t>
            </a:r>
          </a:p>
          <a:p>
            <a:r>
              <a:rPr lang="tr-TR" dirty="0" smtClean="0"/>
              <a:t>Bu durumlarda toplumda iktisadi bölüşüm bozulur, gelir dağılımı çarpıklaşır</a:t>
            </a:r>
          </a:p>
          <a:p>
            <a:r>
              <a:rPr lang="tr-TR" dirty="0" smtClean="0"/>
              <a:t>Devlet bu durumlarda müdahale edebilir.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Devlet ekonomiye nasıl müdahale eder?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Devlet ekonomiye elindeki mali araçları kullanarak müdahale eder. Kamu kesiminde</a:t>
            </a:r>
          </a:p>
          <a:p>
            <a:r>
              <a:rPr lang="tr-TR" dirty="0"/>
              <a:t>yer alan tüm birimler, bütçeleri yoluyla kamu harcaması yaparak ve kamu geliri toplayarak</a:t>
            </a:r>
          </a:p>
          <a:p>
            <a:r>
              <a:rPr lang="tr-TR" dirty="0"/>
              <a:t>ekonomide ortaya çıkan aksaklıkları ve gelirin yeniden dağılımını sağlamaya </a:t>
            </a:r>
            <a:r>
              <a:rPr lang="tr-TR" dirty="0" smtClean="0"/>
              <a:t>çalışır(SUSAM).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Devlet müdahalesinin ekonomi üzerindeki etkisi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Devlet otoritesi ve ona bağlı kamu kurum ve kuruluşları yaptıkları harcamaları arttırmak suretiyle ekonomide gelir yaratırlar.</a:t>
            </a:r>
          </a:p>
          <a:p>
            <a:r>
              <a:rPr lang="tr-TR" dirty="0" smtClean="0"/>
              <a:t>Bu gelirin bir kısmı vergi olarak geri dönerken bir kısmı da ulusal gelire ilave olarak kalır.</a:t>
            </a:r>
          </a:p>
          <a:p>
            <a:r>
              <a:rPr lang="tr-TR" dirty="0" smtClean="0"/>
              <a:t>Gelirde meydana gelen artış toplam talebe yansıdığı oranda fiyatları arttırır.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Devlet müdahalesinin ekonomi üzerindeki etkisi nedir?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Devlet vergileri arttırarak da ekonomiye müdahale eder.</a:t>
            </a:r>
          </a:p>
          <a:p>
            <a:r>
              <a:rPr lang="tr-TR" dirty="0" smtClean="0"/>
              <a:t>Bu durumda toplam gelirin harcanabilir kısmını azaltmış olur.</a:t>
            </a:r>
          </a:p>
          <a:p>
            <a:r>
              <a:rPr lang="tr-TR" dirty="0" smtClean="0"/>
              <a:t>Buna bağlı olarak toplam talep azalır. Azaldığı oranda da fiyatlar genel düzeyi düşme eğilimine girer.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841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KAMU MALİYESİ</vt:lpstr>
      <vt:lpstr>Kamu Maliyesinin Tanımı </vt:lpstr>
      <vt:lpstr>KAMU MALİYESİNİN KONUSU</vt:lpstr>
      <vt:lpstr>Slide 4</vt:lpstr>
      <vt:lpstr>Slide 5</vt:lpstr>
      <vt:lpstr>Ne zaman (hangi durumlarda) devlet ekonomiye müdahale etmelidir?</vt:lpstr>
      <vt:lpstr>Devlet ekonomiye nasıl müdahale eder?</vt:lpstr>
      <vt:lpstr>Devlet müdahalesinin ekonomi üzerindeki etkisi nedir?</vt:lpstr>
      <vt:lpstr>Devlet müdahalesinin ekonomi üzerindeki etkisi nedir?</vt:lpstr>
      <vt:lpstr>Kamu Kesimi ve Özel Kesim</vt:lpstr>
      <vt:lpstr>Kamu Kesimi ve Özel Kesim</vt:lpstr>
      <vt:lpstr>Kamu Maliyesinin Diğer Disiplinlerle İlişkisi</vt:lpstr>
      <vt:lpstr>Kamu Maliyesinin Diğer Disiplinlerle İlişkisi</vt:lpstr>
      <vt:lpstr>Kamu Maliyesinin Diğer Disiplinlerle İlişkisi</vt:lpstr>
      <vt:lpstr>Kamu Maliyesinin Diğer Disiplinlerle İlişkisi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2020-05-06T11:46:47Z</dcterms:created>
  <dcterms:modified xsi:type="dcterms:W3CDTF">2020-05-06T12:11:18Z</dcterms:modified>
</cp:coreProperties>
</file>