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57DA07-42B2-49F7-A070-397CE2FDC6B2}"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1A3355-B685-4184-AF07-20A1060560CE}" type="slidenum">
              <a:rPr lang="tr-TR" smtClean="0"/>
              <a:t>‹#›</a:t>
            </a:fld>
            <a:endParaRPr lang="tr-TR"/>
          </a:p>
        </p:txBody>
      </p:sp>
    </p:spTree>
    <p:extLst>
      <p:ext uri="{BB962C8B-B14F-4D97-AF65-F5344CB8AC3E}">
        <p14:creationId xmlns:p14="http://schemas.microsoft.com/office/powerpoint/2010/main" val="477811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a:ln/>
        </p:spPr>
      </p:sp>
      <p:sp>
        <p:nvSpPr>
          <p:cNvPr id="1751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751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F21D1B2-03BE-4D4C-8833-1427FD1C143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91490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a:ln/>
        </p:spPr>
      </p:sp>
      <p:sp>
        <p:nvSpPr>
          <p:cNvPr id="1935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935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D640ACC-3E59-442F-AF7F-7314F4F6165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325207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a:ln/>
        </p:spPr>
      </p:sp>
      <p:sp>
        <p:nvSpPr>
          <p:cNvPr id="1955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955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63B9562-2047-404A-9338-F4DC5D140B0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067248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Slide Image Placeholder 1"/>
          <p:cNvSpPr>
            <a:spLocks noGrp="1" noRot="1" noChangeAspect="1" noTextEdit="1"/>
          </p:cNvSpPr>
          <p:nvPr>
            <p:ph type="sldImg"/>
          </p:nvPr>
        </p:nvSpPr>
        <p:spPr>
          <a:ln/>
        </p:spPr>
      </p:sp>
      <p:sp>
        <p:nvSpPr>
          <p:cNvPr id="1976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976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8A922C7-32BA-4C34-A863-1C734CEADB4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715729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Slide Image Placeholder 1"/>
          <p:cNvSpPr>
            <a:spLocks noGrp="1" noRot="1" noChangeAspect="1" noTextEdit="1"/>
          </p:cNvSpPr>
          <p:nvPr>
            <p:ph type="sldImg"/>
          </p:nvPr>
        </p:nvSpPr>
        <p:spPr>
          <a:ln/>
        </p:spPr>
      </p:sp>
      <p:sp>
        <p:nvSpPr>
          <p:cNvPr id="1996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9968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E40032C-DCC8-41D6-B8C1-484AB6E3241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820292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4DC4817-B8EE-4727-8384-A71DFF50E05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875208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84BFFC0-00E5-48AE-8EDA-ED1671080C2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05827" name="Rectangle 1026"/>
          <p:cNvSpPr>
            <a:spLocks noGrp="1" noRot="1" noChangeAspect="1" noChangeArrowheads="1" noTextEdit="1"/>
          </p:cNvSpPr>
          <p:nvPr>
            <p:ph type="sldImg"/>
          </p:nvPr>
        </p:nvSpPr>
        <p:spPr>
          <a:ln/>
        </p:spPr>
      </p:sp>
      <p:sp>
        <p:nvSpPr>
          <p:cNvPr id="20582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4092331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a:ln/>
        </p:spPr>
      </p:sp>
      <p:sp>
        <p:nvSpPr>
          <p:cNvPr id="2078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078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9A821B9-2D52-433A-BD64-F2647455556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8075943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Slide Image Placeholder 1"/>
          <p:cNvSpPr>
            <a:spLocks noGrp="1" noRot="1" noChangeAspect="1" noTextEdit="1"/>
          </p:cNvSpPr>
          <p:nvPr>
            <p:ph type="sldImg"/>
          </p:nvPr>
        </p:nvSpPr>
        <p:spPr>
          <a:ln/>
        </p:spPr>
      </p:sp>
      <p:sp>
        <p:nvSpPr>
          <p:cNvPr id="2099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099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FDD2DCC-FC50-4CA8-873F-1805609B5E8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426492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p:cNvSpPr>
            <a:spLocks noGrp="1" noRot="1" noChangeAspect="1" noTextEdit="1"/>
          </p:cNvSpPr>
          <p:nvPr>
            <p:ph type="sldImg"/>
          </p:nvPr>
        </p:nvSpPr>
        <p:spPr>
          <a:ln/>
        </p:spPr>
      </p:sp>
      <p:sp>
        <p:nvSpPr>
          <p:cNvPr id="2119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1197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FDC7467-AAAF-4AF6-8511-F8DD00A6139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8872709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2140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1402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53061C6-8121-4B79-BFF8-B30D054720B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14691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a:ln/>
        </p:spPr>
      </p:sp>
      <p:sp>
        <p:nvSpPr>
          <p:cNvPr id="1771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7715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D2DCF76-7394-429A-82AC-B5FE2402070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5105126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2160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160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ECF63E3-9F20-4001-AB0B-02091E8B19B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7949889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a:ln/>
        </p:spPr>
      </p:sp>
      <p:sp>
        <p:nvSpPr>
          <p:cNvPr id="2181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181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70809E5-29EA-4100-A1B7-BACCBF43445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9787799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2201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201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8895EEA-66BE-4E54-B42D-633E1E7AF7F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2608106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a:ln/>
        </p:spPr>
      </p:sp>
      <p:sp>
        <p:nvSpPr>
          <p:cNvPr id="2222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222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CE020-010C-4C58-8361-D046B62FA6D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198869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Slide Image Placeholder 1"/>
          <p:cNvSpPr>
            <a:spLocks noGrp="1" noRot="1" noChangeAspect="1" noTextEdit="1"/>
          </p:cNvSpPr>
          <p:nvPr>
            <p:ph type="sldImg"/>
          </p:nvPr>
        </p:nvSpPr>
        <p:spPr>
          <a:ln/>
        </p:spPr>
      </p:sp>
      <p:sp>
        <p:nvSpPr>
          <p:cNvPr id="2263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263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64DE804-6FA5-474A-A932-AAC097FF5B9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10696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a:ln/>
        </p:spPr>
      </p:sp>
      <p:sp>
        <p:nvSpPr>
          <p:cNvPr id="17920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7920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D551A30-0210-4C57-B78C-D0ECA8066CC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411560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a:ln/>
        </p:spPr>
      </p:sp>
      <p:sp>
        <p:nvSpPr>
          <p:cNvPr id="18125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8125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BF58A31-CC00-424A-A797-66B991ABBA9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791014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a:ln/>
        </p:spPr>
      </p:sp>
      <p:sp>
        <p:nvSpPr>
          <p:cNvPr id="1832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8330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C5A694A-CB73-4DB4-8DAC-8279273365E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265310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p:cNvSpPr>
            <a:spLocks noGrp="1" noRot="1" noChangeAspect="1" noTextEdit="1"/>
          </p:cNvSpPr>
          <p:nvPr>
            <p:ph type="sldImg"/>
          </p:nvPr>
        </p:nvSpPr>
        <p:spPr>
          <a:ln/>
        </p:spPr>
      </p:sp>
      <p:sp>
        <p:nvSpPr>
          <p:cNvPr id="1853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853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1C9CA03-8B7A-4DCD-BD4F-29458546385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806483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a:ln/>
        </p:spPr>
      </p:sp>
      <p:sp>
        <p:nvSpPr>
          <p:cNvPr id="1873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873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E76E32-2830-431B-AF86-8D8AA75FE9F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324189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894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A81F36C-B8AF-47A1-BB77-85446B130F9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2077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1914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2C5EF61-A4CF-43B8-8512-F92227174E4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71961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C2CDDA9-D2D5-4BD1-8DE4-97898546652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910695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2CDDA9-D2D5-4BD1-8DE4-97898546652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2903152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2CDDA9-D2D5-4BD1-8DE4-97898546652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1565683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19172083"/>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17840410"/>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03405675"/>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56594099"/>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96845576"/>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60838839"/>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32095353"/>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38368161"/>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2CDDA9-D2D5-4BD1-8DE4-97898546652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9735465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30662031"/>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08457997"/>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20922271"/>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95201975"/>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47576719"/>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12226517"/>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C2CDDA9-D2D5-4BD1-8DE4-97898546652B}"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2391542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2CDDA9-D2D5-4BD1-8DE4-97898546652B}"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27217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2CDDA9-D2D5-4BD1-8DE4-97898546652B}"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4132344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2CDDA9-D2D5-4BD1-8DE4-97898546652B}"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2769247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2CDDA9-D2D5-4BD1-8DE4-97898546652B}"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2234272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2CDDA9-D2D5-4BD1-8DE4-97898546652B}"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605034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2CDDA9-D2D5-4BD1-8DE4-97898546652B}"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9294B4-7D2E-4B09-AFBB-A9D9F1072EEB}" type="slidenum">
              <a:rPr lang="tr-TR" smtClean="0"/>
              <a:t>‹#›</a:t>
            </a:fld>
            <a:endParaRPr lang="tr-TR"/>
          </a:p>
        </p:txBody>
      </p:sp>
    </p:spTree>
    <p:extLst>
      <p:ext uri="{BB962C8B-B14F-4D97-AF65-F5344CB8AC3E}">
        <p14:creationId xmlns:p14="http://schemas.microsoft.com/office/powerpoint/2010/main" val="2719524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2CDDA9-D2D5-4BD1-8DE4-97898546652B}"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9294B4-7D2E-4B09-AFBB-A9D9F1072EEB}" type="slidenum">
              <a:rPr lang="tr-TR" smtClean="0"/>
              <a:t>‹#›</a:t>
            </a:fld>
            <a:endParaRPr lang="tr-TR"/>
          </a:p>
        </p:txBody>
      </p:sp>
    </p:spTree>
    <p:extLst>
      <p:ext uri="{BB962C8B-B14F-4D97-AF65-F5344CB8AC3E}">
        <p14:creationId xmlns:p14="http://schemas.microsoft.com/office/powerpoint/2010/main" val="3250020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0327442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3.jpe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39044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981200"/>
            <a:ext cx="7772400" cy="4471988"/>
          </a:xfrm>
        </p:spPr>
        <p:txBody>
          <a:bodyPr/>
          <a:lstStyle/>
          <a:p>
            <a:pPr>
              <a:defRPr/>
            </a:pPr>
            <a:r>
              <a:rPr lang="tr-TR" dirty="0" err="1" smtClean="0"/>
              <a:t>Anksiyolitik</a:t>
            </a:r>
            <a:endParaRPr lang="tr-TR" dirty="0" smtClean="0"/>
          </a:p>
          <a:p>
            <a:pPr>
              <a:defRPr/>
            </a:pPr>
            <a:r>
              <a:rPr lang="tr-TR" dirty="0" smtClean="0"/>
              <a:t>Sedatif</a:t>
            </a:r>
          </a:p>
          <a:p>
            <a:pPr>
              <a:defRPr/>
            </a:pPr>
            <a:r>
              <a:rPr lang="tr-TR" dirty="0" smtClean="0"/>
              <a:t>ADHD</a:t>
            </a:r>
          </a:p>
          <a:p>
            <a:pPr>
              <a:defRPr/>
            </a:pPr>
            <a:r>
              <a:rPr lang="tr-TR" dirty="0" smtClean="0"/>
              <a:t>Uykusuzlukta etkili</a:t>
            </a:r>
            <a:endParaRPr lang="tr-TR" dirty="0"/>
          </a:p>
          <a:p>
            <a:pPr>
              <a:buFont typeface="Wingdings" panose="05000000000000000000" pitchFamily="2" charset="2"/>
              <a:buChar char="Ø"/>
              <a:defRPr/>
            </a:pPr>
            <a:r>
              <a:rPr lang="tr-TR" dirty="0" smtClean="0"/>
              <a:t>Etki mekanizması tam olarak aydınlatılamamıştır.</a:t>
            </a:r>
          </a:p>
          <a:p>
            <a:pPr>
              <a:defRPr/>
            </a:pPr>
            <a:endParaRPr lang="tr-TR" dirty="0"/>
          </a:p>
        </p:txBody>
      </p:sp>
      <p:sp>
        <p:nvSpPr>
          <p:cNvPr id="4" name="Title 1"/>
          <p:cNvSpPr>
            <a:spLocks noGrp="1"/>
          </p:cNvSpPr>
          <p:nvPr>
            <p:ph type="title"/>
          </p:nvPr>
        </p:nvSpPr>
        <p:spPr/>
        <p:txBody>
          <a:bodyPr/>
          <a:lstStyle/>
          <a:p>
            <a:pPr algn="ctr">
              <a:defRPr/>
            </a:pPr>
            <a:r>
              <a:rPr lang="tr-TR" i="1" dirty="0"/>
              <a:t>Passiflora incarnata</a:t>
            </a:r>
            <a:r>
              <a:rPr lang="tr-TR" dirty="0"/>
              <a:t> L.</a:t>
            </a:r>
            <a:r>
              <a:rPr lang="tr-TR" dirty="0" smtClean="0"/>
              <a:t/>
            </a:r>
            <a:br>
              <a:rPr lang="tr-TR" dirty="0" smtClean="0"/>
            </a:br>
            <a:r>
              <a:rPr lang="tr-TR" sz="3200" dirty="0"/>
              <a:t>Etki</a:t>
            </a:r>
            <a:endParaRPr lang="tr-TR" dirty="0"/>
          </a:p>
        </p:txBody>
      </p:sp>
      <p:sp>
        <p:nvSpPr>
          <p:cNvPr id="190468"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2B1F1A3-A673-4CAB-AB64-82FE5214FCE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78040123"/>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effectLst>
                  <a:outerShdw blurRad="38100" dist="38100" dir="2700000" algn="tl">
                    <a:srgbClr val="000000">
                      <a:alpha val="43137"/>
                    </a:srgbClr>
                  </a:outerShdw>
                </a:effectLst>
              </a:rPr>
              <a:t>Huzursuzluk</a:t>
            </a:r>
            <a:r>
              <a:rPr lang="tr-TR" dirty="0">
                <a:effectLst>
                  <a:outerShdw blurRad="38100" dist="38100" dir="2700000" algn="tl">
                    <a:srgbClr val="000000">
                      <a:alpha val="43137"/>
                    </a:srgbClr>
                  </a:outerShdw>
                </a:effectLst>
              </a:rPr>
              <a:t>, endişe, dönemsel ruhsal sıkıntılar ve gerginlikler, uykusuzluk gibi şikayetlerin giderilmesinde destekleyici </a:t>
            </a:r>
            <a:r>
              <a:rPr lang="tr-TR" dirty="0" smtClean="0">
                <a:effectLst>
                  <a:outerShdw blurRad="38100" dist="38100" dir="2700000" algn="tl">
                    <a:srgbClr val="000000">
                      <a:alpha val="43137"/>
                    </a:srgbClr>
                  </a:outerShdw>
                </a:effectLst>
              </a:rPr>
              <a:t>olarak kullanılır.</a:t>
            </a:r>
            <a:endParaRPr lang="tr-TR" dirty="0">
              <a:effectLst>
                <a:outerShdw blurRad="38100" dist="38100" dir="2700000" algn="tl">
                  <a:srgbClr val="000000">
                    <a:alpha val="43137"/>
                  </a:srgbClr>
                </a:outerShdw>
              </a:effectLst>
            </a:endParaRPr>
          </a:p>
        </p:txBody>
      </p:sp>
      <p:sp>
        <p:nvSpPr>
          <p:cNvPr id="5" name="Title 1"/>
          <p:cNvSpPr>
            <a:spLocks noGrp="1"/>
          </p:cNvSpPr>
          <p:nvPr>
            <p:ph type="title"/>
          </p:nvPr>
        </p:nvSpPr>
        <p:spPr/>
        <p:txBody>
          <a:bodyPr/>
          <a:lstStyle/>
          <a:p>
            <a:pPr algn="ctr">
              <a:defRPr/>
            </a:pPr>
            <a:r>
              <a:rPr lang="tr-TR" i="1" dirty="0"/>
              <a:t>Passiflora incarnata</a:t>
            </a:r>
            <a:r>
              <a:rPr lang="tr-TR" dirty="0"/>
              <a:t> L.</a:t>
            </a:r>
            <a:r>
              <a:rPr lang="tr-TR" dirty="0" smtClean="0"/>
              <a:t/>
            </a:r>
            <a:br>
              <a:rPr lang="tr-TR" dirty="0" smtClean="0"/>
            </a:br>
            <a:r>
              <a:rPr lang="tr-TR" sz="3200" dirty="0"/>
              <a:t>Kullanılış</a:t>
            </a:r>
            <a:endParaRPr lang="tr-TR" dirty="0"/>
          </a:p>
        </p:txBody>
      </p:sp>
      <p:sp>
        <p:nvSpPr>
          <p:cNvPr id="19251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C9B8D2F-A2B5-4153-9FCF-4A02EED0297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62619068"/>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Alora Tablet</a:t>
            </a:r>
          </a:p>
          <a:p>
            <a:pPr>
              <a:defRPr/>
            </a:pPr>
            <a:r>
              <a:rPr lang="tr-TR" dirty="0" smtClean="0"/>
              <a:t>Alora Şurup</a:t>
            </a:r>
          </a:p>
          <a:p>
            <a:pPr>
              <a:defRPr/>
            </a:pPr>
            <a:r>
              <a:rPr lang="tr-TR" dirty="0" smtClean="0"/>
              <a:t>Natracalm Tablet</a:t>
            </a:r>
          </a:p>
          <a:p>
            <a:pPr>
              <a:defRPr/>
            </a:pPr>
            <a:r>
              <a:rPr lang="tr-TR" dirty="0" smtClean="0"/>
              <a:t>Passiflora Şurup</a:t>
            </a:r>
          </a:p>
          <a:p>
            <a:pPr>
              <a:defRPr/>
            </a:pPr>
            <a:r>
              <a:rPr lang="tr-TR" dirty="0" smtClean="0"/>
              <a:t>Passiflora Kapsül</a:t>
            </a:r>
            <a:endParaRPr lang="tr-TR" dirty="0"/>
          </a:p>
        </p:txBody>
      </p:sp>
      <p:sp>
        <p:nvSpPr>
          <p:cNvPr id="4" name="Title 1"/>
          <p:cNvSpPr>
            <a:spLocks noGrp="1"/>
          </p:cNvSpPr>
          <p:nvPr>
            <p:ph type="title"/>
          </p:nvPr>
        </p:nvSpPr>
        <p:spPr/>
        <p:txBody>
          <a:bodyPr/>
          <a:lstStyle/>
          <a:p>
            <a:pPr algn="ctr">
              <a:defRPr/>
            </a:pPr>
            <a:r>
              <a:rPr lang="tr-TR" i="1" dirty="0"/>
              <a:t>Passiflora incarnata</a:t>
            </a:r>
            <a:r>
              <a:rPr lang="tr-TR" dirty="0"/>
              <a:t> L.</a:t>
            </a:r>
            <a:r>
              <a:rPr lang="tr-TR" dirty="0" smtClean="0"/>
              <a:t/>
            </a:r>
            <a:br>
              <a:rPr lang="tr-TR" dirty="0" smtClean="0"/>
            </a:br>
            <a:r>
              <a:rPr lang="tr-TR" sz="3200" dirty="0"/>
              <a:t>Preparatları</a:t>
            </a:r>
            <a:endParaRPr lang="tr-TR" dirty="0"/>
          </a:p>
        </p:txBody>
      </p:sp>
      <p:sp>
        <p:nvSpPr>
          <p:cNvPr id="194568" name="7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62C22DC-35A1-4241-90C1-A17DDEC0F51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479344"/>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774825" y="1412876"/>
            <a:ext cx="6624638" cy="5256213"/>
          </a:xfrm>
        </p:spPr>
        <p:txBody>
          <a:bodyPr/>
          <a:lstStyle/>
          <a:p>
            <a:pPr marL="0" indent="0">
              <a:buNone/>
              <a:defRPr/>
            </a:pPr>
            <a:r>
              <a:rPr lang="tr-TR" sz="2400" dirty="0">
                <a:effectLst/>
              </a:rPr>
              <a:t>PROSPEKTÜS</a:t>
            </a:r>
          </a:p>
          <a:p>
            <a:pPr algn="just">
              <a:defRPr/>
            </a:pPr>
            <a:r>
              <a:rPr lang="tr-TR" sz="2400" dirty="0">
                <a:effectLst/>
              </a:rPr>
              <a:t>Passiflora </a:t>
            </a:r>
            <a:r>
              <a:rPr lang="tr-TR" sz="2400" dirty="0">
                <a:effectLst/>
              </a:rPr>
              <a:t>Şurup; Passiflora ekstresi Passiflora incarnata adlı bitkiden elde edilen sakinleştirici bir ilaçtır. Etken madde olarak, harmin, arabin gibi alkaloidler ve viteksin, orientin gibi flavanoitleri ihtiva eder. Passiflora ekstresindeki bu maddeler sedatif ve antispazmodik etki gösterirler. </a:t>
            </a:r>
            <a:r>
              <a:rPr lang="tr-TR" sz="2400" dirty="0">
                <a:effectLst/>
              </a:rPr>
              <a:t>Doğal kaynaklı bir ilaç olan Passiflora Şurup, </a:t>
            </a:r>
            <a:r>
              <a:rPr lang="tr-TR" sz="2800" dirty="0">
                <a:effectLst/>
              </a:rPr>
              <a:t>kimyasal yollarla elde edilen sentetik trankilizanlara oranla yan etki ve alışkanlık yaratma riski bakımından daha güvenilir bir ilaçtır</a:t>
            </a:r>
            <a:r>
              <a:rPr lang="tr-TR" sz="2400" dirty="0">
                <a:effectLst/>
              </a:rPr>
              <a:t>.</a:t>
            </a:r>
            <a:endParaRPr lang="tr-TR" sz="2400" dirty="0"/>
          </a:p>
        </p:txBody>
      </p:sp>
      <p:sp>
        <p:nvSpPr>
          <p:cNvPr id="196613"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5247C63-C8D1-4B87-BC78-E3F726C7EBA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01890179"/>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solidFill>
                  <a:srgbClr val="FFFF00"/>
                </a:solidFill>
              </a:rPr>
              <a:t>Diğer Sedatif Bitkiler</a:t>
            </a:r>
            <a:endParaRPr lang="tr-TR" dirty="0">
              <a:solidFill>
                <a:srgbClr val="FFFF00"/>
              </a:solidFill>
            </a:endParaRPr>
          </a:p>
        </p:txBody>
      </p:sp>
      <p:sp>
        <p:nvSpPr>
          <p:cNvPr id="3" name="Content Placeholder 2"/>
          <p:cNvSpPr>
            <a:spLocks noGrp="1"/>
          </p:cNvSpPr>
          <p:nvPr>
            <p:ph idx="1"/>
          </p:nvPr>
        </p:nvSpPr>
        <p:spPr>
          <a:xfrm>
            <a:off x="1847850" y="1981201"/>
            <a:ext cx="8496300" cy="4543425"/>
          </a:xfrm>
        </p:spPr>
        <p:txBody>
          <a:bodyPr/>
          <a:lstStyle/>
          <a:p>
            <a:pPr>
              <a:defRPr/>
            </a:pPr>
            <a:r>
              <a:rPr lang="tr-TR" i="1" dirty="0" smtClean="0"/>
              <a:t>Matricaria recutita</a:t>
            </a:r>
            <a:r>
              <a:rPr lang="tr-TR" dirty="0" smtClean="0"/>
              <a:t> (German Chamomile)– Alman Papatyası (Çiçek)</a:t>
            </a:r>
          </a:p>
        </p:txBody>
      </p:sp>
      <p:sp>
        <p:nvSpPr>
          <p:cNvPr id="19866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13A5284-792D-41F4-9267-18C3777193F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198661" name="AutoShape 7" descr="data:image/jpeg;base64,/9j/4AAQSkZJRgABAQAAAQABAAD/2wCEAAkGBxQTEhUUExQWFRUXGRwaGRcYGRwcHxwgHB4eGiAaHx4YICggHyAlHRoeIjEhJikrLi4uHiAzODMsNygtLisBCgoKDg0OGxAQGzQkICQ0NzQ0MCwvLywsLDctLDQsLCwsLCwsLCwvLCw0LCwvLCwsLCwsLCwsLCwsLCwsLCwsLP/AABEIAMEBBAMBIgACEQEDEQH/xAAcAAACAgMBAQAAAAAAAAAAAAAEBQMGAAECBwj/xABAEAACAQIEBAQEAwYFAwQDAAABAhEDIQAEEjEFQVFhBhMicTKBkaGxwfAUIzNC0eEHUmJy8TRzshUkgpIWg7P/xAAZAQADAQEBAAAAAAAAAAAAAAABAgMEAAX/xAAxEQACAgEDAgMGBgMBAQAAAAABAgARAxIhMQRBEyJRBTJhcaHwFDOBkbHB0eHxNCP/2gAMAwEAAhEDEQA/ALereW7pUcIyopjX5erV/KH5EW7XF9yK1xrM5dnSlTpshk6pZ9SEEGQSxE7mQem03QcT4vUrVVZnJGwG5Cj2363xzwwA16YN0LiDcG5+0/hjzsOJMSaEFD9/5lmdmayZNVrqAwtomFIEsGAkRHI2BIMGQY3OAtbOrW0nUDJPLkPsT+jIoDLRYiSAd4iPkefq6/hh74SyIzDojkaAJgzB9ypBm9o58sWRAHEDGxIctWrsaXq1CkYpq23qPMf1xL4i8wVBqXSIlQBaNiRHU7+47YtK8EBZqiOqUqcCSPMDFgAoVbEsQQAeZIjC+igGqu4LmnZREql/hCnnPffbCvmYU4B9Krf7/qNoB8twLg/GadJND0zqklqk6iwMQI5AARzPtGBuHo9SoTSUddiAO3qnlyN8GjgYdoNQrVqS3qQBFtIUsptO1gb4sPhtXyytTqKtWiUFRvSQwqEkeUkD94xjb2MjnRSCvkIDMNuN/jtue0QijuDQlYOaKuRWSw9LG/2vHMfUYJq5uiE9MHosH2vgTifFir1abUyoYAVKZN1YACxIPQG4N9iIBwkp1Npn6YqqMw83Pw4g11xCa+YJPIY01cERH6/Qwdk+C1qkxTIsI1Ssyf5ZgHr0+0yZ3wxXQ/Br/wBlzvG25+Xv1wfEQNovf07waWq+0TMgMxKnlc/TbA8MNhbnyn5Df5zg6vl3psUYEMpgg8iOU4iZuv2w+mLqgjVBC05dilwSujc9Lj3tiZaBE6G0k7Az9bT9SBjtGHSfn+vtjioZ/vfChKjFrgXkVFkGQhsxCq220NcAg98OeD16WhddQ+YBDayfVvBk2kdeY9hCw5gAn1EHoZuDax54MzQVz6k9z8JkiSOn1B+WEZZwEEzNYuSZJA2nptyt9Mcfs/p1WgTO9ojp745r5Mr8Ba55xbne+0TcxjmnVroYHOYIkbc+h2xTVttF0m95ukqnn7dD3BHLBLqAB/NBB23je/62xNwPgxrgMQ1EBiJ2YnnaLD25zgri/h56A10yagkctj1I77T7YwP1mI5fCLeb0lT07hNVbRRHLoT/AMnG6VDUG03KxbmQbT+uuOo1X2n9DHqPhrheR00lDh6jidABEwCTM3Isbkwcb145kJTOBeG0rUwzswJ5CBH1BwD4h4CctBnUjGAeYO8H+uPW/wD8WpiTRYpJ+HdRe4HPr/YYReJ+Dk5cs6LVVQKhUNB0wQXU8yp37H5Y8pB169X5jeM/Lb+5sY4DioDzTyXyxvMfbHek4zPUUDejVom2rf5xbfHOPZmOdL3xhxo40Tjp02MaJxhHQ45P2x06aLHG8bBxvHToZUQh1FOWJkALeZJJ27YP4ZrV1OltUyRBuBF47XudsQZPNGg3mhQ0WvcC45ewjlviOln2Z9Ta+cvJJhtlJO+1iSTA54wEGjUtYuG8QKCkEVpLGSNLbLzmL3t+e2OchVUUHFl0t1ud49z39sd5YLUrrqjTIUqJiBykknliy8Y4dQ0FxTUbCFtMkLy2sf1GM2TqFXIqVzv+0qMZK3fEruS41WIUKxBUelZN/wDV39JIFjY23wdxnNupJUkFmXVTLTYKCJj0m55dpvfAX/qoWqppqQqABwDOqN+nQD67ziXjNKn5k0G1ICTJtGxsCLLNgN5U9sX5e6/WIDtLJwHxGjACsqUwEb1FjpJJ20CAbW+R+ZnE/EHloCuXVpJmKjAgdCFuLRed+WK1w3J0fLFbMeYUBgKgiwtfnudwfni4ZCrlSWgPSIIkfFqmSYsduf074GZqrIlWt7Hb6kbf3Covym9/Tf6TzauwZiY0gkmJJjtJuffHOnmMXfi3h6k4/cAktOkj+U7xUVhIEfzgxPIDFcpcEqNUdKbq+ixZW9M9ATvjYc+MY/ELDT63t+8iEbVpA3jTJ+OnUaXRKhAhCQAFiIAAHOLnc9bYs2U4j5/7zzVSoY0oI0mRMeoEkwdxHyx50pVWEpsYMxNjf54dpk6lZXKtA0qVSOYRdo2kMbDnhM2THjGpjQP2IURm2Etlfw7lWRjUKqSuospuAZOoT7HlfCGj4IuSzEqboV2IkxqJHSJsInnhHm+H16dMVKpKtZURydem+y7qo2vG9sEcK8RZtWp00qt8XOG6blpsAMA4yuLQrEV35Pr3hDW1kXH+c4VkaIVK6+UzgwVJcQI9QaLTPTlfFFzNABiFYMo2bYHnN8W/xflV0hwGBlmCqsoJI1d1uZ5ibQMIaPBqhqFHVoUgOwuFBE7iZ9Nxvg4cuN08VeD638u/EDqwbSe0UMg5ifliTKZBqjaaayQJgWsSF/E/oYsHF+GUFpl1YrC04E/HqEhoMEEqJMRyMXwny9VkIZG0m9wb9Pzw4yBwSPrtBpo7xdUcLKkywYwL+0W73ti2f4d8eUOaDB9VUjSYAUACDqckc5sAeUXMYXZXhTVV1KFImDeCCeoO/wApxiB8rXUsFJpsGANwYuNuX65YGpBk035ua716w0dN9pds1wJqdQlTPmVIC94LMxPsNv64Ky3Dz5tOnWpjy6qG821bhD3i4+22FPD/ABor5rzMx+7prTZVAlgGYqZMCSYWJi3zOIuPeOsvmcvUpItVXDDy3jT8JBWoGkEbbb4zP7P6dsvjFfNzHGfIE0XtKT414M+XzlSmikUiRoDTOkj4p5gHVfkBe+Bk4oYTUzhwAFJN4G0EbR0wfxXjFfMMhqVSwQQsiN97rG/3xzl8qKpXW1OmJ+IkAW6iZPy6jGlgQbAkxDOBeLMxl2Uhy6qSdDGVOrfa+9/e/M4a5vxpqWgAjK1JnDQ0g03EFL72jcRKqfZX/wChZMVQFqPUJlpWyRe0/Eb9D9cWGlwKgRBRfcb/AGxh6v2nh6Rgjgn5S+LpWyiwZ5tXok29Rvyjl1GN+/1/W2HHiHKNlX/eUz5RaEqi4PODEwwB2I77YXogcFkBYKAWjdQSBJjYSQPcjHpJlV1DDg7zMylTRg+nHLJjZ7fTHBzA2Njh4JhBxsDGxjJx06ak4zHYUY1jp0lNTUsH4bkdtv6Y74e6kPa2pLHqQ0H7HAP7Oz6fVoDQCSCdwLAA3PMDBvDqlNV/fKalMsJCtpbcQw62m3Q9sYzUeOstn9IQeXqCzJLRGs6jHeYvfn1xZD4kpvla9N6WxDKLWm0zyII1c+Yx59mMyJ1LOnkDfqIJ6x+GLv4J8PLmaVQlmAJWCIIEapVhYg7XE8sJjVqpRGY77ytsmqoq6ii7W5g6QVJHXcWxzxPLik7IrawBEkabi+kj33xZ+I+EQak5aqFHIuYiNoYe25jC3MUXy1Q+YutlPpciVLNB1SwIa3TnhcDLlOpGsDY16/f8xmtdiI24DwevVpgVCy0oBVARLQZiDsLdt8MKR9RFQFXBgjDjwrxai6U6aHVU0aqkLAU2meW5AAH2xZP2ZCJKgncSPngdb0P4rEFJo/CNiz+E5IG0rvCqwRwxso3P63P9MMM+tGs0ox1wfUFkQL32v0vP0wgzj6q7iwVDoReiraAPvhjwgnzF09ftjw8HULhf8Fo1KTvfP6TZkxll8a6NSr8QyX7NVGYHlvTckrJJn/VG9+nc7cndDiKCiMxUpKBZmCCPTEbAwTEHvGLnmcupswVhvBEiet+eK7SypRm1L6I1ekwYn4k03Edse/1eu8aILBO+1gD+vnMOEimJO8858QVcu9XXli6h5Z6bj4Wnkb2IvE222sJ/CjAVtZWQnqYjkB78z+WNeJqtZtJqMtWnJ8urZmKn+UuB6oHcwcMPB/CyWAYjS5Mg2JVRMHl8Qi3+oe9cxaqXmLjrk8S0U+NOzSVhdZYX9QBtp3jblG/tgJsuzOSrlUkfu3EahAOoxYkbETuALSIseQXJ6GaaWkHSW1CBqOkA39M4g4hm6QrCmyMJYKtQg6SNJbSrbAz6e/WdsadNnonMwY9hwBf+flKnIlgICPWeacYyKqiOrli8zzj5wNrSItOFQxbfE+U81g1CiwgQ0KfWxYj0gTqsC8wIBknbCDhvDDVIMQt78vsD+um+N2tUTUzbfSR0sxoDedZbjNddKq8CQYJhTpEAEMdMCOfPFuzTmtTNCpS0P5aMjFbKxMORpPqBgkMCReItencW4aaJWSGJvaw9sPOG+L6VOmqtl01KpAIVd9IhjMbvuOQjc7rq8THrxEWeDz/uGtLaXhvFPADhpoPrTf1wD7A7HmZgDbCbLeGteUFSmtTzBICKpbVpcqSehAB97DGcc8TVapIp1HFI6W0W9LRdZ3KgzANu1sKaHEqnpOsiJAA5guzkEDcamNj1w7KS6m6r6wA0p2gwoktp2M7EREb/AExZPCVegKgR8v5rmBT5yb3Oowo5zBO55YQ1KkC1ma59v7/h74io1yhDISrA2IMEH3GHG5uAitp7BxbglJ6eusQrKJVhYJFyR2gbn7YA4NwZ2RKjGFaWiLhblSe5WDHKcU0+LGrClRqlzTn/ANw8+pwWMoIFhpiYufxvuc8ZZWiikOKhOk6UvZu/w2UzE9ueM2fpMPUG8g4jplfGKUxhnOCUmpMlSn5oKwRYFhvHKb3AJ3+WKQngulTzimj5g1owZHUj0ESfUYVlmPTuDHyb8S8SCpmMtSyjebLaiQSCovKGYkaZMHbSO2DvGGdemlNf5ajEM1jFpAHScVyaceI7bAdv6iLbP855v4y8PilUUoQmoEFDdZEXB6X6xirZrKlI1oSOo2++PV62WSqsVBqG8m55bE7bDAHifgtFTSOX0IpHq0uzFpHcxbrPPtjzfZvXpkxNufJzfNb1v3mnqcBVx8fSeapTVPhgah1gdYg845Y4rZgJGuwPPFt454fCUHqoq1ObqQFJA5yIBi5vfvin118yNIIgfwyJG823H13GN3TdXjzrqQ2JHJhOM0ZMrA3B++N4UHJv/K6gQLFogxexxrGnxBIxtXprqYKxciPUO2xn8Dg/ygH1RJbePhmLj2K3BHU9CMXrh3h/LNw+nT8xAWmqWBjS2xUSZIAtveAe+KRmanl+n4mP4f5vbpjIwo1GvaQPlwRefTLQPkPxxdfBvi9qQSnVdvKUHQqKkmI9JJgxJ5X25TikVqxVYI5BpjcGCD9MSD+UmItA7tefoRhQxU2IeZ7CeK0HqLTKL5tSj50qbqSYVR/qAvtuJjAf7Ky1CKyU5Nw6rGsXALAiQwEyNTAarQDGPPch4krZcFaBRajn1VGUMRfq8gD/AJxcKXjqnTWrS1NWqqIFYwVqPeWEbIDERy2647PiGfAyA6b7iNjfQ4bmpashw9AoaNCoGACQoYEyZI5SPxxpswK1RqVNiIpjU6MITVsoiRq9Pe07WwFlvELVFUqhkqLQd4m0R+O2KpwnxNmKHnalDpJIux0sSYUSSSu5je2+H6bIujRZOnaz3hyowNnvLYnhZQ7FKjAWs3qvHXfp98POH8LFKXWS0C3yuB7/AIgYrnDvGuX8woWhIkVCCJbeI32+89sZnv8AEGkqnyVZnB/mEKRIv1uJAtM8o3p+Hwq/iUL9YutyNN7Rxx/jdL9nqla4VwpEA+oNtBXcGbdt8U0eOak05QCDKkGIWNJQg/ECQG3BkDtC/wAQ8TGZrtVSmUlRI3J0i7GO1p6DCGrAjoee8czH664LOeJyqOZYBXStUNZaS09RuF2kC5v1JPTB9bLI6ktCgAwxE6bQT1NuX54VcECvq/eBGBWFkeoEmYBxc6WWVKNZrOyqzDXtAX4SBuJBx4+foM+XqRlDUPr8pqTOi49Nbyk5zKNlayHzE+A1KdRYKtIYCzAjqIPMjBVHxISyrVZpJEsSdKwR6iOgB5dMa8MZVWOtviBOkdOwGLiPDlLMqHqAGVBQjoYIaQbqZup+1jjQcwz5jgCkgcm6A+EUpoTXe8rTeIqZSoJLLJGjSpBHKS6kX3uvPBPBao8tdjbEXEKzZesMpSGqo8Q0KFQHoigCRvqa/viwZDgtMMTMU1TTHVrlnJ7Agf8A26YXrPZni4RixmgDx2nYep0MWaKuN5I1qRVVlxdY7b/acUFlEw1o5c/7c8e5cPy9IaCoBDKCrd4Nwe6t9jjz/wAe8Io+cXpkI7H1oNm39agc5DBh1GwmW0ezukbpcHhsb3uTz5fFexEfA83l0u1Ji4MqweNr7GRPvaB13jy+by/7MsovmMfWSCXIHqBQzCgmxMTfvgXNU1p/A+pYYKzKUJldiDzuf1bCrhuXLq1W8U9K9rzz69uhxexeo7E7fWDfgS7cB4lkBTbz1K1CrSYaG6KLtH2xUOIlRUYUyWX+ViIMdxO+DqfD1cLpqLrYwFMLHVmJNlA57nlzjqr4erU3CFRLReQQZ5yCbWxTyrZ49T8om5qKaZjb9d8d0D6cF8Q4c9FtNQaeh5H2PPALZh1bSRAvBi/W3uPwwyurAFdwYCCLBh+VrvSqI6EqymQRuPr12v3x6V4f8WU8xl6lPMhdSIuos38TUSJjlECTym0Y8lbMECd72GJMuY3Mk7n9csHmCeyZ7hlKnRLJ6YhZJ1LJFpB31NpXp6sDtlqOapgU2RaoUFwotT7EfIgdYJx5rl+O1adCrl1FqpUsDeNJ9wRIAHPYY6yPFqtFai06jDzRFQwJbfmZI3It1xJcWNbCqADztGLMdyZduJ8GcUay029YpM4GxiY36lQ3sQMeb5yijxLkMLwrNB5xzA+U++HlfxLmGqNVFTSxUp6dgrXIAMxcap3BmOmEiZUC5PeBvhcPSYsIIxirjNlZve3ibOZGprOhCV5bH7z+Q9sZh9q6/ljMW0xL+EgpcSq6TTNSpo3T1NpAknYyOpFp+eJsjwPMNTdwCyqwBUsCV1c47zv/AEOOfDGWpNVUVHqaV2RE1ktaIG8GTPueuPUqnD9CLUp0lSnHqhFQjksgHlJHacY8hbHibIBqI7DmFAGcKTUpaeFF8w061ZRQokeZUA0i6hvLWZ1EloG+xPbFZ4pl1FQmnq8vWfL1GSAIgGLTGPZmVqSO5piqw/kgSveTyIvAB+ePN/FHiWjUQhcrRpuxGtv82mbWAE99xywcfmxqzDST2/3A9BiAblWzFanpI0k1A5GoMYgbjSR154gy9VQb78t8Mq+Q1AVL+o/CRBW1pO39fsFwdWAiwWwncmCSTHU2HsMUUgLQnccz0jh/i8DLrRpq2tUVdVoBmLdYXbvAwkzKgemdje9ix+IjsPhnsDzwRwLgP7oVQ/7wCwOw5T1kAk+8YEzGdWwFkWwkcuvuTc4ngzpmsKbrYyz4yvPeDrQm4gRvsIjfGqQKsDuO+/zw14WlMZik1cMabmIAJMmyTF7m0C/w94sXHuFUKT02po6TMyDp9/X6pH54ply6MTO3AiKluF9ZNwnKUKyJUphEqL6XnUgM8gWMFo3jeb4lz/hnLijUaqppPc+gFmJHRF+Iz0ucDoFZYNxF8WatwpqtFGpVdL2ZWJ1jbblIO/vyx53QdRj63K2UghgKq7H/AHaXzo2FQoOxnj78Oq+YVpjWRafhutwRqg85j+8MeElqlbyqhrNr+JFYw0QRrk2VZJN+m+2Gub4yVqPQzCh3D6Q1OFKOGUM6kxbTy2JjucV7xPlqlOs/mDTU9N1mCA0ahGxI3HY49Dzh6Pu/W/SQFFfjPTOCZfL0ldpQKHEsTYEemJPRvuMJPF3iEBf2emx8ynDLVRtJQHV6bbnSIN425jFFGaLIisJpoT6JsAenLVc/QYcZfKoFqGtqCgrocDexFp66laMM2XsIAtwTL8UKOtcMz1CG1a51AkFQZO9jb2xut4lzJpvSD+hySRAm+4mJg8/c9ThewH1xoC9rmL9AP1zxUHy33+9opG89L8KrVGUpLWenpENTlhIBBgGRyB5HthdQzvnVXLhQVYqNIGwJ58+s4j8OZ3I0qQdoFQWOpSzTv6YBhbnp3xYK2SWsjZmDT/dkoIALQJDvE9IA3jfcAZOtwPn6c40NH72lcLjHk1GAZzh6VqbI4BDCLjY8iO4ws8V8Jq0cqiU1VqFPQCQRvESRvdmvv/KeuLrleFokBiWJAI5QREkR35HC/wAQ8Qyd0zYNNmBAYBiSoO4amJj/AEnnNiLnL7J6DL0ysMh54+Ep1WdcrArPJ2pCFjfdj05AfafmMO+G8RqMiUFqkQQFhmA3mCCYIEdIxHluEftDuKNRTTUwhcwzAQB6faP7bYtWb8M5ZaGoK6sqwWUi/WZlfmMeqaAqZuTCvFb0xlkp5gwHWRWVQwFRblSo2MWBB67RjybMA3jlcY9H4ZwqmqaKi+aszDM1tx6QDC7m8b/LCbxF4bCuKlJHXLkXZipiJtYk3788ZMHXdPnJXGd1lnwOnvd5UqdAgg7gC2JC/KL43mqhLHSCo7zty74ip1enzJxrRtpE8yUSReTHPHYJO0/r8MZ5dgTYfrbrjR2sLdv1fFAAOItyQOBt9eX33xsN/wAk4h3/AL46B+WDOkjEdMZjFeOeMwIYHwniv7PVVwob0wykuQwJmXANwLW2Md8XHxb43FXIJSy+ss7Q7xp0hCDstl1EWA2UGb4qPhjh4NRXqsi0VJ1azAYKdtxAO0zbFs8QcYo12JohTogMyx6hyAv6gu0+/LGbWVWAyBvHr66VVrOiqCLjXBvOmxBM87figyWSbiOYfQqq0s0TCi5MbcpgDBXE8lKaICyALcpIaLW3X8cc8Fo0UdKj1JIYHSpIYaTuxEEHTNhE+nvhQ2rmdOuK5KpRKkq2kr6lIt3usrvffA/B+CpUqIDUCpvNpjcADqIvNrc7A3LOZPzg76JCCS6tJYQGkqTLSh2iYvil8XqKrE0SShNyWBsCLLA5xt3wimxxUfvPU/DHh0rRXVUsWaBF9OoqGmedj88JM14Wph6h8qr6GaRIKtAJlTpkiYsep3wky/jmsFkhD+58lQsgLpjS8GQSJuJ9tsOfD/8AiNTIf9oVhUOnQtJSQ3IzyWIk3FiIBjD4sOJSSgomMzMavtHHC6CroKqoIIgwOvXlvhxxjhK1L7vspJ2HOPpMcz7YrmR8T0DnNDLSWkQVQ2gtMyeV7gfLrgvj/H6lHT5NSm9OoSoJu6MpuIBgxe5B5TPPP0fSHCjjK2oE/fMpmy6yCoqE5LghSGdgJ26TNveenfEHjHjaU6TUkZkrjS0ISsKT6iSIBEA2N7g4pvEvEFR/QXYqJOnoZmY7DbCXOJVZwWnWwDGZ2ItM8tjOLY1x4lrEtXJszMfMbg/ma2YmYab3k9b7xvPU4OzufdzNRy7CApPS1iegVdj1JxtsppUIZEixv72n3+eO+HZZWWlSSoXqVKgVlggQuoC53jr7/NwLXnmAmpGLzpg+oBr7RvHbEmbd1okBvgMsBtGxt8rnuMFcb4YlKtFM7qP5vMMrYyxAi6kR26YWZksIbSSjCD325cxthBja7eNqU8SNqQIB6XB/XXG6VWQQZmbjviN6k2WQJ9IW5jkB+WIkplWAFzJJ77WE/briuu4ONoeuzCdr/r64tNfxw9SklJaYRjEtMyFiYECNRtzgH6BVeEUVpJVSvrBMFSIJBO4i4iRIOx72wp4zQCVkp0WFXzFBX0kFRpBM8oEkyDAgztgaqJUQCtiZYfEPjY1vKNDXS0XLWnUbFehWeu9rWwBxTieY4gqBlp6aU6dI0lid/wAOwxV6jzpAIgAmd+Z2w84FxryAB5eqGBgncAXB7mO8YVjmK/8Azq/jxCum/NxFvDcy1Kqrgn0kSBG03gkGDHOLY9V4RmaWfot5aMsfGXAjURyg3PObfLHlnE3ph2NLXoJ9IeNXWDpPLrgnhfEaqUmpeayJVMuBtEAe8QRPWMaGYAbxALl8yVFimtFLU5bS3+ZUBOr2MW626jCvxtTqhqeXp+ZJRmYSQjRDav8AKYAZY3BAPME2keLMpTSnLBaYTSYuAfTpWFkwQrD6dcVrMNVz+RooyDzk+FpjUQsaYNrxe+4B5xjzsXQdNhfWnLff6SzZsjrR7Sl5/MCo4IWIVVPfSImOsQO8TuTiDQBuJP4e/wDTBL5R6VXyWVlqSAQRcc7do588MvE2Rp00pGmukkEHvEX9742PnVMi4q3b+vWSXGWUt6RCzmb47GOIwa/DKgo+cQNEgbifeOhOLM6pWo1cAUniDFv1/wAYwge2OBjoHDwTYQnGY2p6Y1jp0V8cpvopKs6NNgJJY7mw6d++BsizUlVpALfyxeNw3Qj8MS8XWtTbyX1KUMhTBIBkyCN7HrgWmHdh1A6XEW0jp7DGRTtB3jbOZupoVi8qWnT09/116YYZDg1SpRWtRo1CXYiym4ifTb1czI6HDXwXlRWqL5gokU5L06jrqIAOyG9up6/LHplHitrIAAfSSdptO1uuM2dsS6VyNpLHb4y+JX3Ki6nlOWzD+R5erytLk6psCAwOoCTGlotyHUYr+VKpqBYVTqJD3iDMwD/m9p/O1ceoVKFyJk/HB09bExPyxWs9STUdNgwm1gTz09OfTY41EBQB3kQSSTIaTL8IMrqMc7bifpOOqlZkHogtYgb77AR33wFUMVHC2A9I+Vvy++C+E1Akncmwnb797/TAHNiNJM9nhUHrBULEQLnYE+0/bDThoXS+m0oxkiZkFVPuGb6gYWV6ittuZ3/D540vEWX0xEiD1idv10w7eggHMn4fm2pupJDkQb+rYzcGxv1xZ24xRr6Dp0AA3kiZbUUuDYEuQJtqI2AiL/8ACC9Kj5L/APuKh1FRGlQBJki4CyovMmfbCt8ky1GQQAjsN7HTPPnMGDznAZTOB3jPxLxhAob1VTzIWAPTEEsZaDEACwEzO9YbO6WHxLHq67g8+8i/54sFJabUn1wCJAEmSSpgAd+v6CwZNfTDagBLjTs1/SDzA+W+Ec2dv+w9oPXlfUWuRG5iAfhv0MGdjJ6SWdPLVaoCaXZoIWmZm3Y+2wwty9MGsuuXoeYutV3A7xEDaecd4x6S/G6C5ilmAFkKKSqWA9O2sgCARewtf54TJ1GPFXiGrjpiZ70yiZrhzICaUmmBqadhrMKZ5EwBf88F+EkpnMqtYTJgDVpAPdtQiO0k7AXwXmlreQ4WTTlRU0rNkmJj+QGST1CzhNUEMFOqYBuImRMf06iPk4pSPSAm5dvGfDKNNHbLlfUgLoGn+YBaknqxC73mRMHCHwdw+mK5d0FZ1y7OadSyhgzjTA/0INwQdcxthFVzxhqSiNZUsW3lJ26fEftjXDcw4PmIdLgm42JtuDbpM4A0DIWA5g3IqG+IM+lfMNWp0tAaDpPIxBNvbtfAWZrDUTGkHYC/yGNMIuWkEwOs8zHTviJlWQQQT1i3y54qpFmoskSd2F/wH9cEUKOrVe+6/K5A+mIQsYkcwL/36ye2HYeWcJxWpNqVB/mBM/j8pP3wRVzjTpDEBT6bnlz98ayGbam+oKCdzaYkRboQpI+eMr0DrZVVmgmyidjF4xPF5jZEZttpvK5406i1PjblN/r7Yu/iqW4dRDJrZdJNRf5TYajzOpeo3I6XoX7E4GplYCd4MT02xPQ4tUen5ettC3C7liI02jbbeQMM+VVInBSY78OLmKKist6BaHIXWVj/AECN9gTI67Yt3irKZc5eTqRGZdRQg6Qf59PNQ5CkCN57YA8OcUy9em1PMMi1U9WsC5IO9lCwNWmJveORwd4tFKnlxSrNUWk7Q1SmFsy+oK6mTEQRHfCuC+VQVBUb36H5ThQUm9/SeYZ6mKdV6aur6TGtPhPtP0+u+IkOB2UcpxPRBAk7cu/6640yZNSanRJExjMcedPT74zHTt5zVFXNZtQQC5sQBtbaTyANzO0nHpfAPC9Gn5boEWo40EnW2ogaoGuOSkzAkAWwk8BcNFSqzKagZlGohRIGxbUWAWbWAJ+KI5W3hXhysK5L1mTy6halENIZSrGGmJBI7G/vk/Do+HQw2PptGVyH1AznLuaNUU2Cv5xKhoiRF7AmwE7mfwCrxD4gpZSrQFE+Y3rZkYz6RADW2JMsvWD7jniXhnMKh0VKjKalWwJBhiRqOmLEAyZtNseZ5+iEzNY0EK00qsiiSY0kwJN4Ok2PIRffAfFj0r5Ra8XvUIdrO/MsnjjxDSzQptSqVg7fFRb4FiRqB2JNxz25Xmv5FlgenUQbWn59zPLtiKrUpK4ZiSGBIXeJFvofT8sRU5UE2CkHSI799rThSS05dpjcPs7TNxpjnv8AjJ+mOMtlWqutJFl+QYgSbTANj7C5+uOmdjIG8AgDn8hzxcv8Pcnao7DSfh2IYnckmzACwCyOeEfMmFTkyGgIy4y50rAch4NqtDs6joN9/fb/AI6YLXgjeYagRKjpYjURt/lOx+ePS+D8PpLQBqlJnTq+EepiFEExMaR3PvjpeCUmdipZRNwDb7icZgvVvjLIym6I+UveJWog7fzKpS8TocuGBanmLKSBZh1I2Pz54ome4hNY1HfWS++0kRyFhj1LxUKFJNT0FcB9DRYixgyLnb748Yz/AO8q29IksI6HYR1gY9YmgAZi7wnP1QhUj1RtB3v+YkYHWsYjXpggnpJncjlcYmyeTWo0M/l6AWEydXPSIFieXzxqnlNWtWBBG4NiDzB522OJILMYmp6GlBKuW0Um8zQNIzDsFVmO9KksXE8+uxOKPxDJGQWOlhZx+Bg7HEuRztSmElvSoJRRaCVKz3OliJ9xzwLU4kS5L+uSQxb1apEWnp/SMdkVWNHkRkJHEd8KTQyGWUTp1BmBvbkd7+9++F9eo2tyWmDEwASQZBtaZO+557nHHnalCjUAY7gRIE36G045ri8Wk3Pb9csK7KSAJ2kjmRig1avTRQA7nSJsL87dMWccCVFc3KgGY2PpkkQN/M+WkHthGKxo+WYGuQ+qxMRAHaxJ7gjFu4bx6i4BkAHTPq2JJm24sBbqcZOqbKm2EA/OWxKhvVKnxHhTUSrNYVAGXnE3gmBcSJjqMBPQE/0w845nRUKU6Y/d050sZmWMnsFna3L5YCZwdIG/wz7/AKH0xvW1A+sztztBKdMrPM/YY4ptJv8A7mn8PqBjSFlO/LEVHMN5rsigq4KAkTY7m+zdI64GQniMmxuY9Q39Pz6z0n3/ABxdPAObofvBmPichRJMtqJkmDpAF5MSJ3M4ptOg7OAoktaJ/rg/MUDTU69OqYhdvl198MnpFM9N4Zw+ktPUKi1KABbUQfhBIkg7xG/PfFZ/xDy9JKtN6bs9R1IbVU1FADYAfygyY5bxhdwTjzUVFN3Okq3wxKBvv6pJgXEDrhOAmsaZFMsBLGTHMtEb7nEMGHHi1aRVmzKu7NRJkvCch5tQITbckfl88Z4hSolR6Jqu6hg3qJ3KiGI2nSYnti6eD6GXZhTlXY1CCwtYLNu1h29Q6Y34l8KpUzLNS1ED+IovBgEEczIIt1B2kYZBlObVfkrYfH1gLKEqt55jTRl9TiRyE74n1E/r7Ye53gj+Uai62Kkh1CWUATqBBMACxkCDhGBP/GNCZFcWpsSZQqd50kRf7YzGlX3PzxmGnT3yt5VJPN0KlRUgAEXjZbbgfbCZeN1F1O2hiRsToHa4BI+hxV+C+L8uVqfuUy+XpKNbhiz1C4IFMWBJME89htuGnjLM5ehSSm9Mnzw8H4tJEQLkRdokEY8/q8XUNkR8T0o5Hr/2WxPjVSGWyYl8f+JE8hVatNbU4AytQoPLIg03b1CIKyDcmLDl5xweoyhgCCpEafYgr7XtPc4LzOUREMEFVOoHraD2mQoPthLlCPUSbkR9TyxVm1AyVUYdlZqA0x8Qup7k+ofmPbvjviDEICtwhKg97Tz74lyOQermP3agSoqze0RqAjf1THaMT5/yzT9PxBiLH0/5jbfc7ztaJwusKajBbE1wbj9TLJpWlQe+qatEMynpqkHfqTGLl4HzNXM+Y5VdReNKgKB6RsOkYp9Lhb/swqK4cFiDTBkpGxPODO+32xbP8KK5GYgkBbkLuWJgGPYAffC5cYzjwmG3rHQ6PMOY58Z5eslKiCSFqMToEn1ACDA5wWn5YbHilVU0eWVWkU82tqUKFX1lgJmLCdyBOB/HPidUytSkXNLMgiKY+IDVBNrQUlgZ/DFI4N4tqLlKmW8nWhpMgaTYuxGtrGbttb3viqY1xIMamgIhYsdRlv8AHmZp+XqcTUIY0pViDJE+pCAAAQb/ACmTjzHildfSEWG3YzN4j77YlbMVNJXUfLtaZhug6b/ORgJsoxeUI7yDI+mGvUbiEVGvC/D+arUzWp0yabSNe+25Cj1GCOmC83wOolJvVrUwdUklo2kiRI6EyIwDwfj9fJswotZiFhhIBsSVB+E94vaZgYd5/wAXLUp1W8vyKpiAJYVLgkmYgrY6ovJHTEsuNci0DX+o+NyhuL6WTL0ydLXQkaV1TBgggGQBc9hfFfrZ9VcKVIFwPbrHLDnKcXqBjUn1xsPSpBIuQkWIBBE3mcCrl2qOzkagLyAT6m9XPed98UBX9oh9ZJQrQCxPpA+Z5AfUj5TiYICRzJm55DcmcbzWZWqo0oKcKEYDnuskbc8cVWikoAuCVm97ACf/AKm3Y4lrs3LKQRpMgzmYaoxHKbx9lHS2Bsis+mYu0x+PywclCALwOvMnAWXOms/TcfPl+GKsAADEJ3qMthAm/Xc/2xzyB+3543SYMY2x1UpFbHpPy6/bD6wdjE+EhzqTVI2Anbp/wB9caYiBAg3Ht9O/5Y1RZrHaRfrHIY6TkWI3uTtGJizv6SpFCpxR1agZKx03+2LbmaNGtooDTSg+t2UGI5hnYECDsAJgb4qmXQs50mxtO0ye+w74aZzgdekQz09dMU1OpWJVQ8qk2i0RHtinFmpI/Oc+IeANlyjFgRVUODEE7G/Kbj5z74TeYwO2LdxfxL+0iojrp9KrSHQrp32AuJ+ZF7RWFoc2MDn/AE98diOxWFvWdZasVIaSoGxFifYi/wA8E5Hjdak+tHKmZ0y0H3AInAOYAPy27Y48vSs6pMxpjl1nb5YpYg3no/DPGOXCurmpTcmRVVQzXGok8j6rEQQbfKhcSzrVajOxBY7kKF2tsthgQVvrGMY2vhgAOJ035vePpjMCGTz++N4MFwBs8wBSRoYhmBg3EgH6E/XDerx6rXhqxLlPQsmNAEWEbz1NzFycIMnT9U8x+X/OOxm4Jt/NJ/PGQjtOjjN52KcmSrDcWPuOhi/ywmqBVuSDaZ/zYm/a9SsNMg3Ha+47Y4fJmoF0xNzEwAPn3xygA1GvaMsnlnIXUCsTBDEGGi1vbn3xHn6QU+kRO/vgWnrZglRyRzE8t+VuWLA1JSIIEdIxU4lyIQImsowJgnA8yyswBIBHq6GL3Bsb9cWqhUpZl1L+YrBSuugQCZtLAAz05WthCCEE2A54I4ODRrKyH0sYI6f2wjq+HH5BqP7R1Zcj+baWTxF4XzWbqNXSnTAVPLRCwNR4trZtiSv+dpAgdZB8N0aOXDUswVSqjlaylheCSszZokxHQc9mXifxDn8s3lK6LTZQaTogk8iCWJEj26dcedZvzatVmqPqdhqZm3N4/CPthHoj0M4Gj6w1XTzagBASSVF736m9htgrJ1groJ9LsFYExzmD7xH/ABhM7kErFjPLee+MJhSJE3t2PPa+wHzthCpqEcyweMOFJQZGUrLFiVWbbDVEmxAt+oSVGBIC9gpmw6E/e2BUr6zp1e5/LBtDLzuLR8/13wyKxoTmNSI5g0SeZZYg8rgyY52iOmJclx2ojTPvFj9f+cL+K0zrmZnngaipnE3dgxraUVVI3nqvhrhuTq0Cb6iCDq3Ag6SsRsd159oGEtfKMXSk8Aal16ebNqAMdYD26sb3xz4ZzzUFKn4XUqwM7H+mDuHsQ9Vn1PpGpdKzdZUPO0aQDMi5a0jA6nxF0lVgxhN95nirLUAitTGkyAsEyRp+I9rDbmDYc61lWCszESSBf7ff8h0wxzmZ87VLQxso3G9gOdu+AeFZGrU1+gnTY/Ta/SYxx8opz3nc7id0R8yZIEfM4680vFOxBuTAkAXMG1jG3OMAtWKki4Ime3K/yOJcuYB5Ei/K1gAPr+OLvttFXbcxnXyRVmK+oBAQdhF532254j4XkFr1VVmIQneOgn4RczBgd/pyc9bSAQPhOokyBve0TOIkZTLJI0kss7jkL9YxNHapzERpxfJGgzFVOkXA6AmL+22LVwLM16+WrZQIhqaVZGZvTDX5g+obxH4XQcF8TkVVetTFQBWDED1POytJ0kTew+uBcnxtkqOdKutT41JMCNojaJMRBHI9bFnLLvt32igAA7fKDZzhb0qr06shk+KL95Ei8ggj3xDmTJHORIHc7kx3nHGczTOTpJgHnftc8zFsdIYRetxO/f8APDnYip3zghpR3I+/fHS0+o+eJKShri++J6lhblhxVbQcwKpT254Hen0MjBmi3PGhTgG04adFhHbG8G+XOMwbgqVviubUt+72J35e+AqRJnnONZnOahEDEdKrBxmA2nQ4ZuIlRYAfIWxpb8+pG3598DOflONX+mOoThH1TKqgRp3Fotvy+mNcQ4k66kkEkCCOQN49++AaNNqgQCSQSCOQAjqYG+CMyhGp3UrOkbWsLmepIn59sctrxxCSCZlPPVKghrjn3m1/68jh4M4qAX2A+h/pit0zDBgWBnb9fTBbVfRzIvf7R98E5CCTDosSwcV8SVMwKVBipRHDK0HVtp09IvO3LCepmRcLaP1Nz1P4YHWmdQCjbn9LYxFtIIJ3iJ3tHzHLE2Oo2Yx42hqVtVMz8Uk8vmT27c8Rpl7JzWbnYE7kDsBA+RwJkczYqfnPP/j+uC1zXvpAt9f19cJvxBdTjLU41MyAsTGm239e+MzNcj0gkL05gdDjuqgWmdIvuCe3Lv0wHRqCq9xYwIm8/njTe1iLHNVRptBBiOe9sd0soqmQMc5mn8AFjJgcjpMR254k8+ZtBANmt85Fo74JKE3FAbiEuSFJUSQLDr2xpK5creFUkwT23wrfN1Fm4g/CYt+vfBWWzKrTdWQPIjmNI5x3ItMnC5XsUODGxrRsySqZa4vdTB7/AK+ow8y/GTTZbAk6Q/c7Bo5m0HuO+K7lay+rUDrkjSvO8emNuV/6YJzdEKtMmSSxsZNogGekg3n5WnGTLiDJRlFYqbknF6SswZFJZl11BewFwb7AzvtbAuepgMOXQ9jce8fni1+HXoUqdapW8ypUqUx5aoDqgXEE2AAUEzaJsdjW+J8PqpU8usNDASVBU6egOkmPY32wca0gs3C5tqEXVKhhbW+57gb/ADwdw0DV5bfzA9RjdJ0nSIBYhRPWbEz9IH5Yhyr6rpdrEsQYF7Ac7H88UCbUZIiSARU5CAbf7QSMDZZWd2VjGmJjmTODUqSRUcABwYPPYzP0OB8jUAFTa+nfn6R/fAD77/e8F7QlBGw7Y5zDEKzbsfSo/piakNrwN/74hpMrAObekQOQn1T7lY+hxTK2+mE7zMmCqgcwBy5xjeokbnfniWg4IP2EY3SEi98WUitoZpT8+X98SBSsNAg3B3BB+xxE5AMbFpUT7SR7xOLZwvw89emCKelWCxUYmAAAPSCZNh7bXbl171AalTeiWJKoIPQmOtt7YzFkyPBqpDikFdFdlVmMG31tjMeNky9aHNCbVGChc8TOOgcdFDjAmPXMwSeiRJmOokTg7h2V8xjIbSOYj6X/ACwt1bYbZDiQppBluwgAfPfBxgX5pzXW0Jo1TSlEPpBO8YMCLWADTAMkDn7/ANsA5Sg1Ua7LJOGmSp6RY35+4wMK5dXm4hyFNO3M4oZBEJsG5iRcdp6YNOkAADlFuXL5YFz9RtBjC/hk6pueuGdwrBAOYqqWUsTGFGmiuADyvf8AXQ4R11ZGLKdj7fL6foYcPmkUWKzzCxywLQpJVLNPwq0AzFryPlIv1GIZF0tHU2sDc7FRuPud/vidmWIn1C88uke2Ia0KDefb8MQUVkCTYzYb74CiCNMpn4UrUX0x+oxHwKmp1DnBiesf0n5++F1eixfQvqPIf2wTkszprKpg3gn3ta0jDsbWEDeOc0AQsMBpVQSf9RLNv77dYxFmHlpiQ2w5iLfWPriPixC6o9PK3Ofyi3yOFzKRVUajaLGek/ft1wqebcQsd41o111BXlrQY+V74grV1IjlNiBpIFrQevTBnC8ur6ixNjNj3A+VrdcGngCn15cmerTpMza9+nUe+I5cuPGfMa/j944xs24g/BM5Sp1yxaVjcAnveRMT9MOuPgVVp16cGmGAYxBJYWHy0nc8xhMvh9zXKMrDUpZSo1XABC+kWBMCYtPMA4LzeSr0qKKVLqCFcEEFGkFQxYwQ0nSesi1tU/AR28RTZr1jByPKdpYOH8CepRU05Lm2kf5Y3JMAAD66o91PiPO5dqNMUabDMliKrFdOiJmmQBp+K4jYdzixcD4y9OmhSpQDJ/LUY09QAgqSylTI5hlIIBiAVNf8U+Iai5mpUpoEWvTCVQulkYqfj1U2ZSwECxmOk4r0+o47cUfujBkoNsbirh+SaQ7Wb+T/AE8yeurv7/OfiecX1MkD1EwRaZNrcv8AnGldwWZRKmIIMgmI3G0yBgFv4jiJUmTziVIgx/qcD640mpKQ5XNkkipYLNgP8wIkdsWLwFwBc3Wmopeiqy14htlDQwJtJEA7CcVZsmw1oQQQFP8A8dx9Db64u/8AhrnhSpslJ5q3Z6bLZQpN/wDUYk2McjETiONRr3in0noPEOH0xSIampRBIWAQNNxANrRigcOTzpd/UDYAjHouUNStS9ekBhBKggbXgkyfcYo9HKNl3ak4MajpaLMNxBO8TBxD2q+RcF49pp6RU8TzRjkMrTR1c00NwfhHtPuO/bpjvxXka9el5q0CioJ9Wk1COyoTYC8TfpjeV9RCrdjsOeLC+apZjJvSd2y7inpqLqC1KZ07GeXfZhtjF7Dy5siuj3Q4/wAS3XKgIK8zybwuqs5ZmDGmNQ1AkT/8tyfb64tPEM7VNMotRoqCOpv/ACrJsDEHtil8N1IxZQZDKR7ACLfj7YcVOJOSwSAesbWgx0HtjYceZsysjUByJBciBCCN56B4WKigF1iVJDXEzYkn6/SMZjx7/wBV0swqAlpuY7DfvjMbDkI2AkJUKXxfLEXPGYzDTjOTjs4zGYE6W7h38JP9o/DEeQ+Kp/vOMxmNncfKRHBko3b3/IYzn8j+WMxmFPvCHtEVf4m/+X54Myfwr+ueMxmMR4l14g9bf5H8DjWV/i/L8sZjMJ2gHaO+Hf8AWUfn/wCD4rXCv4y++MxmGTv8o45Hzjjie366YG4j/GHsuMxmHxe5EaFcJ+Kt/s/pj0Hhn8Jf1yxvGY8P217qz0Oi7y2+G/5vZfzxWf8AEr+K/wD2qX/9BjMZj0PZv/hX9f5Mz5/zpXfDf8Ue7f8AmcLfFO3/AO2r/wCb4zGY1LxMw/MM54V/AHv+a4gT4k/2n/zxmMxnT3jG7w3Pbt/2z+DYE8N/9TX/AO1U/wDJcZjMXX8wzj70+heQ9hhFxz+AP939caxmH6n8ozsfvCB+D/8AqD/2/wAzisf4v/8AXZb/ALLf+ZxmMxn9mfkynUe/K6fhbHXN/bGYzD9NyZE8RfX5e2MxmMw0YT//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01631250"/>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defRPr/>
            </a:pPr>
            <a:r>
              <a:rPr lang="tr-TR" dirty="0" smtClean="0">
                <a:solidFill>
                  <a:srgbClr val="FFFF00"/>
                </a:solidFill>
              </a:rPr>
              <a:t>Diğer </a:t>
            </a:r>
            <a:r>
              <a:rPr lang="tr-TR" dirty="0" err="1" smtClean="0">
                <a:solidFill>
                  <a:srgbClr val="FFFF00"/>
                </a:solidFill>
              </a:rPr>
              <a:t>Sedatif</a:t>
            </a:r>
            <a:r>
              <a:rPr lang="tr-TR" dirty="0" smtClean="0">
                <a:solidFill>
                  <a:srgbClr val="FFFF00"/>
                </a:solidFill>
              </a:rPr>
              <a:t> Bitkiler</a:t>
            </a:r>
            <a:endParaRPr lang="tr-TR" dirty="0"/>
          </a:p>
        </p:txBody>
      </p:sp>
      <p:sp>
        <p:nvSpPr>
          <p:cNvPr id="3" name="İçerik Yer Tutucusu 2"/>
          <p:cNvSpPr>
            <a:spLocks noGrp="1"/>
          </p:cNvSpPr>
          <p:nvPr>
            <p:ph idx="1"/>
          </p:nvPr>
        </p:nvSpPr>
        <p:spPr/>
        <p:txBody>
          <a:bodyPr/>
          <a:lstStyle/>
          <a:p>
            <a:pPr>
              <a:defRPr/>
            </a:pPr>
            <a:r>
              <a:rPr lang="tr-TR" i="1" dirty="0" err="1" smtClean="0"/>
              <a:t>Lavandula</a:t>
            </a:r>
            <a:r>
              <a:rPr lang="tr-TR" i="1" dirty="0" smtClean="0"/>
              <a:t> </a:t>
            </a:r>
            <a:r>
              <a:rPr lang="tr-TR" i="1" dirty="0" err="1"/>
              <a:t>officinalis</a:t>
            </a:r>
            <a:r>
              <a:rPr lang="tr-TR" i="1" dirty="0"/>
              <a:t> – </a:t>
            </a:r>
            <a:r>
              <a:rPr lang="tr-TR" i="1" dirty="0" err="1"/>
              <a:t>Melissa</a:t>
            </a:r>
            <a:r>
              <a:rPr lang="tr-TR" i="1" dirty="0"/>
              <a:t> </a:t>
            </a:r>
            <a:r>
              <a:rPr lang="tr-TR" i="1" dirty="0" err="1"/>
              <a:t>officinalis</a:t>
            </a:r>
            <a:endParaRPr lang="tr-TR" i="1" dirty="0"/>
          </a:p>
          <a:p>
            <a:pPr>
              <a:defRPr/>
            </a:pPr>
            <a:endParaRPr lang="tr-TR" dirty="0"/>
          </a:p>
        </p:txBody>
      </p:sp>
      <p:sp>
        <p:nvSpPr>
          <p:cNvPr id="200708"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28AFA45-0D57-4C2F-A3E9-1A10B87EBEC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92602227"/>
      </p:ext>
    </p:extLst>
  </p:cSld>
  <p:clrMapOvr>
    <a:masterClrMapping/>
  </p:clrMapOvr>
  <p:transition>
    <p:random/>
    <p:sndAc>
      <p:stSnd>
        <p:snd r:embed="rId2"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3" name="İçerik Yer Tutucusu 2"/>
          <p:cNvSpPr>
            <a:spLocks noGrp="1"/>
          </p:cNvSpPr>
          <p:nvPr>
            <p:ph idx="1"/>
          </p:nvPr>
        </p:nvSpPr>
        <p:spPr/>
        <p:txBody>
          <a:bodyPr/>
          <a:lstStyle/>
          <a:p>
            <a:pPr>
              <a:defRPr/>
            </a:pPr>
            <a:r>
              <a:rPr lang="tr-TR" i="1" dirty="0" err="1"/>
              <a:t>Oenothera</a:t>
            </a:r>
            <a:r>
              <a:rPr lang="tr-TR" i="1" dirty="0"/>
              <a:t> </a:t>
            </a:r>
            <a:r>
              <a:rPr lang="tr-TR" i="1" dirty="0" err="1"/>
              <a:t>biennis</a:t>
            </a:r>
            <a:r>
              <a:rPr lang="tr-TR" dirty="0"/>
              <a:t> (</a:t>
            </a:r>
            <a:r>
              <a:rPr lang="tr-TR" dirty="0" err="1"/>
              <a:t>Evening</a:t>
            </a:r>
            <a:r>
              <a:rPr lang="tr-TR" dirty="0"/>
              <a:t> </a:t>
            </a:r>
            <a:r>
              <a:rPr lang="tr-TR" dirty="0" err="1"/>
              <a:t>Primrose</a:t>
            </a:r>
            <a:r>
              <a:rPr lang="tr-TR" dirty="0"/>
              <a:t> </a:t>
            </a:r>
            <a:r>
              <a:rPr lang="tr-TR" dirty="0" err="1"/>
              <a:t>Oil</a:t>
            </a:r>
            <a:r>
              <a:rPr lang="tr-TR" dirty="0"/>
              <a:t>) – Eşek otu (Tohum yağı)</a:t>
            </a:r>
          </a:p>
          <a:p>
            <a:pPr>
              <a:defRPr/>
            </a:pPr>
            <a:r>
              <a:rPr lang="tr-TR" i="1" dirty="0" err="1" smtClean="0"/>
              <a:t>Humulus</a:t>
            </a:r>
            <a:r>
              <a:rPr lang="tr-TR" i="1" dirty="0" smtClean="0"/>
              <a:t> </a:t>
            </a:r>
            <a:r>
              <a:rPr lang="tr-TR" i="1" dirty="0" err="1"/>
              <a:t>lupulus</a:t>
            </a:r>
            <a:r>
              <a:rPr lang="tr-TR" dirty="0"/>
              <a:t> (</a:t>
            </a:r>
            <a:r>
              <a:rPr lang="tr-TR" dirty="0" err="1"/>
              <a:t>Hops</a:t>
            </a:r>
            <a:r>
              <a:rPr lang="tr-TR" dirty="0"/>
              <a:t>) – Şerbetçi otu (kozalak)</a:t>
            </a:r>
          </a:p>
          <a:p>
            <a:pPr>
              <a:defRPr/>
            </a:pPr>
            <a:endParaRPr lang="tr-TR" dirty="0"/>
          </a:p>
        </p:txBody>
      </p:sp>
      <p:sp>
        <p:nvSpPr>
          <p:cNvPr id="201732"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71C69D7-0E44-40FA-B049-B04853A0131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9332589"/>
      </p:ext>
    </p:extLst>
  </p:cSld>
  <p:clrMapOvr>
    <a:masterClrMapping/>
  </p:clrMapOvr>
  <p:transition>
    <p:random/>
    <p:sndAc>
      <p:stSnd>
        <p:snd r:embed="rId2"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2638426" y="457201"/>
            <a:ext cx="7921625" cy="739775"/>
          </a:xfrm>
        </p:spPr>
        <p:txBody>
          <a:bodyPr/>
          <a:lstStyle/>
          <a:p>
            <a:pPr algn="ctr" eaLnBrk="1" hangingPunct="1">
              <a:defRPr/>
            </a:pPr>
            <a:r>
              <a:rPr lang="tr-TR" b="1" dirty="0" smtClean="0">
                <a:solidFill>
                  <a:srgbClr val="FFFF00"/>
                </a:solidFill>
                <a:latin typeface="Times New Roman" pitchFamily="18" charset="0"/>
                <a:cs typeface="Times New Roman" pitchFamily="18" charset="0"/>
              </a:rPr>
              <a:t>2. Stimulanlar</a:t>
            </a:r>
            <a:r>
              <a:rPr lang="tr-TR" dirty="0" smtClean="0">
                <a:solidFill>
                  <a:srgbClr val="FFFF00"/>
                </a:solidFill>
                <a:latin typeface="Times New Roman" pitchFamily="18" charset="0"/>
                <a:cs typeface="Times New Roman" pitchFamily="18" charset="0"/>
              </a:rPr>
              <a:t> (uyarıcılar)</a:t>
            </a:r>
            <a:endParaRPr lang="en-US" dirty="0" smtClean="0">
              <a:solidFill>
                <a:srgbClr val="FFFF00"/>
              </a:solidFill>
              <a:latin typeface="Times New Roman" pitchFamily="18" charset="0"/>
              <a:cs typeface="Times New Roman" pitchFamily="18" charset="0"/>
            </a:endParaRPr>
          </a:p>
        </p:txBody>
      </p:sp>
      <p:sp>
        <p:nvSpPr>
          <p:cNvPr id="48131" name="Rectangle 3"/>
          <p:cNvSpPr>
            <a:spLocks noGrp="1" noChangeArrowheads="1"/>
          </p:cNvSpPr>
          <p:nvPr>
            <p:ph idx="1"/>
          </p:nvPr>
        </p:nvSpPr>
        <p:spPr>
          <a:xfrm>
            <a:off x="1703389" y="1700214"/>
            <a:ext cx="8713787" cy="4395787"/>
          </a:xfrm>
        </p:spPr>
        <p:txBody>
          <a:bodyPr/>
          <a:lstStyle/>
          <a:p>
            <a:pPr algn="just" eaLnBrk="1" hangingPunct="1">
              <a:defRPr/>
            </a:pPr>
            <a:r>
              <a:rPr lang="tr-TR" dirty="0" smtClean="0"/>
              <a:t>Uyarıcılar, kullanan kişiye –</a:t>
            </a:r>
            <a:r>
              <a:rPr lang="tr-TR" dirty="0" err="1" smtClean="0"/>
              <a:t>Öfori</a:t>
            </a:r>
            <a:r>
              <a:rPr lang="tr-TR" dirty="0" smtClean="0"/>
              <a:t>- zindelik verir, uykuyu önler. Başlıcaları; </a:t>
            </a:r>
          </a:p>
          <a:p>
            <a:pPr marL="0" indent="0" algn="just" eaLnBrk="1" hangingPunct="1">
              <a:buNone/>
              <a:defRPr/>
            </a:pPr>
            <a:r>
              <a:rPr lang="tr-TR" dirty="0" smtClean="0"/>
              <a:t> </a:t>
            </a:r>
          </a:p>
        </p:txBody>
      </p:sp>
      <p:pic>
        <p:nvPicPr>
          <p:cNvPr id="202757" name="Picture 2" descr="http://t3.gstatic.com/images?q=tbn:ANd9GcTpL8QkOxHqViX2lRPGfqSnCWdHKne-N5QXecePmuc3ht_zEhS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76" y="3213100"/>
            <a:ext cx="2963863" cy="139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2758" name="Picture 7" descr="http://t2.gstatic.com/images?q=tbn:ANd9GcSlH0jROzaL3RsQTk2FF-73qqFjOcDZk6CcBYxpCprGli_PHuO4Ow"/>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0688" y="2987675"/>
            <a:ext cx="2303462"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2760" name="7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C967BFA-2F8D-4087-A4B5-DAFC50F1A95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9266977"/>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424114" y="188914"/>
            <a:ext cx="7627937" cy="1300163"/>
          </a:xfrm>
        </p:spPr>
        <p:txBody>
          <a:bodyPr/>
          <a:lstStyle/>
          <a:p>
            <a:pPr eaLnBrk="1" hangingPunct="1">
              <a:defRPr/>
            </a:pPr>
            <a:r>
              <a:rPr lang="tr-TR" sz="4000" dirty="0" err="1">
                <a:solidFill>
                  <a:srgbClr val="FFFF00"/>
                </a:solidFill>
              </a:rPr>
              <a:t>Folia</a:t>
            </a:r>
            <a:r>
              <a:rPr lang="tr-TR" sz="4000" dirty="0">
                <a:solidFill>
                  <a:srgbClr val="FFFF00"/>
                </a:solidFill>
              </a:rPr>
              <a:t> </a:t>
            </a:r>
            <a:r>
              <a:rPr lang="tr-TR" sz="4000" dirty="0" err="1">
                <a:solidFill>
                  <a:srgbClr val="FFFF00"/>
                </a:solidFill>
              </a:rPr>
              <a:t>Cocae</a:t>
            </a:r>
            <a:r>
              <a:rPr lang="tr-TR" sz="4000" dirty="0">
                <a:solidFill>
                  <a:srgbClr val="FFFF00"/>
                </a:solidFill>
              </a:rPr>
              <a:t> – Koka Yaprağı</a:t>
            </a:r>
            <a:br>
              <a:rPr lang="tr-TR" sz="4000" dirty="0">
                <a:solidFill>
                  <a:srgbClr val="FFFF00"/>
                </a:solidFill>
              </a:rPr>
            </a:br>
            <a:r>
              <a:rPr lang="tr-TR" sz="4000" dirty="0">
                <a:solidFill>
                  <a:srgbClr val="FFFF00"/>
                </a:solidFill>
              </a:rPr>
              <a:t>Kokain</a:t>
            </a:r>
            <a:endParaRPr lang="en-US" sz="4000" dirty="0">
              <a:solidFill>
                <a:srgbClr val="FFFF00"/>
              </a:solidFill>
            </a:endParaRPr>
          </a:p>
        </p:txBody>
      </p:sp>
      <p:sp>
        <p:nvSpPr>
          <p:cNvPr id="204805" name="TextBox 1"/>
          <p:cNvSpPr txBox="1">
            <a:spLocks noChangeArrowheads="1"/>
          </p:cNvSpPr>
          <p:nvPr/>
        </p:nvSpPr>
        <p:spPr bwMode="auto">
          <a:xfrm>
            <a:off x="4008439" y="1989139"/>
            <a:ext cx="640873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And Dağları’nda yaşayan yerliler, bu dağlardaki zor koşullara dayanabilmeleri için tanrının kendilerine koka bitkisini hediye ettiğine inanırlarmış...</a:t>
            </a:r>
          </a:p>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8000 yıl öncesine dayalı kullanım; MS 6. yy’da kanıtlar…</a:t>
            </a:r>
          </a:p>
        </p:txBody>
      </p:sp>
      <p:sp>
        <p:nvSpPr>
          <p:cNvPr id="204806" name="TextBox 4"/>
          <p:cNvSpPr txBox="1">
            <a:spLocks noChangeArrowheads="1"/>
          </p:cNvSpPr>
          <p:nvPr/>
        </p:nvSpPr>
        <p:spPr bwMode="auto">
          <a:xfrm>
            <a:off x="1919289" y="4797426"/>
            <a:ext cx="489743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Kutsal</a:t>
            </a:r>
          </a:p>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Soylular ve din adamları</a:t>
            </a:r>
          </a:p>
        </p:txBody>
      </p:sp>
      <p:sp>
        <p:nvSpPr>
          <p:cNvPr id="204807" name="7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96F8983-5E51-4774-B510-6634A0D3C1F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23751841"/>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5488" y="396876"/>
            <a:ext cx="7772400" cy="1736725"/>
          </a:xfrm>
        </p:spPr>
        <p:txBody>
          <a:bodyPr/>
          <a:lstStyle/>
          <a:p>
            <a:pPr algn="just">
              <a:defRPr/>
            </a:pPr>
            <a:r>
              <a:rPr lang="tr-TR" dirty="0" smtClean="0">
                <a:latin typeface="Times New Roman" pitchFamily="18" charset="0"/>
                <a:cs typeface="Times New Roman" pitchFamily="18" charset="0"/>
              </a:rPr>
              <a:t>Dini seremonilerde şamanlar, trans haline geçmek ve ruhlarla iletişim kurmak için koka yaprağı çiğniyorlardı.</a:t>
            </a:r>
            <a:endParaRPr lang="tr-TR" dirty="0">
              <a:latin typeface="Times New Roman" pitchFamily="18" charset="0"/>
              <a:cs typeface="Times New Roman" pitchFamily="18" charset="0"/>
            </a:endParaRPr>
          </a:p>
        </p:txBody>
      </p:sp>
      <p:sp>
        <p:nvSpPr>
          <p:cNvPr id="5" name="TextBox 4"/>
          <p:cNvSpPr txBox="1"/>
          <p:nvPr/>
        </p:nvSpPr>
        <p:spPr>
          <a:xfrm>
            <a:off x="4800601" y="2276475"/>
            <a:ext cx="5256213" cy="1200150"/>
          </a:xfrm>
          <a:prstGeom prst="rect">
            <a:avLst/>
          </a:prstGeom>
          <a:noFill/>
        </p:spPr>
        <p:txBody>
          <a:bodyPr>
            <a:spAutoFit/>
          </a:bodyPr>
          <a:lstStyle/>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imes New Roman" panose="02020603050405020304" pitchFamily="18" charset="0"/>
                <a:cs typeface="Arial" panose="020B0604020202020204" pitchFamily="34" charset="0"/>
              </a:rPr>
              <a:t>Hükümdarın halkına vereceği en büyük ödül koka yaprağı çiğneme ayrıcalığı tanımasıydı. </a:t>
            </a:r>
          </a:p>
        </p:txBody>
      </p:sp>
      <p:sp>
        <p:nvSpPr>
          <p:cNvPr id="206855"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642DD9E-5321-45FA-8170-BEF2D7D5D8E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96468389"/>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1" y="1981200"/>
            <a:ext cx="3598863" cy="4400550"/>
          </a:xfrm>
        </p:spPr>
        <p:txBody>
          <a:bodyPr/>
          <a:lstStyle/>
          <a:p>
            <a:pPr>
              <a:buFont typeface="Wingdings" panose="05000000000000000000" pitchFamily="2" charset="2"/>
              <a:buChar char="Ø"/>
              <a:defRPr/>
            </a:pPr>
            <a:r>
              <a:rPr lang="tr-TR" sz="3400" dirty="0">
                <a:solidFill>
                  <a:srgbClr val="66FF66"/>
                </a:solidFill>
              </a:rPr>
              <a:t>Hiperforin</a:t>
            </a:r>
          </a:p>
          <a:p>
            <a:pPr>
              <a:buFont typeface="Wingdings" panose="05000000000000000000" pitchFamily="2" charset="2"/>
              <a:buChar char="Ø"/>
              <a:defRPr/>
            </a:pPr>
            <a:r>
              <a:rPr lang="tr-TR" sz="3400" dirty="0">
                <a:solidFill>
                  <a:srgbClr val="66FF66"/>
                </a:solidFill>
              </a:rPr>
              <a:t>Naftodiantron türevleri (hiperisin, psödohiperisin, izohiperisin)</a:t>
            </a:r>
          </a:p>
          <a:p>
            <a:pPr>
              <a:buFont typeface="Wingdings" panose="05000000000000000000" pitchFamily="2" charset="2"/>
              <a:buChar char="Ø"/>
              <a:defRPr/>
            </a:pPr>
            <a:r>
              <a:rPr lang="tr-TR" sz="3400" dirty="0">
                <a:solidFill>
                  <a:srgbClr val="66FF66"/>
                </a:solidFill>
              </a:rPr>
              <a:t>Biflavonoitler</a:t>
            </a:r>
          </a:p>
        </p:txBody>
      </p:sp>
      <p:sp>
        <p:nvSpPr>
          <p:cNvPr id="4" name="Title 1"/>
          <p:cNvSpPr>
            <a:spLocks noGrp="1"/>
          </p:cNvSpPr>
          <p:nvPr>
            <p:ph type="title"/>
          </p:nvPr>
        </p:nvSpPr>
        <p:spPr>
          <a:xfrm>
            <a:off x="1752600" y="369889"/>
            <a:ext cx="7772400" cy="1042987"/>
          </a:xfrm>
        </p:spPr>
        <p:txBody>
          <a:bodyPr/>
          <a:lstStyle/>
          <a:p>
            <a:pPr algn="ctr">
              <a:defRPr/>
            </a:pPr>
            <a:r>
              <a:rPr lang="tr-TR" i="1" dirty="0" smtClean="0"/>
              <a:t>Hypericum perforatum </a:t>
            </a:r>
            <a:r>
              <a:rPr lang="tr-TR" dirty="0" smtClean="0"/>
              <a:t>L.</a:t>
            </a:r>
            <a:br>
              <a:rPr lang="tr-TR" dirty="0" smtClean="0"/>
            </a:br>
            <a:r>
              <a:rPr lang="tr-TR" sz="3200" dirty="0"/>
              <a:t>İçerik</a:t>
            </a:r>
            <a:endParaRPr lang="tr-TR" dirty="0"/>
          </a:p>
        </p:txBody>
      </p:sp>
      <p:sp>
        <p:nvSpPr>
          <p:cNvPr id="5" name="TextBox 4"/>
          <p:cNvSpPr txBox="1"/>
          <p:nvPr/>
        </p:nvSpPr>
        <p:spPr>
          <a:xfrm>
            <a:off x="6024563" y="2060576"/>
            <a:ext cx="4392612" cy="2062163"/>
          </a:xfrm>
          <a:prstGeom prst="rect">
            <a:avLst/>
          </a:prstGeom>
          <a:noFill/>
        </p:spPr>
        <p:txBody>
          <a:bodyPr>
            <a:spAutoFit/>
          </a:bodyPr>
          <a:lstStyle/>
          <a:p>
            <a:pPr fontAlgn="base">
              <a:spcBef>
                <a:spcPct val="0"/>
              </a:spcBef>
              <a:spcAft>
                <a:spcPct val="0"/>
              </a:spcAft>
              <a:defRPr/>
            </a:pPr>
            <a:r>
              <a:rPr lang="tr-TR" sz="3200" dirty="0">
                <a:solidFill>
                  <a:srgbClr val="FFFFFF"/>
                </a:solidFill>
                <a:effectLst>
                  <a:outerShdw blurRad="38100" dist="38100" dir="2700000" algn="tl">
                    <a:srgbClr val="000000">
                      <a:alpha val="43137"/>
                    </a:srgbClr>
                  </a:outerShdw>
                </a:effectLst>
                <a:latin typeface="Tahoma"/>
                <a:cs typeface="Times New Roman" pitchFamily="18" charset="0"/>
              </a:rPr>
              <a:t>Uçucu yağ</a:t>
            </a:r>
          </a:p>
          <a:p>
            <a:pPr fontAlgn="base">
              <a:spcBef>
                <a:spcPct val="0"/>
              </a:spcBef>
              <a:spcAft>
                <a:spcPct val="0"/>
              </a:spcAft>
              <a:defRPr/>
            </a:pPr>
            <a:r>
              <a:rPr lang="tr-TR" sz="3200" dirty="0">
                <a:solidFill>
                  <a:srgbClr val="FFFFFF"/>
                </a:solidFill>
                <a:effectLst>
                  <a:outerShdw blurRad="38100" dist="38100" dir="2700000" algn="tl">
                    <a:srgbClr val="000000">
                      <a:alpha val="43137"/>
                    </a:srgbClr>
                  </a:outerShdw>
                </a:effectLst>
                <a:latin typeface="Tahoma"/>
                <a:cs typeface="Times New Roman" pitchFamily="18" charset="0"/>
              </a:rPr>
              <a:t>Flavonoitler</a:t>
            </a:r>
          </a:p>
          <a:p>
            <a:pPr fontAlgn="base">
              <a:spcBef>
                <a:spcPct val="0"/>
              </a:spcBef>
              <a:spcAft>
                <a:spcPct val="0"/>
              </a:spcAft>
              <a:defRPr/>
            </a:pPr>
            <a:r>
              <a:rPr lang="tr-TR" sz="3200" dirty="0">
                <a:solidFill>
                  <a:srgbClr val="FFFFFF"/>
                </a:solidFill>
                <a:effectLst>
                  <a:outerShdw blurRad="38100" dist="38100" dir="2700000" algn="tl">
                    <a:srgbClr val="000000">
                      <a:alpha val="43137"/>
                    </a:srgbClr>
                  </a:outerShdw>
                </a:effectLst>
                <a:latin typeface="Tahoma"/>
                <a:cs typeface="Times New Roman" pitchFamily="18" charset="0"/>
              </a:rPr>
              <a:t>Fenolik asitler</a:t>
            </a:r>
          </a:p>
          <a:p>
            <a:pPr fontAlgn="base">
              <a:spcBef>
                <a:spcPct val="0"/>
              </a:spcBef>
              <a:spcAft>
                <a:spcPct val="0"/>
              </a:spcAft>
              <a:defRPr/>
            </a:pPr>
            <a:endParaRPr lang="tr-TR" sz="3200" dirty="0">
              <a:solidFill>
                <a:srgbClr val="FFFFFF"/>
              </a:solidFill>
              <a:effectLst>
                <a:outerShdw blurRad="38100" dist="38100" dir="2700000" algn="tl">
                  <a:srgbClr val="000000">
                    <a:alpha val="43137"/>
                  </a:srgbClr>
                </a:outerShdw>
              </a:effectLst>
              <a:latin typeface="Tahoma"/>
              <a:cs typeface="Times New Roman" pitchFamily="18" charset="0"/>
            </a:endParaRPr>
          </a:p>
        </p:txBody>
      </p:sp>
      <p:sp>
        <p:nvSpPr>
          <p:cNvPr id="174085"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1856140-D551-4CA0-9258-F811707FC2E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50675067"/>
      </p:ext>
    </p:extLst>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919288" y="1981201"/>
            <a:ext cx="8280400" cy="4543425"/>
          </a:xfrm>
        </p:spPr>
        <p:txBody>
          <a:bodyPr/>
          <a:lstStyle/>
          <a:p>
            <a:pPr algn="just">
              <a:defRPr/>
            </a:pPr>
            <a:r>
              <a:rPr lang="tr-TR" sz="2800" dirty="0"/>
              <a:t>İnka medeniyeti İspanyollar tarafından yok edildikten sonra İspanyollar önce koka yaprağı çiğnemeyi halka yasaklamak istemişler; yerlilerin yapraksız çalışamadıklarını görene kadar…</a:t>
            </a:r>
          </a:p>
          <a:p>
            <a:pPr algn="just">
              <a:defRPr/>
            </a:pPr>
            <a:endParaRPr lang="tr-TR" sz="2800" dirty="0"/>
          </a:p>
          <a:p>
            <a:pPr algn="just">
              <a:defRPr/>
            </a:pPr>
            <a:r>
              <a:rPr lang="tr-TR" sz="2800" dirty="0"/>
              <a:t>Maden ve arazi sahipleri yerlilere koka yaprağı vererek daha az yemek ile daha çok ve daha uzun süre çalıştırabileceklerini anlamışlar.</a:t>
            </a:r>
            <a:endParaRPr lang="tr-TR" sz="2800" dirty="0"/>
          </a:p>
        </p:txBody>
      </p:sp>
      <p:pic>
        <p:nvPicPr>
          <p:cNvPr id="208900" name="Picture 2" descr="http://wpcontent.answcdn.com/wikipedia/commons/thumb/c/c2/Arbeiders_die_cocabladeren_fijnstampen_op_Java.jpg/220px-Arbeiders_die_cocabladeren_fijnstampen_op_Jav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2575" y="44451"/>
            <a:ext cx="20955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901"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9FCC67F-8A22-4AC7-B7DB-52D4B30D853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2138781"/>
      </p:ext>
    </p:extLst>
  </p:cSld>
  <p:clrMapOvr>
    <a:masterClrMapping/>
  </p:clrMapOvr>
  <p:transition>
    <p:random/>
    <p:sndAc>
      <p:stSnd>
        <p:snd r:embed="rId3" name="WHOO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3750" y="1125538"/>
            <a:ext cx="7918450" cy="4970462"/>
          </a:xfrm>
        </p:spPr>
        <p:txBody>
          <a:bodyPr/>
          <a:lstStyle/>
          <a:p>
            <a:pPr>
              <a:defRPr/>
            </a:pPr>
            <a:r>
              <a:rPr lang="tr-TR" dirty="0" smtClean="0">
                <a:latin typeface="Times New Roman" pitchFamily="18" charset="0"/>
                <a:cs typeface="Times New Roman" pitchFamily="18" charset="0"/>
              </a:rPr>
              <a:t>Koka yaprağının uyarıcı etkisi Avrupa’da duyulmaya başlar. (≈1688)</a:t>
            </a:r>
          </a:p>
          <a:p>
            <a:pPr>
              <a:defRPr/>
            </a:pPr>
            <a:r>
              <a:rPr lang="tr-TR" dirty="0" smtClean="0">
                <a:latin typeface="Times New Roman" pitchFamily="18" charset="0"/>
                <a:cs typeface="Times New Roman" pitchFamily="18" charset="0"/>
              </a:rPr>
              <a:t>Angelo Mariani</a:t>
            </a:r>
          </a:p>
          <a:p>
            <a:pPr marL="0" indent="0">
              <a:buNone/>
              <a:defRPr/>
            </a:pPr>
            <a:r>
              <a:rPr lang="tr-TR" dirty="0" smtClean="0">
                <a:latin typeface="Times New Roman" pitchFamily="18" charset="0"/>
                <a:cs typeface="Times New Roman" pitchFamily="18" charset="0"/>
              </a:rPr>
              <a:t>Koka yaprakları + Bordeaux şarabı</a:t>
            </a:r>
            <a:endParaRPr lang="tr-TR" dirty="0">
              <a:latin typeface="Times New Roman" pitchFamily="18" charset="0"/>
              <a:cs typeface="Times New Roman" pitchFamily="18" charset="0"/>
            </a:endParaRPr>
          </a:p>
        </p:txBody>
      </p:sp>
      <p:sp>
        <p:nvSpPr>
          <p:cNvPr id="210949" name="Down Arrow 3"/>
          <p:cNvSpPr>
            <a:spLocks noChangeArrowheads="1"/>
          </p:cNvSpPr>
          <p:nvPr/>
        </p:nvSpPr>
        <p:spPr bwMode="auto">
          <a:xfrm>
            <a:off x="5087939" y="3500438"/>
            <a:ext cx="287337" cy="1016000"/>
          </a:xfrm>
          <a:prstGeom prst="downArrow">
            <a:avLst>
              <a:gd name="adj1" fmla="val 50000"/>
              <a:gd name="adj2" fmla="val 50125"/>
            </a:avLst>
          </a:prstGeom>
          <a:solidFill>
            <a:schemeClr val="accent1"/>
          </a:solidFill>
          <a:ln w="12700" algn="ctr">
            <a:solidFill>
              <a:schemeClr val="tx1"/>
            </a:solidFill>
            <a:round/>
            <a:headEnd type="none" w="sm" len="sm"/>
            <a:tailEnd type="none" w="sm" len="sm"/>
          </a:ln>
        </p:spPr>
        <p:txBody>
          <a:bodyPr wrap="none"/>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5" name="TextBox 4"/>
          <p:cNvSpPr txBox="1"/>
          <p:nvPr/>
        </p:nvSpPr>
        <p:spPr>
          <a:xfrm>
            <a:off x="4151313" y="4652963"/>
            <a:ext cx="2665412" cy="584200"/>
          </a:xfrm>
          <a:prstGeom prst="rect">
            <a:avLst/>
          </a:prstGeom>
          <a:noFill/>
        </p:spPr>
        <p:txBody>
          <a:bodyPr>
            <a:spAutoFit/>
          </a:bodyPr>
          <a:lstStyle/>
          <a:p>
            <a:pPr fontAlgn="base">
              <a:spcBef>
                <a:spcPct val="0"/>
              </a:spcBef>
              <a:spcAft>
                <a:spcPct val="0"/>
              </a:spcAft>
              <a:defRPr/>
            </a:pPr>
            <a:r>
              <a:rPr lang="tr-TR" sz="3200" dirty="0">
                <a:solidFill>
                  <a:srgbClr val="FFFFFF"/>
                </a:solidFill>
                <a:effectLst>
                  <a:outerShdw blurRad="38100" dist="38100" dir="2700000" algn="tl">
                    <a:srgbClr val="000000">
                      <a:alpha val="43137"/>
                    </a:srgbClr>
                  </a:outerShdw>
                </a:effectLst>
                <a:latin typeface="Times New Roman" panose="02020603050405020304" pitchFamily="18" charset="0"/>
                <a:cs typeface="Arial" panose="020B0604020202020204" pitchFamily="34" charset="0"/>
              </a:rPr>
              <a:t>Mariani Şarabı</a:t>
            </a:r>
          </a:p>
        </p:txBody>
      </p:sp>
      <p:sp>
        <p:nvSpPr>
          <p:cNvPr id="210951" name="TextBox 5"/>
          <p:cNvSpPr txBox="1">
            <a:spLocks noChangeArrowheads="1"/>
          </p:cNvSpPr>
          <p:nvPr/>
        </p:nvSpPr>
        <p:spPr bwMode="auto">
          <a:xfrm>
            <a:off x="1992314" y="5589588"/>
            <a:ext cx="39592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Eczane üretimi</a:t>
            </a:r>
          </a:p>
        </p:txBody>
      </p:sp>
      <p:sp>
        <p:nvSpPr>
          <p:cNvPr id="210952" name="8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8259DF3-BFE9-41DE-9412-00655354D24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17087215"/>
      </p:ext>
    </p:extLst>
  </p:cSld>
  <p:clrMapOvr>
    <a:masterClrMapping/>
  </p:clrMapOvr>
  <p:transition>
    <p:random/>
    <p:sndAc>
      <p:stSnd>
        <p:snd r:embed="rId3" name="WHOOSH.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dirty="0" smtClean="0"/>
              <a:t>Vücut, beyin ve sinirler için tonik ve  uyarıcı olarak tanıtılmış.</a:t>
            </a:r>
          </a:p>
          <a:p>
            <a:pPr algn="just">
              <a:defRPr/>
            </a:pPr>
            <a:endParaRPr lang="tr-TR" dirty="0" smtClean="0"/>
          </a:p>
          <a:p>
            <a:pPr algn="just">
              <a:defRPr/>
            </a:pPr>
            <a:r>
              <a:rPr lang="tr-TR" dirty="0" smtClean="0"/>
              <a:t>Yıllarca grip, sinirlilik, kansızlık, uykusuzluk, halsizlik, melankoli ve çeşitli mide, boğaz ve akciğer rahatsızlıklarına karşı kullanılmış.</a:t>
            </a:r>
            <a:endParaRPr lang="tr-TR" dirty="0"/>
          </a:p>
        </p:txBody>
      </p:sp>
      <p:sp>
        <p:nvSpPr>
          <p:cNvPr id="21299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A30C6B2-99E0-4912-B93A-F7661443086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14662574"/>
      </p:ext>
    </p:extLst>
  </p:cSld>
  <p:clrMapOvr>
    <a:masterClrMapping/>
  </p:clrMapOvr>
  <p:transition>
    <p:random/>
    <p:sndAc>
      <p:stSnd>
        <p:snd r:embed="rId3" name="WHOO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1992314" y="1773238"/>
            <a:ext cx="7989887" cy="4322762"/>
          </a:xfrm>
        </p:spPr>
        <p:txBody>
          <a:bodyPr/>
          <a:lstStyle/>
          <a:p>
            <a:pPr>
              <a:defRPr/>
            </a:pPr>
            <a:r>
              <a:rPr lang="tr-TR" dirty="0" smtClean="0"/>
              <a:t>Koka şarabı 1884’te Fransız Kodeksinde yer almıştır (Tıbbi şarap).</a:t>
            </a:r>
          </a:p>
          <a:p>
            <a:pPr>
              <a:defRPr/>
            </a:pPr>
            <a:r>
              <a:rPr lang="tr-TR" dirty="0" smtClean="0"/>
              <a:t>1894’te ABD ihracat</a:t>
            </a:r>
            <a:endParaRPr lang="tr-TR" dirty="0"/>
          </a:p>
        </p:txBody>
      </p:sp>
      <p:sp>
        <p:nvSpPr>
          <p:cNvPr id="215047"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DE2934B-1513-4678-9900-21B898A0185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8625685"/>
      </p:ext>
    </p:extLst>
  </p:cSld>
  <p:clrMapOvr>
    <a:masterClrMapping/>
  </p:clrMapOvr>
  <p:transition>
    <p:random/>
    <p:sndAc>
      <p:stSnd>
        <p:snd r:embed="rId3" name="WHOOSH.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dirty="0" smtClean="0"/>
              <a:t>ABD’lı eczacı John Pemberton 1884’te Mariani şarabından esinlenerek; «Pemberton’s French Coca Wine» adıyla Fransız Koka Şarabını, ABD’de piyasaya sunmuştur. </a:t>
            </a:r>
          </a:p>
        </p:txBody>
      </p:sp>
      <p:sp>
        <p:nvSpPr>
          <p:cNvPr id="21709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ED397BF-1DAC-4F78-9AF7-5CB148826D7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08973588"/>
      </p:ext>
    </p:extLst>
  </p:cSld>
  <p:clrMapOvr>
    <a:masterClrMapping/>
  </p:clrMapOvr>
  <p:transition>
    <p:random/>
    <p:sndAc>
      <p:stSnd>
        <p:snd r:embed="rId3" name="WHOOSH.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2209800" y="2743200"/>
            <a:ext cx="7772400" cy="3350096"/>
          </a:xfrm>
        </p:spPr>
        <p:txBody>
          <a:bodyPr/>
          <a:lstStyle/>
          <a:p>
            <a:pPr algn="just">
              <a:defRPr/>
            </a:pPr>
            <a:r>
              <a:rPr lang="tr-TR" dirty="0" smtClean="0"/>
              <a:t>Sinir hastalıkları, hazımsızlık, zihinsel ve fiziksel yorgunluk, kabızlık, başağrısı, nörasteni ve iktidarsızlık tedavisi için tavsiye edilmekte idi.</a:t>
            </a:r>
          </a:p>
          <a:p>
            <a:pPr algn="just">
              <a:defRPr/>
            </a:pPr>
            <a:r>
              <a:rPr lang="tr-TR" dirty="0" smtClean="0"/>
              <a:t>Morfin bağımlılığını tedavi için de önerilmiştir.</a:t>
            </a:r>
            <a:endParaRPr lang="tr-TR" dirty="0"/>
          </a:p>
        </p:txBody>
      </p:sp>
      <p:sp>
        <p:nvSpPr>
          <p:cNvPr id="2191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31092F7-1317-4028-8ADA-3174CC73A8B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47864315"/>
      </p:ext>
    </p:extLst>
  </p:cSld>
  <p:clrMapOvr>
    <a:masterClrMapping/>
  </p:clrMapOvr>
  <p:transition>
    <p:random/>
    <p:sndAc>
      <p:stSnd>
        <p:snd r:embed="rId3" name="WHOOSH.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dirty="0" smtClean="0"/>
              <a:t>1886’da Atlanta eyaletinde alkol yasağı getirilince formülden alkol çıkartılarak yerine şurup konulur; koka yaprağına kola tohumu (kafein içerir) da ilave edilerek karbondioksit gazı ile gazlı bir içecek haline getirilir ve «Coca-Cola» adını alır.</a:t>
            </a:r>
            <a:endParaRPr lang="tr-TR" dirty="0"/>
          </a:p>
        </p:txBody>
      </p:sp>
      <p:sp>
        <p:nvSpPr>
          <p:cNvPr id="22118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42AC877-9255-4047-BE74-A9B031FBCA1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62878159"/>
      </p:ext>
    </p:extLst>
  </p:cSld>
  <p:clrMapOvr>
    <a:masterClrMapping/>
  </p:clrMapOvr>
  <p:transition>
    <p:random/>
    <p:sndAc>
      <p:stSnd>
        <p:snd r:embed="rId3" name="WHOOSH.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981075"/>
            <a:ext cx="7772400" cy="4114800"/>
          </a:xfrm>
        </p:spPr>
        <p:txBody>
          <a:bodyPr/>
          <a:lstStyle/>
          <a:p>
            <a:pPr algn="just">
              <a:defRPr/>
            </a:pPr>
            <a:r>
              <a:rPr lang="tr-TR" dirty="0" smtClean="0"/>
              <a:t>1887’de eczacı Asa Candler Coca-Cola’nın formülünü Pemberton’dan satın alır.</a:t>
            </a:r>
          </a:p>
          <a:p>
            <a:pPr algn="just">
              <a:defRPr/>
            </a:pPr>
            <a:r>
              <a:rPr lang="tr-TR" dirty="0" smtClean="0"/>
              <a:t>1888’de Coca-Cola fabrikasını kurar</a:t>
            </a:r>
          </a:p>
          <a:p>
            <a:pPr algn="just">
              <a:defRPr/>
            </a:pPr>
            <a:r>
              <a:rPr lang="tr-TR" dirty="0" smtClean="0"/>
              <a:t>1904 – formülden koka yaprağı ekstresi çıkartılır –ürünün adı değişmez-.</a:t>
            </a:r>
            <a:endParaRPr lang="tr-TR" dirty="0"/>
          </a:p>
        </p:txBody>
      </p:sp>
      <p:sp>
        <p:nvSpPr>
          <p:cNvPr id="225285"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6392DAE-EF10-4BDF-9E9D-8629F8EAD4E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69993431"/>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Antidepresan</a:t>
            </a:r>
          </a:p>
          <a:p>
            <a:pPr>
              <a:defRPr/>
            </a:pPr>
            <a:r>
              <a:rPr lang="tr-TR" dirty="0" smtClean="0"/>
              <a:t>Sedatif</a:t>
            </a:r>
            <a:endParaRPr lang="tr-TR" dirty="0"/>
          </a:p>
        </p:txBody>
      </p:sp>
      <p:sp>
        <p:nvSpPr>
          <p:cNvPr id="4" name="Title 1"/>
          <p:cNvSpPr>
            <a:spLocks noGrp="1"/>
          </p:cNvSpPr>
          <p:nvPr>
            <p:ph type="title"/>
          </p:nvPr>
        </p:nvSpPr>
        <p:spPr/>
        <p:txBody>
          <a:bodyPr/>
          <a:lstStyle/>
          <a:p>
            <a:pPr algn="ctr">
              <a:defRPr/>
            </a:pPr>
            <a:r>
              <a:rPr lang="tr-TR" i="1" dirty="0" smtClean="0"/>
              <a:t>Hypericum perforatum </a:t>
            </a:r>
            <a:r>
              <a:rPr lang="tr-TR" dirty="0" smtClean="0"/>
              <a:t>L.</a:t>
            </a:r>
            <a:br>
              <a:rPr lang="tr-TR" dirty="0" smtClean="0"/>
            </a:br>
            <a:r>
              <a:rPr lang="tr-TR" sz="3200" dirty="0"/>
              <a:t>Etki</a:t>
            </a:r>
            <a:endParaRPr lang="tr-TR" dirty="0"/>
          </a:p>
        </p:txBody>
      </p:sp>
      <p:sp>
        <p:nvSpPr>
          <p:cNvPr id="2" name="TextBox 1"/>
          <p:cNvSpPr txBox="1"/>
          <p:nvPr/>
        </p:nvSpPr>
        <p:spPr>
          <a:xfrm>
            <a:off x="1992313" y="3789364"/>
            <a:ext cx="6407150" cy="2308225"/>
          </a:xfrm>
          <a:prstGeom prst="rect">
            <a:avLst/>
          </a:prstGeom>
          <a:noFill/>
        </p:spPr>
        <p:txBody>
          <a:bodyPr>
            <a:spAutoFit/>
          </a:bodyPr>
          <a:lstStyle/>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rPr>
              <a:t>1. Monoamin Oksidaz (MAO) İnhibisyonu (biyojenik aminlerin inhibisyonundan sorumlu)</a:t>
            </a:r>
          </a:p>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rPr>
              <a:t>2. Aminlerin sinapslardan gerialımının engellenmesi (serotonin, noradrenalin, dopamin)</a:t>
            </a:r>
          </a:p>
          <a:p>
            <a:pPr fontAlgn="base">
              <a:spcBef>
                <a:spcPct val="0"/>
              </a:spcBef>
              <a:spcAft>
                <a:spcPct val="0"/>
              </a:spcAft>
              <a:defRPr/>
            </a:pPr>
            <a:endPar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p:txBody>
      </p:sp>
      <p:sp>
        <p:nvSpPr>
          <p:cNvPr id="5" name="TextBox 4"/>
          <p:cNvSpPr txBox="1"/>
          <p:nvPr/>
        </p:nvSpPr>
        <p:spPr>
          <a:xfrm>
            <a:off x="1992313" y="3357564"/>
            <a:ext cx="4895850" cy="460375"/>
          </a:xfrm>
          <a:prstGeom prst="rect">
            <a:avLst/>
          </a:prstGeom>
          <a:noFill/>
        </p:spPr>
        <p:txBody>
          <a:bodyPr>
            <a:spAutoFit/>
          </a:bodyPr>
          <a:lstStyle/>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ahoma"/>
                <a:cs typeface="Arial" panose="020B0604020202020204" pitchFamily="34" charset="0"/>
              </a:rPr>
              <a:t>ETKİ MEKANİZMASI</a:t>
            </a:r>
          </a:p>
        </p:txBody>
      </p:sp>
      <p:sp>
        <p:nvSpPr>
          <p:cNvPr id="176135"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0D58D09-0938-408F-843C-9C4E90F548A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57574180"/>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Orta şiddette depresyon </a:t>
            </a:r>
          </a:p>
          <a:p>
            <a:pPr>
              <a:defRPr/>
            </a:pPr>
            <a:r>
              <a:rPr lang="tr-TR" dirty="0" smtClean="0"/>
              <a:t>Anksiyete</a:t>
            </a:r>
          </a:p>
          <a:p>
            <a:pPr>
              <a:defRPr/>
            </a:pPr>
            <a:r>
              <a:rPr lang="tr-TR" dirty="0" smtClean="0"/>
              <a:t>Sinirsel rahatsızlıklar</a:t>
            </a:r>
          </a:p>
          <a:p>
            <a:pPr>
              <a:defRPr/>
            </a:pPr>
            <a:r>
              <a:rPr lang="tr-TR" dirty="0" smtClean="0"/>
              <a:t>Menapozda endişe ve sıkıntı giderici</a:t>
            </a:r>
          </a:p>
          <a:p>
            <a:pPr>
              <a:defRPr/>
            </a:pPr>
            <a:endParaRPr lang="tr-TR" dirty="0"/>
          </a:p>
          <a:p>
            <a:pPr>
              <a:defRPr/>
            </a:pPr>
            <a:r>
              <a:rPr lang="tr-TR" dirty="0" smtClean="0"/>
              <a:t>FOTOSENSİBİLİTE</a:t>
            </a:r>
            <a:endParaRPr lang="tr-TR" dirty="0"/>
          </a:p>
        </p:txBody>
      </p:sp>
      <p:sp>
        <p:nvSpPr>
          <p:cNvPr id="4" name="Title 1"/>
          <p:cNvSpPr>
            <a:spLocks noGrp="1"/>
          </p:cNvSpPr>
          <p:nvPr>
            <p:ph type="title"/>
          </p:nvPr>
        </p:nvSpPr>
        <p:spPr/>
        <p:txBody>
          <a:bodyPr/>
          <a:lstStyle/>
          <a:p>
            <a:pPr algn="ctr">
              <a:defRPr/>
            </a:pPr>
            <a:r>
              <a:rPr lang="tr-TR" i="1" dirty="0" smtClean="0"/>
              <a:t>Hypericum perforatum </a:t>
            </a:r>
            <a:r>
              <a:rPr lang="tr-TR" dirty="0" smtClean="0"/>
              <a:t>L.</a:t>
            </a:r>
            <a:br>
              <a:rPr lang="tr-TR" dirty="0" smtClean="0"/>
            </a:br>
            <a:r>
              <a:rPr lang="tr-TR" sz="3200" dirty="0"/>
              <a:t>Kullanılış</a:t>
            </a:r>
            <a:endParaRPr lang="tr-TR" dirty="0"/>
          </a:p>
        </p:txBody>
      </p:sp>
      <p:sp>
        <p:nvSpPr>
          <p:cNvPr id="178181"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CDCFC6D-D7DA-4FCD-A6FF-DE9BE8BCB0C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4232350"/>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226" name="tabl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315914"/>
            <a:ext cx="8064500" cy="622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1487488" y="-26988"/>
            <a:ext cx="3744913" cy="461963"/>
          </a:xfrm>
          <a:prstGeom prst="rect">
            <a:avLst/>
          </a:prstGeom>
          <a:noFill/>
        </p:spPr>
        <p:txBody>
          <a:bodyPr>
            <a:spAutoFit/>
          </a:bodyPr>
          <a:lstStyle/>
          <a:p>
            <a:pPr fontAlgn="base">
              <a:spcBef>
                <a:spcPct val="0"/>
              </a:spcBef>
              <a:spcAft>
                <a:spcPct val="0"/>
              </a:spcAft>
              <a:defRPr/>
            </a:pPr>
            <a:r>
              <a:rPr lang="tr-TR" sz="2400" i="1" dirty="0">
                <a:solidFill>
                  <a:srgbClr val="FFFFFF"/>
                </a:solidFill>
                <a:effectLst>
                  <a:outerShdw blurRad="38100" dist="38100" dir="2700000" algn="tl">
                    <a:srgbClr val="000000">
                      <a:alpha val="43137"/>
                    </a:srgbClr>
                  </a:outerShdw>
                </a:effectLst>
                <a:latin typeface="Tahoma"/>
                <a:ea typeface="Tahoma" pitchFamily="34" charset="0"/>
                <a:cs typeface="Tahoma" pitchFamily="34" charset="0"/>
              </a:rPr>
              <a:t>Hypericum perforatum</a:t>
            </a:r>
          </a:p>
        </p:txBody>
      </p:sp>
      <p:sp>
        <p:nvSpPr>
          <p:cNvPr id="18022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CEDB5AA-303D-433C-B5E2-95560302F2E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19899885"/>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endParaRPr lang="tr-TR"/>
          </a:p>
        </p:txBody>
      </p:sp>
      <p:sp>
        <p:nvSpPr>
          <p:cNvPr id="4" name="Title 1"/>
          <p:cNvSpPr>
            <a:spLocks noGrp="1"/>
          </p:cNvSpPr>
          <p:nvPr>
            <p:ph type="title"/>
          </p:nvPr>
        </p:nvSpPr>
        <p:spPr/>
        <p:txBody>
          <a:bodyPr/>
          <a:lstStyle/>
          <a:p>
            <a:pPr algn="ctr">
              <a:defRPr/>
            </a:pPr>
            <a:r>
              <a:rPr lang="tr-TR" i="1" dirty="0" smtClean="0"/>
              <a:t>Hypericum perforatum </a:t>
            </a:r>
            <a:r>
              <a:rPr lang="tr-TR" dirty="0" smtClean="0"/>
              <a:t>L.</a:t>
            </a:r>
            <a:br>
              <a:rPr lang="tr-TR" dirty="0" smtClean="0"/>
            </a:br>
            <a:r>
              <a:rPr lang="tr-TR" sz="3200" dirty="0"/>
              <a:t>Preparatları</a:t>
            </a:r>
            <a:endParaRPr lang="tr-TR" dirty="0"/>
          </a:p>
        </p:txBody>
      </p:sp>
      <p:sp>
        <p:nvSpPr>
          <p:cNvPr id="182280" name="7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96A8207-E3B0-4358-8B1F-70ED29CC644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85376854"/>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i="1" dirty="0" smtClean="0"/>
              <a:t>Passiflora incarnata</a:t>
            </a:r>
            <a:r>
              <a:rPr lang="tr-TR" dirty="0" smtClean="0"/>
              <a:t> L.</a:t>
            </a:r>
            <a:endParaRPr lang="tr-TR" i="1" dirty="0"/>
          </a:p>
        </p:txBody>
      </p:sp>
      <p:sp>
        <p:nvSpPr>
          <p:cNvPr id="3" name="Content Placeholder 2"/>
          <p:cNvSpPr>
            <a:spLocks noGrp="1"/>
          </p:cNvSpPr>
          <p:nvPr>
            <p:ph idx="1"/>
          </p:nvPr>
        </p:nvSpPr>
        <p:spPr/>
        <p:txBody>
          <a:bodyPr/>
          <a:lstStyle/>
          <a:p>
            <a:pPr>
              <a:defRPr/>
            </a:pPr>
            <a:r>
              <a:rPr lang="tr-TR" i="1" dirty="0" smtClean="0"/>
              <a:t>Passifloraceae</a:t>
            </a:r>
            <a:endParaRPr lang="tr-TR" dirty="0" smtClean="0"/>
          </a:p>
          <a:p>
            <a:pPr>
              <a:defRPr/>
            </a:pPr>
            <a:r>
              <a:rPr lang="tr-TR" dirty="0" smtClean="0"/>
              <a:t>Passiflorae herba</a:t>
            </a:r>
          </a:p>
          <a:p>
            <a:pPr>
              <a:defRPr/>
            </a:pPr>
            <a:r>
              <a:rPr lang="tr-TR" dirty="0" smtClean="0"/>
              <a:t>Topraküstü kısımları</a:t>
            </a:r>
          </a:p>
          <a:p>
            <a:pPr>
              <a:defRPr/>
            </a:pPr>
            <a:r>
              <a:rPr lang="tr-TR" dirty="0" smtClean="0"/>
              <a:t>Çarkıfelek, saatgülü</a:t>
            </a:r>
          </a:p>
          <a:p>
            <a:pPr>
              <a:defRPr/>
            </a:pPr>
            <a:endParaRPr lang="tr-TR" dirty="0"/>
          </a:p>
        </p:txBody>
      </p:sp>
      <p:sp>
        <p:nvSpPr>
          <p:cNvPr id="18432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AF7A3D5-B2B1-46E2-BC48-3597694489E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89970618"/>
      </p:ext>
    </p:extLst>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Avrupa Farmakopesi</a:t>
            </a:r>
          </a:p>
          <a:p>
            <a:pPr>
              <a:defRPr/>
            </a:pPr>
            <a:r>
              <a:rPr lang="tr-TR" dirty="0" smtClean="0"/>
              <a:t>İngiliz Bitki Farmakopesi</a:t>
            </a:r>
          </a:p>
          <a:p>
            <a:pPr>
              <a:defRPr/>
            </a:pPr>
            <a:r>
              <a:rPr lang="tr-TR" dirty="0" smtClean="0"/>
              <a:t>ESCOP Monografları</a:t>
            </a:r>
          </a:p>
          <a:p>
            <a:pPr>
              <a:defRPr/>
            </a:pPr>
            <a:r>
              <a:rPr lang="tr-TR" dirty="0" smtClean="0"/>
              <a:t>Komisyon E Monografları</a:t>
            </a:r>
            <a:endParaRPr lang="tr-TR" dirty="0"/>
          </a:p>
        </p:txBody>
      </p:sp>
      <p:sp>
        <p:nvSpPr>
          <p:cNvPr id="4" name="Title 1"/>
          <p:cNvSpPr>
            <a:spLocks noGrp="1"/>
          </p:cNvSpPr>
          <p:nvPr>
            <p:ph type="title"/>
          </p:nvPr>
        </p:nvSpPr>
        <p:spPr/>
        <p:txBody>
          <a:bodyPr/>
          <a:lstStyle/>
          <a:p>
            <a:pPr algn="ctr">
              <a:defRPr/>
            </a:pPr>
            <a:r>
              <a:rPr lang="tr-TR" i="1" dirty="0"/>
              <a:t>Passiflora incarnata</a:t>
            </a:r>
            <a:r>
              <a:rPr lang="tr-TR" dirty="0"/>
              <a:t> L.</a:t>
            </a:r>
            <a:r>
              <a:rPr lang="tr-TR" dirty="0" smtClean="0"/>
              <a:t/>
            </a:r>
            <a:br>
              <a:rPr lang="tr-TR" dirty="0" smtClean="0"/>
            </a:br>
            <a:r>
              <a:rPr lang="tr-TR" sz="3200" dirty="0"/>
              <a:t>Kayıtlı olduğu monograflar</a:t>
            </a:r>
            <a:endParaRPr lang="tr-TR" dirty="0"/>
          </a:p>
        </p:txBody>
      </p:sp>
      <p:sp>
        <p:nvSpPr>
          <p:cNvPr id="186373"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88783FC-D97E-451E-AAD8-280F91C459A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24752392"/>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Alkaloitler </a:t>
            </a:r>
            <a:r>
              <a:rPr lang="tr-TR" dirty="0" smtClean="0">
                <a:sym typeface="Wingdings" pitchFamily="2" charset="2"/>
              </a:rPr>
              <a:t> harman, harmin, harmol, harmalol, harmalin</a:t>
            </a:r>
          </a:p>
          <a:p>
            <a:pPr>
              <a:defRPr/>
            </a:pPr>
            <a:r>
              <a:rPr lang="tr-TR" dirty="0" smtClean="0">
                <a:sym typeface="Wingdings" pitchFamily="2" charset="2"/>
              </a:rPr>
              <a:t>Flavanoitler  viteksin, izoviteksin, apigenin…</a:t>
            </a:r>
          </a:p>
          <a:p>
            <a:pPr>
              <a:defRPr/>
            </a:pPr>
            <a:endParaRPr lang="tr-TR" dirty="0"/>
          </a:p>
        </p:txBody>
      </p:sp>
      <p:sp>
        <p:nvSpPr>
          <p:cNvPr id="4" name="Title 1"/>
          <p:cNvSpPr>
            <a:spLocks noGrp="1"/>
          </p:cNvSpPr>
          <p:nvPr>
            <p:ph type="title"/>
          </p:nvPr>
        </p:nvSpPr>
        <p:spPr/>
        <p:txBody>
          <a:bodyPr/>
          <a:lstStyle/>
          <a:p>
            <a:pPr algn="ctr">
              <a:defRPr/>
            </a:pPr>
            <a:r>
              <a:rPr lang="tr-TR" i="1" dirty="0"/>
              <a:t>Passiflora incarnata</a:t>
            </a:r>
            <a:r>
              <a:rPr lang="tr-TR" dirty="0"/>
              <a:t> L.</a:t>
            </a:r>
            <a:r>
              <a:rPr lang="tr-TR" dirty="0" smtClean="0"/>
              <a:t/>
            </a:r>
            <a:br>
              <a:rPr lang="tr-TR" dirty="0" smtClean="0"/>
            </a:br>
            <a:r>
              <a:rPr lang="tr-TR" sz="3200" dirty="0"/>
              <a:t>Kimyasal bileşimi</a:t>
            </a:r>
            <a:endParaRPr lang="tr-TR" dirty="0"/>
          </a:p>
        </p:txBody>
      </p:sp>
      <p:sp>
        <p:nvSpPr>
          <p:cNvPr id="188421"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56F1306-8B00-40A0-8ACB-F737213BE9F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63735030"/>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669</Words>
  <Application>Microsoft Office PowerPoint</Application>
  <PresentationFormat>Geniş ekran</PresentationFormat>
  <Paragraphs>137</Paragraphs>
  <Slides>27</Slides>
  <Notes>24</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27</vt:i4>
      </vt:variant>
    </vt:vector>
  </HeadingPairs>
  <TitlesOfParts>
    <vt:vector size="35" baseType="lpstr">
      <vt:lpstr>Arial</vt:lpstr>
      <vt:lpstr>Calibri</vt:lpstr>
      <vt:lpstr>Calibri Light</vt:lpstr>
      <vt:lpstr>Tahoma</vt:lpstr>
      <vt:lpstr>Times New Roman</vt:lpstr>
      <vt:lpstr>Wingdings</vt:lpstr>
      <vt:lpstr>Office Teması</vt:lpstr>
      <vt:lpstr>Whirlpool</vt:lpstr>
      <vt:lpstr>PowerPoint Sunusu</vt:lpstr>
      <vt:lpstr>Hypericum perforatum L. İçerik</vt:lpstr>
      <vt:lpstr>Hypericum perforatum L. Etki</vt:lpstr>
      <vt:lpstr>Hypericum perforatum L. Kullanılış</vt:lpstr>
      <vt:lpstr>PowerPoint Sunusu</vt:lpstr>
      <vt:lpstr>Hypericum perforatum L. Preparatları</vt:lpstr>
      <vt:lpstr>Passiflora incarnata L.</vt:lpstr>
      <vt:lpstr>Passiflora incarnata L. Kayıtlı olduğu monograflar</vt:lpstr>
      <vt:lpstr>Passiflora incarnata L. Kimyasal bileşimi</vt:lpstr>
      <vt:lpstr>Passiflora incarnata L. Etki</vt:lpstr>
      <vt:lpstr>Passiflora incarnata L. Kullanılış</vt:lpstr>
      <vt:lpstr>Passiflora incarnata L. Preparatları</vt:lpstr>
      <vt:lpstr>PowerPoint Sunusu</vt:lpstr>
      <vt:lpstr>Diğer Sedatif Bitkiler</vt:lpstr>
      <vt:lpstr>Diğer Sedatif Bitkiler</vt:lpstr>
      <vt:lpstr>PowerPoint Sunusu</vt:lpstr>
      <vt:lpstr>2. Stimulanlar (uyarıcılar)</vt:lpstr>
      <vt:lpstr>Folia Cocae – Koka Yaprağı Kokain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2017-12-28T13:04:35Z</dcterms:created>
  <dcterms:modified xsi:type="dcterms:W3CDTF">2017-12-28T13:04:40Z</dcterms:modified>
</cp:coreProperties>
</file>