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8" r:id="rId4"/>
    <p:sldId id="259" r:id="rId5"/>
    <p:sldId id="260" r:id="rId6"/>
    <p:sldId id="269"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4" autoAdjust="0"/>
  </p:normalViewPr>
  <p:slideViewPr>
    <p:cSldViewPr snapToGrid="0">
      <p:cViewPr varScale="1">
        <p:scale>
          <a:sx n="51" d="100"/>
          <a:sy n="51" d="100"/>
        </p:scale>
        <p:origin x="12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4E94A-B635-4EA4-8F44-4A04B793AF45}"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62504-197A-4BE7-B90B-63E8FC06B86F}" type="slidenum">
              <a:rPr lang="tr-TR" smtClean="0"/>
              <a:t>‹#›</a:t>
            </a:fld>
            <a:endParaRPr lang="tr-TR"/>
          </a:p>
        </p:txBody>
      </p:sp>
    </p:spTree>
    <p:extLst>
      <p:ext uri="{BB962C8B-B14F-4D97-AF65-F5344CB8AC3E}">
        <p14:creationId xmlns:p14="http://schemas.microsoft.com/office/powerpoint/2010/main" val="118507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Yerleşik düzene geçen ve çiftçilikle geçinen toplumlar, yaptıkları tarımsal uygulamalarda tek bir tarım ürününe bağımlı kalmamışlardır. Ortalama bir çiftçi, tarlasında tek bir bitki türünü değil, küçük ölçekte de olsa, değişik türleri yan yana, bir arada yetiştirmiştir. Onlardan biri ürün vermezse, ötekinden ürün alma şansına sahip olmuştur.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Yerleşik düzene geçen ve çiftçilikle geçinen toplumlar, yaptıkları tarımsal uygulamalarda tek bir tarım ürününe bağımlı kalmamışlardır. Ortalama bir çiftçi, tarlasında tek bir bitki türünü değil, küçük ölçekte de olsa, değişik türleri yan yana, bir arada yetiştirmiştir. Onlardan biri ürün vermezse, ötekinden ürün alma şansına sahip olmuştur.</a:t>
            </a:r>
          </a:p>
          <a:p>
            <a:endParaRPr lang="tr-TR" dirty="0"/>
          </a:p>
        </p:txBody>
      </p:sp>
      <p:sp>
        <p:nvSpPr>
          <p:cNvPr id="4" name="Slayt Numarası Yer Tutucusu 3"/>
          <p:cNvSpPr>
            <a:spLocks noGrp="1"/>
          </p:cNvSpPr>
          <p:nvPr>
            <p:ph type="sldNum" sz="quarter" idx="10"/>
          </p:nvPr>
        </p:nvSpPr>
        <p:spPr/>
        <p:txBody>
          <a:bodyPr/>
          <a:lstStyle/>
          <a:p>
            <a:fld id="{83562504-197A-4BE7-B90B-63E8FC06B86F}" type="slidenum">
              <a:rPr lang="tr-TR" smtClean="0"/>
              <a:t>2</a:t>
            </a:fld>
            <a:endParaRPr lang="tr-TR"/>
          </a:p>
        </p:txBody>
      </p:sp>
    </p:spTree>
    <p:extLst>
      <p:ext uri="{BB962C8B-B14F-4D97-AF65-F5344CB8AC3E}">
        <p14:creationId xmlns:p14="http://schemas.microsoft.com/office/powerpoint/2010/main" val="308667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Sermaye piyasasında bir yatırımcı, sermayesini tek bir işletme şekline ya da tek bir fona yatırmamaktadır. Sermayedar, parasının hepsini tehlikeye atmamak için bir kısmını farklı dövizlere, bir kısmını da değişik fonlara yatırmaktadır. Borsada, tek bir hisse senedini almayı değil, farklı hisse senetlerinden değişik oranlarda pay almayı daha emniyetli bulmaktadır. </a:t>
            </a:r>
          </a:p>
          <a:p>
            <a:r>
              <a:rPr lang="tr-TR" dirty="0" smtClean="0"/>
              <a:t>Islah firmaları 4 hatta ihtiyaç duyar ama en az 10</a:t>
            </a:r>
            <a:r>
              <a:rPr lang="tr-TR" baseline="0" dirty="0" smtClean="0"/>
              <a:t> katı hatları elinde tutarlar</a:t>
            </a:r>
            <a:endParaRPr lang="tr-TR" dirty="0"/>
          </a:p>
        </p:txBody>
      </p:sp>
      <p:sp>
        <p:nvSpPr>
          <p:cNvPr id="4" name="Slayt Numarası Yer Tutucusu 3"/>
          <p:cNvSpPr>
            <a:spLocks noGrp="1"/>
          </p:cNvSpPr>
          <p:nvPr>
            <p:ph type="sldNum" sz="quarter" idx="10"/>
          </p:nvPr>
        </p:nvSpPr>
        <p:spPr/>
        <p:txBody>
          <a:bodyPr/>
          <a:lstStyle/>
          <a:p>
            <a:fld id="{83562504-197A-4BE7-B90B-63E8FC06B86F}" type="slidenum">
              <a:rPr lang="tr-TR" smtClean="0"/>
              <a:t>4</a:t>
            </a:fld>
            <a:endParaRPr lang="tr-TR"/>
          </a:p>
        </p:txBody>
      </p:sp>
    </p:spTree>
    <p:extLst>
      <p:ext uri="{BB962C8B-B14F-4D97-AF65-F5344CB8AC3E}">
        <p14:creationId xmlns:p14="http://schemas.microsoft.com/office/powerpoint/2010/main" val="179674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03564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91668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60208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06243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2984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7830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C617FA-2C27-4410-A6E8-C54B1377A81B}"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407757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C617FA-2C27-4410-A6E8-C54B1377A81B}"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4073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C617FA-2C27-4410-A6E8-C54B1377A81B}"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9804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51234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206442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617FA-2C27-4410-A6E8-C54B1377A81B}"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991D-FBAB-4A68-BF2D-93BACC61F242}" type="slidenum">
              <a:rPr lang="tr-TR" smtClean="0"/>
              <a:t>‹#›</a:t>
            </a:fld>
            <a:endParaRPr lang="tr-TR"/>
          </a:p>
        </p:txBody>
      </p:sp>
    </p:spTree>
    <p:extLst>
      <p:ext uri="{BB962C8B-B14F-4D97-AF65-F5344CB8AC3E}">
        <p14:creationId xmlns:p14="http://schemas.microsoft.com/office/powerpoint/2010/main" val="365494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368169"/>
            <a:ext cx="9144000" cy="2387600"/>
          </a:xfrm>
        </p:spPr>
        <p:txBody>
          <a:bodyPr/>
          <a:lstStyle/>
          <a:p>
            <a:r>
              <a:rPr lang="tr-TR" dirty="0" smtClean="0">
                <a:latin typeface="Times New Roman" panose="02020603050405020304" pitchFamily="18" charset="0"/>
                <a:cs typeface="Times New Roman" panose="02020603050405020304" pitchFamily="18" charset="0"/>
              </a:rPr>
              <a:t>Hayvan Genetik Kaynaklarının Korunması</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5191432"/>
            <a:ext cx="9144000" cy="1433052"/>
          </a:xfrm>
        </p:spPr>
        <p:txBody>
          <a:bodyPr>
            <a:normAutofit/>
          </a:bodyPr>
          <a:lstStyle/>
          <a:p>
            <a:r>
              <a:rPr lang="tr-TR" sz="2800" dirty="0" smtClean="0">
                <a:latin typeface="Times New Roman" panose="02020603050405020304" pitchFamily="18" charset="0"/>
                <a:cs typeface="Times New Roman" panose="02020603050405020304" pitchFamily="18" charset="0"/>
              </a:rPr>
              <a:t>Doç. Dr. Seyrani KONCAGÜL</a:t>
            </a:r>
          </a:p>
          <a:p>
            <a:r>
              <a:rPr lang="tr-TR" sz="2800" dirty="0" smtClean="0">
                <a:latin typeface="Times New Roman" panose="02020603050405020304" pitchFamily="18" charset="0"/>
                <a:cs typeface="Times New Roman" panose="02020603050405020304" pitchFamily="18" charset="0"/>
              </a:rPr>
              <a:t>Dr. Öğr. Üyesi Ahmet UÇAR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871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5581" y="148815"/>
            <a:ext cx="10515600" cy="1325563"/>
          </a:xfrm>
        </p:spPr>
        <p:txBody>
          <a:bodyPr/>
          <a:lstStyle/>
          <a:p>
            <a:r>
              <a:rPr lang="tr-TR" b="1" dirty="0" smtClean="0">
                <a:latin typeface="Times New Roman" panose="02020603050405020304" pitchFamily="18" charset="0"/>
                <a:cs typeface="Times New Roman" panose="02020603050405020304" pitchFamily="18" charset="0"/>
              </a:rPr>
              <a:t>Biyolojik Çeşitlilik</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05581" y="1474377"/>
            <a:ext cx="11157154" cy="4808435"/>
          </a:xfrm>
        </p:spPr>
        <p:txBody>
          <a:bodyPr>
            <a:normAutofit fontScale="92500"/>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Hayvancılıkla geçinen göçebe toplumlarında, toplum üyeleri, tek bir hayvan türüne bağlı kalmamışlardır. Geçimlerini sağlamak için değişik evcil hayvanları, değişik sayı ve oranlarda yetiştirmişler; değişik zamanlarda, onlardan değişik ürünler almışlardır. Göçebe toplumları, bütün yıl boyunca tek bir ekosisteme bağlı kalmamışlar; yılın değişik mevsimlerine bağlı olarak, değişik doğal ortamlara göç etmişler, bir yerden başka bir yere taşınmışlardır. Göçebe toplumlarının yaşamlarında çeşitlilik önemli bir yer tutmuştur. </a:t>
            </a:r>
          </a:p>
        </p:txBody>
      </p:sp>
    </p:spTree>
    <p:extLst>
      <p:ext uri="{BB962C8B-B14F-4D97-AF65-F5344CB8AC3E}">
        <p14:creationId xmlns:p14="http://schemas.microsoft.com/office/powerpoint/2010/main" val="3728348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6181" t="33576" r="28305" b="19293"/>
          <a:stretch/>
        </p:blipFill>
        <p:spPr>
          <a:xfrm>
            <a:off x="235973" y="0"/>
            <a:ext cx="11720052" cy="6826631"/>
          </a:xfrm>
          <a:prstGeom prst="rect">
            <a:avLst/>
          </a:prstGeom>
        </p:spPr>
      </p:pic>
    </p:spTree>
    <p:extLst>
      <p:ext uri="{BB962C8B-B14F-4D97-AF65-F5344CB8AC3E}">
        <p14:creationId xmlns:p14="http://schemas.microsoft.com/office/powerpoint/2010/main" val="41770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748" y="2235602"/>
            <a:ext cx="8830849" cy="4622398"/>
          </a:xfrm>
          <a:prstGeom prst="rect">
            <a:avLst/>
          </a:prstGeom>
        </p:spPr>
      </p:pic>
      <p:sp>
        <p:nvSpPr>
          <p:cNvPr id="3" name="İçerik Yer Tutucusu 2"/>
          <p:cNvSpPr>
            <a:spLocks noGrp="1"/>
          </p:cNvSpPr>
          <p:nvPr>
            <p:ph idx="1"/>
          </p:nvPr>
        </p:nvSpPr>
        <p:spPr>
          <a:xfrm>
            <a:off x="175364" y="355971"/>
            <a:ext cx="11899726" cy="2299547"/>
          </a:xfrm>
        </p:spPr>
        <p:txBody>
          <a:bodyPr>
            <a:normAutofit/>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Modern büyük çiftlikler, yalnızca tek bir ürünü değil, işletmesinin bütünlüğü içinde değişik ürünleri yetiştirmeyi tercih etmektedir. Çiftçi ürün veren çeşit çeşit canlıyı, yan yana veya bir arada yetiştirmekle, garantiyi çeşitlilikte bulmaktadır. </a:t>
            </a:r>
          </a:p>
        </p:txBody>
      </p:sp>
    </p:spTree>
    <p:extLst>
      <p:ext uri="{BB962C8B-B14F-4D97-AF65-F5344CB8AC3E}">
        <p14:creationId xmlns:p14="http://schemas.microsoft.com/office/powerpoint/2010/main" val="2211409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632" y="619432"/>
            <a:ext cx="11582400" cy="5693686"/>
          </a:xfrm>
        </p:spPr>
        <p:txBody>
          <a:bodyPr>
            <a:normAutofit lnSpcReduction="10000"/>
          </a:bodyPr>
          <a:lstStyle/>
          <a:p>
            <a:pPr marL="0" indent="0" algn="just">
              <a:lnSpc>
                <a:spcPct val="150000"/>
              </a:lnSpc>
              <a:buNone/>
            </a:pPr>
            <a:r>
              <a:rPr lang="tr-TR" dirty="0" err="1">
                <a:latin typeface="Times New Roman" panose="02020603050405020304" pitchFamily="18" charset="0"/>
                <a:cs typeface="Times New Roman" panose="02020603050405020304" pitchFamily="18" charset="0"/>
              </a:rPr>
              <a:t>Biyoçeşitlilik</a:t>
            </a:r>
            <a:r>
              <a:rPr lang="tr-TR" dirty="0">
                <a:latin typeface="Times New Roman" panose="02020603050405020304" pitchFamily="18" charset="0"/>
                <a:cs typeface="Times New Roman" panose="02020603050405020304" pitchFamily="18" charset="0"/>
              </a:rPr>
              <a:t>, bir bölgedeki genlerin, türlerin, ekosistemlerin ve ekolojik olayların oluşturduğu bir bütündür. </a:t>
            </a:r>
            <a:r>
              <a:rPr lang="tr-TR" dirty="0" smtClean="0">
                <a:latin typeface="Times New Roman" panose="02020603050405020304" pitchFamily="18" charset="0"/>
                <a:cs typeface="Times New Roman" panose="02020603050405020304" pitchFamily="18" charset="0"/>
              </a:rPr>
              <a:t>Ekosistemdeki </a:t>
            </a:r>
            <a:r>
              <a:rPr lang="tr-TR" dirty="0" err="1">
                <a:latin typeface="Times New Roman" panose="02020603050405020304" pitchFamily="18" charset="0"/>
                <a:cs typeface="Times New Roman" panose="02020603050405020304" pitchFamily="18" charset="0"/>
              </a:rPr>
              <a:t>biyoçeşitlilik</a:t>
            </a:r>
            <a:r>
              <a:rPr lang="tr-TR" dirty="0">
                <a:latin typeface="Times New Roman" panose="02020603050405020304" pitchFamily="18" charset="0"/>
                <a:cs typeface="Times New Roman" panose="02020603050405020304" pitchFamily="18" charset="0"/>
              </a:rPr>
              <a:t>, dört ana bölümden oluşmaktadır</a:t>
            </a:r>
            <a:r>
              <a:rPr lang="tr-TR" dirty="0" smtClean="0">
                <a:latin typeface="Times New Roman" panose="02020603050405020304" pitchFamily="18" charset="0"/>
                <a:cs typeface="Times New Roman" panose="02020603050405020304" pitchFamily="18" charset="0"/>
              </a:rPr>
              <a:t>:</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r>
              <a:rPr lang="tr-TR" dirty="0">
                <a:latin typeface="Times New Roman" panose="02020603050405020304" pitchFamily="18" charset="0"/>
                <a:cs typeface="Times New Roman" panose="02020603050405020304" pitchFamily="18" charset="0"/>
              </a:rPr>
              <a:t>1) Genetik çeşitlilik,</a:t>
            </a:r>
          </a:p>
          <a:p>
            <a:pPr marL="0" indent="0" algn="just">
              <a:lnSpc>
                <a:spcPct val="150000"/>
              </a:lnSpc>
              <a:buNone/>
            </a:pPr>
            <a:r>
              <a:rPr lang="tr-TR" dirty="0">
                <a:latin typeface="Times New Roman" panose="02020603050405020304" pitchFamily="18" charset="0"/>
                <a:cs typeface="Times New Roman" panose="02020603050405020304" pitchFamily="18" charset="0"/>
              </a:rPr>
              <a:t>2) Tür çeşitliliği,</a:t>
            </a:r>
          </a:p>
          <a:p>
            <a:pPr marL="0" indent="0" algn="just">
              <a:lnSpc>
                <a:spcPct val="150000"/>
              </a:lnSpc>
              <a:buNone/>
            </a:pPr>
            <a:r>
              <a:rPr lang="tr-TR" dirty="0">
                <a:latin typeface="Times New Roman" panose="02020603050405020304" pitchFamily="18" charset="0"/>
                <a:cs typeface="Times New Roman" panose="02020603050405020304" pitchFamily="18" charset="0"/>
              </a:rPr>
              <a:t>3) Ekosistem çeşitliliği,</a:t>
            </a:r>
          </a:p>
          <a:p>
            <a:pPr marL="0" indent="0" algn="just">
              <a:lnSpc>
                <a:spcPct val="150000"/>
              </a:lnSpc>
              <a:buNone/>
            </a:pPr>
            <a:r>
              <a:rPr lang="tr-TR" dirty="0">
                <a:latin typeface="Times New Roman" panose="02020603050405020304" pitchFamily="18" charset="0"/>
                <a:cs typeface="Times New Roman" panose="02020603050405020304" pitchFamily="18" charset="0"/>
              </a:rPr>
              <a:t>4) Ekolojik olaylar (prosesler) çeşitliliği.</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1861" r="22071"/>
          <a:stretch/>
        </p:blipFill>
        <p:spPr>
          <a:xfrm>
            <a:off x="6450904" y="2041743"/>
            <a:ext cx="5604548" cy="4716702"/>
          </a:xfrm>
          <a:prstGeom prst="rect">
            <a:avLst/>
          </a:prstGeom>
        </p:spPr>
      </p:pic>
    </p:spTree>
    <p:extLst>
      <p:ext uri="{BB962C8B-B14F-4D97-AF65-F5344CB8AC3E}">
        <p14:creationId xmlns:p14="http://schemas.microsoft.com/office/powerpoint/2010/main" val="342376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66" y="0"/>
            <a:ext cx="10243868" cy="6858000"/>
          </a:xfrm>
          <a:prstGeom prst="rect">
            <a:avLst/>
          </a:prstGeom>
        </p:spPr>
      </p:pic>
    </p:spTree>
    <p:extLst>
      <p:ext uri="{BB962C8B-B14F-4D97-AF65-F5344CB8AC3E}">
        <p14:creationId xmlns:p14="http://schemas.microsoft.com/office/powerpoint/2010/main" val="206729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362</Words>
  <Application>Microsoft Office PowerPoint</Application>
  <PresentationFormat>Geniş ekran</PresentationFormat>
  <Paragraphs>18</Paragraphs>
  <Slides>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Calibri Light</vt:lpstr>
      <vt:lpstr>Times New Roman</vt:lpstr>
      <vt:lpstr>Office Teması</vt:lpstr>
      <vt:lpstr>Hayvan Genetik Kaynaklarının Korunması</vt:lpstr>
      <vt:lpstr>Biyolojik Çeşitlilik</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 Genetik Kaynaklarının Korunması</dc:title>
  <dc:creator>PC</dc:creator>
  <cp:lastModifiedBy>PC</cp:lastModifiedBy>
  <cp:revision>29</cp:revision>
  <dcterms:created xsi:type="dcterms:W3CDTF">2024-10-02T08:04:12Z</dcterms:created>
  <dcterms:modified xsi:type="dcterms:W3CDTF">2024-10-17T12:14:08Z</dcterms:modified>
</cp:coreProperties>
</file>