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5"/>
  </p:notesMasterIdLst>
  <p:handoutMasterIdLst>
    <p:handoutMasterId r:id="rId16"/>
  </p:handoutMasterIdLst>
  <p:sldIdLst>
    <p:sldId id="668" r:id="rId4"/>
    <p:sldId id="669" r:id="rId5"/>
    <p:sldId id="680" r:id="rId6"/>
    <p:sldId id="681" r:id="rId7"/>
    <p:sldId id="670" r:id="rId8"/>
    <p:sldId id="672" r:id="rId9"/>
    <p:sldId id="682" r:id="rId10"/>
    <p:sldId id="683" r:id="rId11"/>
    <p:sldId id="684" r:id="rId12"/>
    <p:sldId id="685" r:id="rId13"/>
    <p:sldId id="686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1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Prof. Dr. Harun TANRIVERMİŞ, </a:t>
            </a:r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Yeşim</a:t>
            </a:r>
            <a:r>
              <a:rPr lang="en-US" dirty="0" smtClean="0"/>
              <a:t> ALİEFENDİOĞLU </a:t>
            </a:r>
            <a:r>
              <a:rPr lang="en-US" dirty="0" err="1" smtClean="0"/>
              <a:t>Ekonomi</a:t>
            </a:r>
            <a:r>
              <a:rPr lang="en-US" dirty="0" smtClean="0"/>
              <a:t> I 2016-2017 </a:t>
            </a:r>
            <a:r>
              <a:rPr lang="en-US" dirty="0" err="1" smtClean="0"/>
              <a:t>Güz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GGY403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Mali Analiz Teknikleri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Nakit Akış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93120" y="1290490"/>
            <a:ext cx="8357754" cy="44888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2300" b="1" dirty="0"/>
              <a:t>Finansman Faaliyetleri</a:t>
            </a:r>
            <a:r>
              <a:rPr lang="tr-TR" dirty="0"/>
              <a:t/>
            </a:r>
            <a:br>
              <a:rPr lang="tr-TR" dirty="0"/>
            </a:br>
            <a:endParaRPr lang="tr-TR" dirty="0" smtClean="0"/>
          </a:p>
          <a:p>
            <a:pPr marL="0" indent="0">
              <a:buNone/>
            </a:pPr>
            <a:r>
              <a:rPr lang="tr-TR" sz="2300" dirty="0" smtClean="0">
                <a:solidFill>
                  <a:srgbClr val="0070C0"/>
                </a:solidFill>
              </a:rPr>
              <a:t>Nakit Kaynakları</a:t>
            </a:r>
          </a:p>
          <a:p>
            <a:pPr marL="0" indent="0">
              <a:buNone/>
            </a:pPr>
            <a:r>
              <a:rPr lang="tr-TR" sz="2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tr-TR" sz="2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Hisse senedi </a:t>
            </a:r>
            <a:r>
              <a:rPr lang="tr-TR" sz="2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ihraçları</a:t>
            </a:r>
          </a:p>
          <a:p>
            <a:pPr marL="0" indent="0">
              <a:buNone/>
            </a:pPr>
            <a:r>
              <a:rPr lang="tr-TR" sz="2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tr-TR" sz="2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Borçlanma araçlarının (tahvil) </a:t>
            </a:r>
            <a:r>
              <a:rPr lang="tr-TR" sz="2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satışı</a:t>
            </a:r>
          </a:p>
          <a:p>
            <a:pPr marL="0" indent="0">
              <a:buNone/>
            </a:pPr>
            <a:r>
              <a:rPr lang="tr-TR" sz="2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tr-TR" sz="23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Kısa ve uzun vadeli kredi </a:t>
            </a:r>
            <a:r>
              <a:rPr lang="tr-TR" sz="2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alımı</a:t>
            </a:r>
          </a:p>
          <a:p>
            <a:pPr marL="0" indent="0">
              <a:buNone/>
            </a:pPr>
            <a:endParaRPr lang="tr-TR" sz="2300" dirty="0" smtClean="0"/>
          </a:p>
          <a:p>
            <a:pPr marL="0" indent="0">
              <a:buNone/>
            </a:pPr>
            <a:r>
              <a:rPr lang="tr-TR" sz="2300" dirty="0">
                <a:solidFill>
                  <a:srgbClr val="FF0000"/>
                </a:solidFill>
              </a:rPr>
              <a:t>Nakit Kullanımları</a:t>
            </a:r>
          </a:p>
          <a:p>
            <a:pPr marL="0" indent="0">
              <a:buNone/>
            </a:pPr>
            <a:r>
              <a:rPr lang="tr-TR" sz="2300" dirty="0" smtClean="0"/>
              <a:t>-Sermayenin </a:t>
            </a:r>
            <a:r>
              <a:rPr lang="tr-TR" sz="2300" dirty="0"/>
              <a:t>azaltılması veya işletmenin kendi hisse senetlerini satın </a:t>
            </a:r>
            <a:r>
              <a:rPr lang="tr-TR" sz="2300" dirty="0" smtClean="0"/>
              <a:t>alması</a:t>
            </a:r>
          </a:p>
          <a:p>
            <a:pPr marL="0" indent="0">
              <a:buNone/>
            </a:pPr>
            <a:r>
              <a:rPr lang="tr-TR" sz="2300" dirty="0" smtClean="0"/>
              <a:t>-</a:t>
            </a:r>
            <a:r>
              <a:rPr lang="tr-TR" sz="2300" dirty="0"/>
              <a:t>Borçlanma </a:t>
            </a:r>
            <a:r>
              <a:rPr lang="tr-TR" sz="2300" dirty="0" smtClean="0"/>
              <a:t>araçlarının </a:t>
            </a:r>
            <a:r>
              <a:rPr lang="tr-TR" sz="2300" dirty="0"/>
              <a:t>(tahvil) </a:t>
            </a:r>
            <a:r>
              <a:rPr lang="tr-TR" sz="2300" dirty="0" smtClean="0"/>
              <a:t>ödenmesi</a:t>
            </a:r>
          </a:p>
          <a:p>
            <a:pPr marL="0" indent="0">
              <a:buNone/>
            </a:pPr>
            <a:r>
              <a:rPr lang="tr-TR" sz="2300" dirty="0" smtClean="0"/>
              <a:t>-</a:t>
            </a:r>
            <a:r>
              <a:rPr lang="tr-TR" sz="2300" dirty="0"/>
              <a:t>Kısa ve uzun vadeli kredilerin geri </a:t>
            </a:r>
            <a:r>
              <a:rPr lang="tr-TR" sz="2300" dirty="0" smtClean="0"/>
              <a:t>ödenmesi</a:t>
            </a:r>
          </a:p>
          <a:p>
            <a:pPr marL="0" indent="0">
              <a:buNone/>
            </a:pPr>
            <a:r>
              <a:rPr lang="tr-TR" sz="2300" dirty="0" smtClean="0"/>
              <a:t>-</a:t>
            </a:r>
            <a:r>
              <a:rPr lang="tr-TR" sz="2300" dirty="0"/>
              <a:t>Finansal kiralama sözleşmeleri borçlarının </a:t>
            </a:r>
            <a:r>
              <a:rPr lang="tr-TR" sz="2300" dirty="0" smtClean="0"/>
              <a:t>ödenmesi</a:t>
            </a:r>
          </a:p>
          <a:p>
            <a:pPr marL="0" indent="0">
              <a:buNone/>
            </a:pPr>
            <a:r>
              <a:rPr lang="tr-TR" sz="2300" dirty="0" smtClean="0"/>
              <a:t>-</a:t>
            </a:r>
            <a:r>
              <a:rPr lang="tr-TR" sz="2300" dirty="0"/>
              <a:t>Kâr payı </a:t>
            </a:r>
            <a:r>
              <a:rPr lang="tr-TR" sz="2300" dirty="0" smtClean="0"/>
              <a:t>ödemesi</a:t>
            </a:r>
            <a:endParaRPr lang="tr-TR" sz="2300" dirty="0"/>
          </a:p>
        </p:txBody>
      </p:sp>
    </p:spTree>
    <p:extLst>
      <p:ext uri="{BB962C8B-B14F-4D97-AF65-F5344CB8AC3E}">
        <p14:creationId xmlns:p14="http://schemas.microsoft.com/office/powerpoint/2010/main" val="403007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313079" y="1246447"/>
            <a:ext cx="8420613" cy="429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Analiz, Prof. Dr. Figen AYIKOĞLU ZAİF, Prof. Dr. Aydın KARAPINAR, Gazi Kitabevi, Ankara.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Tablolar ve Mali Analiz Teknikleri, Prof. Dr. Nalan AKDOĞAN, Prof. Dr. Nejat TENKER, Gazi Kitabevi, Ankara, 2010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Yönetim, Dr. Öztin AKGÜÇ,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Dr. Öztin AKGÜÇ, Genişletilmiş 15. Baskı,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İstanbul, 2013.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Prof. Dr. Şerafettin SEVİM, Dumlupınar Üniversitesi Yayınları, Kütahya.</a:t>
            </a:r>
          </a:p>
        </p:txBody>
      </p:sp>
    </p:spTree>
    <p:extLst>
      <p:ext uri="{BB962C8B-B14F-4D97-AF65-F5344CB8AC3E}">
        <p14:creationId xmlns:p14="http://schemas.microsoft.com/office/powerpoint/2010/main" val="427613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Nakit Akım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Dikdörtgen 2"/>
          <p:cNvSpPr/>
          <p:nvPr/>
        </p:nvSpPr>
        <p:spPr>
          <a:xfrm>
            <a:off x="400761" y="1372251"/>
            <a:ext cx="85178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503FAE"/>
              </a:buClr>
              <a:buFont typeface="Wingdings" panose="05000000000000000000" pitchFamily="2" charset="2"/>
              <a:buChar char="q"/>
            </a:pPr>
            <a:r>
              <a:rPr lang="tr-TR" alt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İşletmenin, belli bir dönemdeki nakit parasını nerelerden elde ettiğini ve nerelere harcadığını gösteren tablodur</a:t>
            </a:r>
            <a:r>
              <a:rPr lang="tr-TR" alt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Clr>
                <a:srgbClr val="503FAE"/>
              </a:buClr>
              <a:buFont typeface="Wingdings" panose="05000000000000000000" pitchFamily="2" charset="2"/>
              <a:buChar char="q"/>
            </a:pP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747317" y="2572580"/>
            <a:ext cx="6840538" cy="863600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en-US" altLang="tr-TR" sz="2800" dirty="0" smtClean="0"/>
              <a:t>Mali </a:t>
            </a:r>
            <a:r>
              <a:rPr lang="en-US" altLang="tr-TR" sz="2800" dirty="0" err="1" smtClean="0"/>
              <a:t>Tablolara</a:t>
            </a:r>
            <a:r>
              <a:rPr lang="en-US" altLang="tr-TR" sz="2800" dirty="0" smtClean="0"/>
              <a:t> </a:t>
            </a:r>
            <a:r>
              <a:rPr lang="en-US" altLang="tr-TR" sz="2800" dirty="0" err="1" smtClean="0"/>
              <a:t>Neden</a:t>
            </a:r>
            <a:r>
              <a:rPr lang="en-US" altLang="tr-TR" sz="2800" dirty="0" smtClean="0"/>
              <a:t> </a:t>
            </a:r>
            <a:r>
              <a:rPr lang="en-US" altLang="tr-TR" sz="2800" dirty="0" err="1" smtClean="0"/>
              <a:t>Bakılır</a:t>
            </a:r>
            <a:r>
              <a:rPr lang="en-US" altLang="tr-TR" sz="2800" dirty="0" smtClean="0"/>
              <a:t> 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585979" y="3661705"/>
            <a:ext cx="6643687" cy="143986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Tahoma" panose="020B0604030504040204" pitchFamily="34" charset="0"/>
              <a:buAutoNum type="arabicPeriod"/>
            </a:pPr>
            <a:r>
              <a:rPr lang="tr-TR" altLang="tr-TR" sz="2400" dirty="0" smtClean="0"/>
              <a:t>İşletmenin Karlılığını analiz etmek,</a:t>
            </a:r>
          </a:p>
          <a:p>
            <a:pPr marL="514350" indent="-514350" algn="just">
              <a:buFont typeface="Tahoma" panose="020B0604030504040204" pitchFamily="34" charset="0"/>
              <a:buAutoNum type="arabicPeriod"/>
            </a:pPr>
            <a:endParaRPr lang="tr-TR" altLang="tr-TR" sz="2400" dirty="0" smtClean="0"/>
          </a:p>
          <a:p>
            <a:pPr marL="514350" indent="-514350" algn="just">
              <a:buFont typeface="Tahoma" panose="020B0604030504040204" pitchFamily="34" charset="0"/>
              <a:buAutoNum type="arabicPeriod"/>
            </a:pPr>
            <a:r>
              <a:rPr lang="tr-TR" altLang="tr-TR" sz="2400" dirty="0" smtClean="0"/>
              <a:t>İşletmenin Sürekliliğini analiz etmek, </a:t>
            </a:r>
          </a:p>
        </p:txBody>
      </p:sp>
    </p:spTree>
    <p:extLst>
      <p:ext uri="{BB962C8B-B14F-4D97-AF65-F5344CB8AC3E}">
        <p14:creationId xmlns:p14="http://schemas.microsoft.com/office/powerpoint/2010/main" val="273383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TMS7: Nakit Akış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Dikdörtgen 2"/>
          <p:cNvSpPr/>
          <p:nvPr/>
        </p:nvSpPr>
        <p:spPr>
          <a:xfrm>
            <a:off x="400761" y="1372251"/>
            <a:ext cx="85178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Bu Standardın </a:t>
            </a:r>
            <a:r>
              <a:rPr lang="tr-T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amacı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işletmenin dönem boyunca 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işletme, yatırım ve finansman faaliyetlerinden nakit akışlarını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sınıflandıran bir nakit akış tablosu aracılığıyla, söz konusu işletmenin </a:t>
            </a:r>
            <a:r>
              <a:rPr lang="tr-TR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ve nakit benzerlerinde meydana gelen 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geçmiş değişiklikler hakkında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bilgi sunulmasını sağlamaktır. </a:t>
            </a:r>
          </a:p>
          <a:p>
            <a:pPr marL="342900" indent="-342900" algn="just">
              <a:buClr>
                <a:srgbClr val="503FAE"/>
              </a:buClr>
              <a:buFont typeface="Wingdings" panose="05000000000000000000" pitchFamily="2" charset="2"/>
              <a:buChar char="q"/>
            </a:pPr>
            <a:endParaRPr lang="tr-TR" alt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15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TMS7: Nakit Akış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3" name="Dikdörtgen 2"/>
          <p:cNvSpPr/>
          <p:nvPr/>
        </p:nvSpPr>
        <p:spPr>
          <a:xfrm>
            <a:off x="400761" y="1372251"/>
            <a:ext cx="851783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Nakit: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İşletmedeki nakit mevcudu ile vadesiz mevduatlardan oluşur.</a:t>
            </a:r>
          </a:p>
          <a:p>
            <a:pPr algn="just"/>
            <a:r>
              <a:rPr lang="tr-TR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</a:t>
            </a:r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Benzerleri: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Tutarı belirli bir nakde kolayca çevrilebilen ve değerindeki değişim riski önemsiz olan yüksek likiditeye sahip kısa vadeli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yatırımlardır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tr-TR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</a:t>
            </a:r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Akışı: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Nakit ve nakit benzerlerinin işletmeye girişi ve işletmeden çıkışıdır.</a:t>
            </a:r>
          </a:p>
          <a:p>
            <a:pPr algn="just"/>
            <a:r>
              <a:rPr lang="tr-TR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 </a:t>
            </a:r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Faaliyetleri: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İşletmenin hasılat oluşturan esas faaliyetleri ile yatırım ve finansman faaliyeti niteliğinde olmayan diğer faaliyetleridir.</a:t>
            </a:r>
          </a:p>
          <a:p>
            <a:pPr algn="just"/>
            <a:r>
              <a:rPr lang="tr-TR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Yatırım </a:t>
            </a:r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Faaliyetleri: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Uzun vadeli varlıklar ile nakit benzeri olarak nitelendirilmeyen diğer yatırımların edinilmesi ve elden çıkarılması faaliyetleridir.</a:t>
            </a:r>
          </a:p>
          <a:p>
            <a:pPr algn="just"/>
            <a:r>
              <a:rPr lang="tr-TR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Finansman </a:t>
            </a:r>
            <a:r>
              <a:rPr lang="tr-T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Faaliyetleri: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İşletmenin ödenmiş sermayesinin ve borçlanmalarının büyüklüğünde ve yapısında değişikliğe neden olan faaliyetlerdir </a:t>
            </a:r>
            <a:r>
              <a:rPr lang="tr-TR" sz="2000" i="1" dirty="0">
                <a:latin typeface="Arial" panose="020B0604020202020204" pitchFamily="34" charset="0"/>
                <a:cs typeface="Arial" panose="020B0604020202020204" pitchFamily="34" charset="0"/>
              </a:rPr>
              <a:t>(TMS: 7, Paragraf  6).</a:t>
            </a:r>
          </a:p>
          <a:p>
            <a:pPr marL="342900" indent="-342900" algn="just">
              <a:buClr>
                <a:srgbClr val="503FAE"/>
              </a:buClr>
              <a:buFont typeface="Wingdings" panose="05000000000000000000" pitchFamily="2" charset="2"/>
              <a:buChar char="q"/>
            </a:pPr>
            <a:endParaRPr lang="tr-TR" alt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36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Nakit Akım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356203" y="1315494"/>
            <a:ext cx="6337300" cy="865188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r>
              <a:rPr lang="en-US" altLang="tr-TR" sz="3200" smtClean="0"/>
              <a:t>İşletmeler Neden İflas Eder ?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1665766" y="3053807"/>
            <a:ext cx="3357562" cy="500062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Tx/>
              <a:buNone/>
            </a:pPr>
            <a:r>
              <a:rPr lang="tr-TR" altLang="tr-TR" sz="2800" smtClean="0"/>
              <a:t>1.	Satış Düşmesi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665766" y="4339682"/>
            <a:ext cx="38576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 eaLnBrk="1" hangingPunct="1">
              <a:lnSpc>
                <a:spcPts val="2400"/>
              </a:lnSpc>
              <a:spcBef>
                <a:spcPts val="1600"/>
              </a:spcBef>
              <a:defRPr/>
            </a:pPr>
            <a:r>
              <a:rPr lang="tr-TR" sz="2800" kern="0" dirty="0">
                <a:latin typeface="+mn-lt"/>
                <a:cs typeface="Arial" charset="0"/>
              </a:rPr>
              <a:t>2.	Kötü Nakit Yönetimi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880453" y="2339432"/>
            <a:ext cx="335756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 eaLnBrk="1" hangingPunct="1">
              <a:lnSpc>
                <a:spcPts val="2400"/>
              </a:lnSpc>
              <a:spcBef>
                <a:spcPts val="1600"/>
              </a:spcBef>
              <a:defRPr/>
            </a:pPr>
            <a:r>
              <a:rPr lang="tr-TR" sz="2400" kern="0" dirty="0">
                <a:solidFill>
                  <a:srgbClr val="FF0000"/>
                </a:solidFill>
                <a:latin typeface="+mn-lt"/>
                <a:cs typeface="Arial" charset="0"/>
              </a:rPr>
              <a:t>% 50 Yönetim Hatası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951891" y="3339557"/>
            <a:ext cx="3357562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 eaLnBrk="1" hangingPunct="1">
              <a:lnSpc>
                <a:spcPts val="2400"/>
              </a:lnSpc>
              <a:spcBef>
                <a:spcPts val="1600"/>
              </a:spcBef>
              <a:defRPr/>
            </a:pPr>
            <a:r>
              <a:rPr lang="tr-TR" sz="2400" kern="0" dirty="0">
                <a:solidFill>
                  <a:srgbClr val="FF0000"/>
                </a:solidFill>
                <a:latin typeface="+mn-lt"/>
                <a:cs typeface="Arial" charset="0"/>
              </a:rPr>
              <a:t>% 50 Çevre</a:t>
            </a:r>
          </a:p>
        </p:txBody>
      </p:sp>
      <p:cxnSp>
        <p:nvCxnSpPr>
          <p:cNvPr id="13" name="10 Düz Ok Bağlayıcısı"/>
          <p:cNvCxnSpPr>
            <a:cxnSpLocks noChangeShapeType="1"/>
            <a:endCxn id="11" idx="1"/>
          </p:cNvCxnSpPr>
          <p:nvPr/>
        </p:nvCxnSpPr>
        <p:spPr bwMode="auto">
          <a:xfrm rot="5400000" flipH="1" flipV="1">
            <a:off x="4397853" y="2714082"/>
            <a:ext cx="608013" cy="3571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12 Düz Ok Bağlayıcısı"/>
          <p:cNvCxnSpPr>
            <a:cxnSpLocks noChangeShapeType="1"/>
          </p:cNvCxnSpPr>
          <p:nvPr/>
        </p:nvCxnSpPr>
        <p:spPr bwMode="auto">
          <a:xfrm>
            <a:off x="4523266" y="3196682"/>
            <a:ext cx="428625" cy="3571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5309078" y="4982619"/>
            <a:ext cx="33575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algn="just" eaLnBrk="1" hangingPunct="1">
              <a:lnSpc>
                <a:spcPts val="2400"/>
              </a:lnSpc>
              <a:spcBef>
                <a:spcPts val="1600"/>
              </a:spcBef>
              <a:defRPr/>
            </a:pPr>
            <a:r>
              <a:rPr lang="tr-TR" sz="2400" kern="0" dirty="0">
                <a:solidFill>
                  <a:srgbClr val="FF0000"/>
                </a:solidFill>
                <a:latin typeface="+mn-lt"/>
                <a:cs typeface="Arial" charset="0"/>
              </a:rPr>
              <a:t>% 100 Yönetim Hatası</a:t>
            </a:r>
          </a:p>
        </p:txBody>
      </p:sp>
      <p:sp>
        <p:nvSpPr>
          <p:cNvPr id="16" name="11 Oval"/>
          <p:cNvSpPr>
            <a:spLocks noChangeArrowheads="1"/>
          </p:cNvSpPr>
          <p:nvPr/>
        </p:nvSpPr>
        <p:spPr bwMode="auto">
          <a:xfrm>
            <a:off x="1522891" y="3982494"/>
            <a:ext cx="4429125" cy="1285875"/>
          </a:xfrm>
          <a:prstGeom prst="ellipse">
            <a:avLst/>
          </a:prstGeom>
          <a:noFill/>
          <a:ln w="9525" algn="ctr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45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0" grpId="0" build="p"/>
      <p:bldP spid="11" grpId="0" build="p"/>
      <p:bldP spid="12" grpId="0" build="allAtOnce"/>
      <p:bldP spid="15" grpId="0" build="allAtOnce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Nakit Akış, Örnek…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313079" y="951273"/>
            <a:ext cx="8830921" cy="5442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tr-T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İşletme Faaliyetlerinden Kaynaklanan Nakit Akışları</a:t>
            </a:r>
            <a:endParaRPr lang="tr-T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tr-T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Yatırım Faaliyetlerinden Kaynaklanan Nakit Akışları</a:t>
            </a:r>
            <a:endParaRPr lang="tr-T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tr-T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Finansman Faaliyetlerinden Kaynaklanan Nakit Akışları</a:t>
            </a:r>
            <a:endParaRPr lang="tr-T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tr-T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Yabancı Para Çevrim Farklarının Nakit ve Nakit Benzer. </a:t>
            </a:r>
            <a:r>
              <a:rPr lang="tr-TR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Üz.deki</a:t>
            </a:r>
            <a:r>
              <a:rPr lang="tr-T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Etkisi</a:t>
            </a:r>
            <a:endParaRPr lang="tr-T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tr-T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Nakit ve Nakit Benzerlerindeki Net Artış (Azalış) 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(1+2+3+4) </a:t>
            </a:r>
          </a:p>
          <a:p>
            <a:pPr algn="just" fontAlgn="base">
              <a:lnSpc>
                <a:spcPct val="150000"/>
              </a:lnSpc>
            </a:pP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Dönem içindeki nakit girişi – çıkışı arasındaki fark.</a:t>
            </a:r>
          </a:p>
          <a:p>
            <a:pPr algn="just" fontAlgn="base">
              <a:lnSpc>
                <a:spcPct val="150000"/>
              </a:lnSpc>
            </a:pPr>
            <a:r>
              <a:rPr lang="tr-T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Dönem Başı Nakit ve Nakit Benzerleri</a:t>
            </a:r>
          </a:p>
          <a:p>
            <a:pPr algn="just" fontAlgn="base">
              <a:lnSpc>
                <a:spcPct val="150000"/>
              </a:lnSpc>
            </a:pP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Dönem başı kasa ve banka mevcudu olup bu tutara vadesiz çekler de ilave edilir.</a:t>
            </a:r>
          </a:p>
          <a:p>
            <a:pPr algn="just" fontAlgn="base">
              <a:lnSpc>
                <a:spcPct val="150000"/>
              </a:lnSpc>
            </a:pPr>
            <a:r>
              <a:rPr lang="tr-T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Dönem Sonu Nakit ve Nakit Benzerleri 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(1+2+3+4+6) </a:t>
            </a:r>
          </a:p>
          <a:p>
            <a:pPr algn="just" fontAlgn="base">
              <a:lnSpc>
                <a:spcPct val="150000"/>
              </a:lnSpc>
            </a:pP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Dönem sonu kasa ve banka mevcudu olup bu tutara vadesiz çekler de ilave edilir.</a:t>
            </a:r>
          </a:p>
          <a:p>
            <a:pPr algn="just" fontAlgn="base">
              <a:lnSpc>
                <a:spcPct val="150000"/>
              </a:lnSpc>
            </a:pPr>
            <a:r>
              <a:rPr lang="tr-T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Kullanımı Mümkün Olmayan Nakit ve Nakit Benzerleri</a:t>
            </a:r>
            <a:endParaRPr lang="tr-TR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tr-TR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Kullanımı Mümkün Dönem Sonu Nakit ve Nakit Benzerleri 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(1+2+3+4+6-8)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65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Nakit Akış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32506" y="1220529"/>
            <a:ext cx="8478981" cy="311828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/>
              <a:t>Bir işletmenin belirli bir faaliyet </a:t>
            </a:r>
            <a:r>
              <a:rPr lang="tr-TR" sz="2400" dirty="0" smtClean="0"/>
              <a:t>dönemi içinde </a:t>
            </a:r>
            <a:r>
              <a:rPr lang="tr-TR" sz="2400" dirty="0">
                <a:solidFill>
                  <a:srgbClr val="FF0000"/>
                </a:solidFill>
              </a:rPr>
              <a:t>“nakit ve nakit </a:t>
            </a:r>
            <a:r>
              <a:rPr lang="tr-TR" sz="2400" dirty="0" smtClean="0">
                <a:solidFill>
                  <a:srgbClr val="FF0000"/>
                </a:solidFill>
              </a:rPr>
              <a:t>benzerleri” </a:t>
            </a:r>
            <a:r>
              <a:rPr lang="tr-TR" sz="2400" dirty="0" smtClean="0"/>
              <a:t>varlıklarında </a:t>
            </a:r>
            <a:r>
              <a:rPr lang="tr-TR" sz="2400" dirty="0"/>
              <a:t>meydana gelen </a:t>
            </a:r>
            <a:r>
              <a:rPr lang="tr-TR" sz="2400" dirty="0" smtClean="0"/>
              <a:t>değişimlerin </a:t>
            </a:r>
            <a:r>
              <a:rPr lang="tr-TR" sz="2400" dirty="0"/>
              <a:t>sınıflandırmalı olarak </a:t>
            </a:r>
            <a:r>
              <a:rPr lang="tr-TR" sz="2400" dirty="0" smtClean="0"/>
              <a:t>sunulduğu tablodur.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/>
              <a:t>Nakit Akış Tablosu 			</a:t>
            </a:r>
            <a:r>
              <a:rPr lang="tr-TR" sz="2400" dirty="0" smtClean="0">
                <a:solidFill>
                  <a:srgbClr val="FF0000"/>
                </a:solidFill>
              </a:rPr>
              <a:t>Nakit Esasına </a:t>
            </a:r>
            <a:r>
              <a:rPr lang="tr-TR" sz="2400" dirty="0" smtClean="0"/>
              <a:t>göre raporlanır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/>
              <a:t>Bilanço – Gelir Tablosu		</a:t>
            </a:r>
            <a:r>
              <a:rPr lang="tr-TR" sz="2400" dirty="0" smtClean="0">
                <a:solidFill>
                  <a:srgbClr val="FF0000"/>
                </a:solidFill>
              </a:rPr>
              <a:t>Tahakkuk Esasına </a:t>
            </a:r>
            <a:r>
              <a:rPr lang="tr-TR" sz="2400" dirty="0" smtClean="0"/>
              <a:t>göre raporlanır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7" name="Çentikli Sağ Ok 6"/>
          <p:cNvSpPr/>
          <p:nvPr/>
        </p:nvSpPr>
        <p:spPr>
          <a:xfrm>
            <a:off x="3602562" y="2840179"/>
            <a:ext cx="775854" cy="235527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Çentikli Sağ Ok 7"/>
          <p:cNvSpPr/>
          <p:nvPr/>
        </p:nvSpPr>
        <p:spPr>
          <a:xfrm>
            <a:off x="3990489" y="3589496"/>
            <a:ext cx="775854" cy="235527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01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Nakit Akış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658754" y="1285436"/>
            <a:ext cx="7398327" cy="36170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İşletme Faaliyetleri </a:t>
            </a:r>
            <a:r>
              <a:rPr lang="tr-TR" b="1" dirty="0">
                <a:solidFill>
                  <a:srgbClr val="0070C0"/>
                </a:solidFill>
              </a:rPr>
              <a:t>Nakit Kaynakları </a:t>
            </a:r>
            <a:endParaRPr lang="tr-TR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Satışlardan </a:t>
            </a:r>
            <a:r>
              <a:rPr lang="tr-TR" dirty="0" smtClean="0"/>
              <a:t>tahsilat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Komisyon ve benzeri diğer gelirlerden </a:t>
            </a:r>
            <a:r>
              <a:rPr lang="tr-TR" dirty="0" smtClean="0"/>
              <a:t>tahsilat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/>
              <a:t>İşletme Faaliyetleri </a:t>
            </a:r>
            <a:r>
              <a:rPr lang="tr-TR" b="1" dirty="0" smtClean="0">
                <a:solidFill>
                  <a:srgbClr val="FF0000"/>
                </a:solidFill>
              </a:rPr>
              <a:t>Nakit </a:t>
            </a:r>
            <a:r>
              <a:rPr lang="tr-TR" b="1" dirty="0">
                <a:solidFill>
                  <a:srgbClr val="FF0000"/>
                </a:solidFill>
              </a:rPr>
              <a:t>Kullanımları</a:t>
            </a:r>
          </a:p>
          <a:p>
            <a:pPr marL="0" indent="0">
              <a:buNone/>
            </a:pPr>
            <a:r>
              <a:rPr lang="tr-TR" dirty="0" smtClean="0"/>
              <a:t>-Tedarikçilere </a:t>
            </a:r>
            <a:r>
              <a:rPr lang="tr-TR" dirty="0"/>
              <a:t>yapılan </a:t>
            </a:r>
            <a:r>
              <a:rPr lang="tr-TR" dirty="0" smtClean="0"/>
              <a:t>ödemeler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Çalışanlara ödenen </a:t>
            </a:r>
            <a:r>
              <a:rPr lang="tr-TR" dirty="0" smtClean="0"/>
              <a:t>ücretler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Faaliyet giderleri için </a:t>
            </a:r>
            <a:r>
              <a:rPr lang="tr-TR" dirty="0" smtClean="0"/>
              <a:t>ödemeler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Vergi </a:t>
            </a:r>
            <a:r>
              <a:rPr lang="tr-TR" dirty="0" smtClean="0"/>
              <a:t>ödemeleri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Faiz </a:t>
            </a:r>
            <a:r>
              <a:rPr lang="tr-TR" dirty="0" smtClean="0"/>
              <a:t>ödemeleri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891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Nakit Akış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628647" y="1245771"/>
            <a:ext cx="7886700" cy="468384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/>
              <a:t>Yatırım Faaliyetleri </a:t>
            </a:r>
            <a:r>
              <a:rPr lang="tr-TR" b="1" dirty="0" smtClean="0">
                <a:solidFill>
                  <a:srgbClr val="0070C0"/>
                </a:solidFill>
              </a:rPr>
              <a:t>Nakit Kaynakları</a:t>
            </a:r>
            <a:r>
              <a:rPr lang="tr-TR" dirty="0" smtClean="0">
                <a:solidFill>
                  <a:srgbClr val="0070C0"/>
                </a:solidFill>
              </a:rPr>
              <a:t/>
            </a:r>
            <a:br>
              <a:rPr lang="tr-TR" dirty="0" smtClean="0">
                <a:solidFill>
                  <a:srgbClr val="0070C0"/>
                </a:solidFill>
              </a:rPr>
            </a:br>
            <a:r>
              <a:rPr lang="tr-TR" dirty="0" smtClean="0"/>
              <a:t>-Maddi duran varlık satışları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-Maddi olmayan duran varlık satışları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-Nakit benzeri kapsamına girmeyen menkul kıymet satışları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-Üçüncü kişilere verilen avans ve kredilerin tahsili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-Türev ürünlerden tahsilat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endParaRPr lang="tr-TR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b="1" dirty="0" smtClean="0"/>
              <a:t>Yatırım Faaliyetleri </a:t>
            </a:r>
            <a:r>
              <a:rPr lang="tr-TR" b="1" dirty="0" smtClean="0">
                <a:solidFill>
                  <a:srgbClr val="FF0000"/>
                </a:solidFill>
              </a:rPr>
              <a:t>Nakit Kullanımları</a:t>
            </a:r>
            <a:endParaRPr lang="tr-TR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-Maddi duran varlık alışları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-Maddi olmayan duran varlık alışları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-Nakit benzeri kapsamına girmeyen menkul kıymet alışları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-Üçüncü kişilere verilen avans ve krediler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tr-TR" dirty="0" smtClean="0"/>
              <a:t>-Türev ürünler (alım-satım ve finansman faaliyetleri olanlar hariç) için ödenenler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294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25794</TotalTime>
  <Words>717</Words>
  <Application>Microsoft Office PowerPoint</Application>
  <PresentationFormat>Ekran Gösterisi (4:3)</PresentationFormat>
  <Paragraphs>98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21" baseType="lpstr">
      <vt:lpstr>MS PGothic</vt:lpstr>
      <vt:lpstr>Arial</vt:lpstr>
      <vt:lpstr>Calibri</vt:lpstr>
      <vt:lpstr>Symbol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964</cp:revision>
  <cp:lastPrinted>2016-10-24T07:53:35Z</cp:lastPrinted>
  <dcterms:created xsi:type="dcterms:W3CDTF">2016-09-18T09:35:24Z</dcterms:created>
  <dcterms:modified xsi:type="dcterms:W3CDTF">2020-02-27T13:42:35Z</dcterms:modified>
</cp:coreProperties>
</file>