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7" r:id="rId2"/>
    <p:sldId id="384" r:id="rId3"/>
    <p:sldId id="398" r:id="rId4"/>
    <p:sldId id="399" r:id="rId5"/>
    <p:sldId id="382" r:id="rId6"/>
    <p:sldId id="400" r:id="rId7"/>
    <p:sldId id="402" r:id="rId8"/>
    <p:sldId id="401" r:id="rId9"/>
    <p:sldId id="403" r:id="rId10"/>
    <p:sldId id="404" r:id="rId11"/>
    <p:sldId id="409" r:id="rId12"/>
    <p:sldId id="410" r:id="rId13"/>
    <p:sldId id="406" r:id="rId14"/>
    <p:sldId id="411" r:id="rId15"/>
    <p:sldId id="417" r:id="rId16"/>
    <p:sldId id="428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3B07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81" d="100"/>
          <a:sy n="81" d="100"/>
        </p:scale>
        <p:origin x="-78" y="-7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2862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82518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35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952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99743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975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10" name="Resim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5286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6" name="Resi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5080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5" name="Resim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5174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13846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8" name="Resim 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274742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B722E-B095-40C0-A4D4-63B30D58DCE4}" type="datetimeFigureOut">
              <a:rPr lang="tr-TR" smtClean="0"/>
              <a:t>16.04.2019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93A65-4217-47B8-87DD-95638C800204}" type="slidenum">
              <a:rPr lang="tr-TR" smtClean="0"/>
              <a:t>‹#›</a:t>
            </a:fld>
            <a:endParaRPr lang="tr-TR"/>
          </a:p>
        </p:txBody>
      </p:sp>
      <p:pic>
        <p:nvPicPr>
          <p:cNvPr id="7" name="Resim 6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2869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814596" y="618309"/>
            <a:ext cx="7024814" cy="395414"/>
          </a:xfrm>
        </p:spPr>
        <p:txBody>
          <a:bodyPr>
            <a:noAutofit/>
          </a:bodyPr>
          <a:lstStyle/>
          <a:p>
            <a:pPr algn="l"/>
            <a:r>
              <a:rPr lang="tr-TR" sz="2400" b="1" dirty="0" smtClean="0">
                <a:solidFill>
                  <a:srgbClr val="F93B07"/>
                </a:solidFill>
                <a:latin typeface="+mn-lt"/>
              </a:rPr>
              <a:t>Türkiye’de Gazetecilik Etiği</a:t>
            </a:r>
            <a:endParaRPr lang="tr-TR" sz="2400" b="1" dirty="0">
              <a:solidFill>
                <a:srgbClr val="F93B07"/>
              </a:solidFill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814596" y="1237506"/>
            <a:ext cx="975632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- 1935 </a:t>
            </a:r>
            <a:r>
              <a:rPr lang="tr-TR" dirty="0" smtClean="0">
                <a:sym typeface="Wingdings" pitchFamily="2" charset="2"/>
              </a:rPr>
              <a:t> Basın Kongresi (Basın Genel Direktörlüğü)</a:t>
            </a:r>
            <a:endParaRPr lang="tr-TR" dirty="0"/>
          </a:p>
        </p:txBody>
      </p:sp>
      <p:sp>
        <p:nvSpPr>
          <p:cNvPr id="13" name="Rectangle 12"/>
          <p:cNvSpPr/>
          <p:nvPr/>
        </p:nvSpPr>
        <p:spPr>
          <a:xfrm>
            <a:off x="1055914" y="1606838"/>
            <a:ext cx="997403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«basının ulusal kültürü yayma görevini daha iyi yerine getirebilmesi için yollar belirlemek, gazetecilik mesleğinin ve gazetecilerin ilerleme ve yükselme yollarını araştırmak ve basın birliğini kurmak»</a:t>
            </a:r>
            <a:endParaRPr lang="tr-TR" dirty="0"/>
          </a:p>
        </p:txBody>
      </p:sp>
      <p:sp>
        <p:nvSpPr>
          <p:cNvPr id="14" name="Rectangle 13"/>
          <p:cNvSpPr/>
          <p:nvPr/>
        </p:nvSpPr>
        <p:spPr>
          <a:xfrm>
            <a:off x="794656" y="2309322"/>
            <a:ext cx="2790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- 1938 </a:t>
            </a:r>
            <a:r>
              <a:rPr lang="tr-TR" dirty="0" smtClean="0">
                <a:sym typeface="Wingdings" pitchFamily="2" charset="2"/>
              </a:rPr>
              <a:t> Basın Birliği Yasası</a:t>
            </a:r>
            <a:endParaRPr lang="tr-TR" dirty="0"/>
          </a:p>
        </p:txBody>
      </p:sp>
      <p:sp>
        <p:nvSpPr>
          <p:cNvPr id="16" name="Rectangle 15"/>
          <p:cNvSpPr/>
          <p:nvPr/>
        </p:nvSpPr>
        <p:spPr>
          <a:xfrm>
            <a:off x="1155907" y="2750863"/>
            <a:ext cx="20679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«sarı basın kartı»</a:t>
            </a:r>
            <a:endParaRPr lang="tr-TR" dirty="0"/>
          </a:p>
        </p:txBody>
      </p:sp>
      <p:sp>
        <p:nvSpPr>
          <p:cNvPr id="17" name="Rectangle 16"/>
          <p:cNvSpPr/>
          <p:nvPr/>
        </p:nvSpPr>
        <p:spPr>
          <a:xfrm>
            <a:off x="1186071" y="3136271"/>
            <a:ext cx="268933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«Yüksek haysiyet divanı»</a:t>
            </a:r>
            <a:endParaRPr lang="tr-TR" dirty="0"/>
          </a:p>
        </p:txBody>
      </p:sp>
      <p:sp>
        <p:nvSpPr>
          <p:cNvPr id="18" name="Rectangle 17"/>
          <p:cNvSpPr/>
          <p:nvPr/>
        </p:nvSpPr>
        <p:spPr>
          <a:xfrm>
            <a:off x="814596" y="3524820"/>
            <a:ext cx="10215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- 1946 </a:t>
            </a:r>
            <a:r>
              <a:rPr lang="tr-TR" dirty="0" smtClean="0">
                <a:sym typeface="Wingdings" pitchFamily="2" charset="2"/>
              </a:rPr>
              <a:t> kaldırıldı.</a:t>
            </a:r>
            <a:endParaRPr lang="tr-TR" dirty="0"/>
          </a:p>
        </p:txBody>
      </p:sp>
      <p:sp>
        <p:nvSpPr>
          <p:cNvPr id="19" name="Rectangle 18"/>
          <p:cNvSpPr/>
          <p:nvPr/>
        </p:nvSpPr>
        <p:spPr>
          <a:xfrm>
            <a:off x="814596" y="4361679"/>
            <a:ext cx="56213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- 1986 </a:t>
            </a:r>
            <a:r>
              <a:rPr lang="tr-TR" dirty="0" smtClean="0">
                <a:sym typeface="Wingdings" pitchFamily="2" charset="2"/>
              </a:rPr>
              <a:t> Basın Konseyi Sözleşmesi ve Basın Meslek ilkeleri</a:t>
            </a:r>
            <a:endParaRPr lang="tr-TR" dirty="0"/>
          </a:p>
        </p:txBody>
      </p:sp>
      <p:sp>
        <p:nvSpPr>
          <p:cNvPr id="11" name="Rectangle 10"/>
          <p:cNvSpPr/>
          <p:nvPr/>
        </p:nvSpPr>
        <p:spPr>
          <a:xfrm>
            <a:off x="814596" y="3910695"/>
            <a:ext cx="1021535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- 1960 </a:t>
            </a:r>
            <a:r>
              <a:rPr lang="tr-TR" dirty="0" smtClean="0">
                <a:sym typeface="Wingdings" pitchFamily="2" charset="2"/>
              </a:rPr>
              <a:t> Basın ahlak yasası (Abdi İpekçi)</a:t>
            </a:r>
            <a:endParaRPr lang="tr-TR" dirty="0"/>
          </a:p>
        </p:txBody>
      </p:sp>
      <p:sp>
        <p:nvSpPr>
          <p:cNvPr id="12" name="Rectangle 11"/>
          <p:cNvSpPr/>
          <p:nvPr/>
        </p:nvSpPr>
        <p:spPr>
          <a:xfrm>
            <a:off x="875556" y="4756514"/>
            <a:ext cx="172675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Ombudsmanlık</a:t>
            </a:r>
            <a:endParaRPr lang="tr-TR" dirty="0"/>
          </a:p>
        </p:txBody>
      </p:sp>
      <p:sp>
        <p:nvSpPr>
          <p:cNvPr id="15" name="Rectangle 14"/>
          <p:cNvSpPr/>
          <p:nvPr/>
        </p:nvSpPr>
        <p:spPr>
          <a:xfrm>
            <a:off x="875556" y="5134624"/>
            <a:ext cx="29345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 smtClean="0"/>
              <a:t>- Meslek örgütleri etik kodları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5664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2</a:t>
            </a:r>
            <a:r>
              <a:rPr lang="tr-TR" sz="2000" u="sng" dirty="0" smtClean="0">
                <a:solidFill>
                  <a:srgbClr val="FF0000"/>
                </a:solidFill>
              </a:rPr>
              <a:t>. Gazetecilerin Halkla İlişkiler Sektörüyle İlişkisinde Yaşanan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6" name="Dikdörtgen 10"/>
          <p:cNvSpPr/>
          <p:nvPr/>
        </p:nvSpPr>
        <p:spPr>
          <a:xfrm>
            <a:off x="963083" y="1902452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Hediyeler</a:t>
            </a:r>
            <a:endParaRPr lang="tr-TR" sz="2000" dirty="0"/>
          </a:p>
        </p:txBody>
      </p:sp>
      <p:sp>
        <p:nvSpPr>
          <p:cNvPr id="3" name="Rectangle 2"/>
          <p:cNvSpPr/>
          <p:nvPr/>
        </p:nvSpPr>
        <p:spPr>
          <a:xfrm>
            <a:off x="1050167" y="2448218"/>
            <a:ext cx="112724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«Yayın öncesi kararlarla ve yayınlarla ilgili önyargı, kuşku yaratacak her cinsten kişisel hediye ve maddi menfaat reddedilmelidir» TCG – Türkiye Gazetecileri Hak ve Sorumluluk Bildirgesi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945664" y="3282760"/>
            <a:ext cx="60995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Ne hediye olarak kabul edilebilir ?</a:t>
            </a:r>
            <a:endParaRPr lang="tr-TR" sz="2000" dirty="0"/>
          </a:p>
        </p:txBody>
      </p:sp>
      <p:sp>
        <p:nvSpPr>
          <p:cNvPr id="12" name="Dikdörtgen 10"/>
          <p:cNvSpPr/>
          <p:nvPr/>
        </p:nvSpPr>
        <p:spPr>
          <a:xfrm>
            <a:off x="1122404" y="3822208"/>
            <a:ext cx="2873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NY Times </a:t>
            </a:r>
            <a:r>
              <a:rPr lang="tr-TR" dirty="0" smtClean="0">
                <a:sym typeface="Wingdings" pitchFamily="2" charset="2"/>
              </a:rPr>
              <a:t> 25 dolar /Çiçek</a:t>
            </a:r>
            <a:endParaRPr lang="tr-TR" dirty="0"/>
          </a:p>
        </p:txBody>
      </p:sp>
      <p:sp>
        <p:nvSpPr>
          <p:cNvPr id="9" name="Dikdörtgen 10"/>
          <p:cNvSpPr/>
          <p:nvPr/>
        </p:nvSpPr>
        <p:spPr>
          <a:xfrm>
            <a:off x="1122404" y="4265563"/>
            <a:ext cx="28730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Yöneticilere haber verilmesi</a:t>
            </a:r>
            <a:endParaRPr lang="tr-TR" dirty="0"/>
          </a:p>
        </p:txBody>
      </p:sp>
      <p:sp>
        <p:nvSpPr>
          <p:cNvPr id="10" name="Dikdörtgen 9"/>
          <p:cNvSpPr/>
          <p:nvPr/>
        </p:nvSpPr>
        <p:spPr>
          <a:xfrm>
            <a:off x="408689" y="6112822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53896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2</a:t>
            </a:r>
            <a:r>
              <a:rPr lang="tr-TR" sz="2000" u="sng" dirty="0" smtClean="0">
                <a:solidFill>
                  <a:srgbClr val="FF0000"/>
                </a:solidFill>
              </a:rPr>
              <a:t>. Gazetecilerin Halkla İlişkiler Sektörüyle İlişkisinde Yaşanan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6" name="Dikdörtgen 10"/>
          <p:cNvSpPr/>
          <p:nvPr/>
        </p:nvSpPr>
        <p:spPr>
          <a:xfrm>
            <a:off x="963083" y="1902452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Bedava geziler (junket)</a:t>
            </a:r>
            <a:endParaRPr lang="tr-TR" sz="2000" dirty="0"/>
          </a:p>
        </p:txBody>
      </p:sp>
      <p:sp>
        <p:nvSpPr>
          <p:cNvPr id="3" name="Rectangle 2"/>
          <p:cNvSpPr/>
          <p:nvPr/>
        </p:nvSpPr>
        <p:spPr>
          <a:xfrm>
            <a:off x="1122404" y="2444191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NY Times-Chicago Tribune </a:t>
            </a:r>
            <a:endParaRPr lang="tr-TR" dirty="0"/>
          </a:p>
        </p:txBody>
      </p:sp>
      <p:sp>
        <p:nvSpPr>
          <p:cNvPr id="11" name="Dikdörtgen 10"/>
          <p:cNvSpPr/>
          <p:nvPr/>
        </p:nvSpPr>
        <p:spPr>
          <a:xfrm>
            <a:off x="945663" y="2968396"/>
            <a:ext cx="60995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Ekonomik yeterlilik</a:t>
            </a:r>
            <a:endParaRPr lang="tr-TR" sz="2000" dirty="0"/>
          </a:p>
        </p:txBody>
      </p:sp>
      <p:sp>
        <p:nvSpPr>
          <p:cNvPr id="12" name="Dikdörtgen 11"/>
          <p:cNvSpPr/>
          <p:nvPr/>
        </p:nvSpPr>
        <p:spPr>
          <a:xfrm>
            <a:off x="256289" y="6101099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673236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 smtClean="0">
                <a:solidFill>
                  <a:srgbClr val="FF0000"/>
                </a:solidFill>
              </a:rPr>
              <a:t>3. Çek Defteri Gazeteciliği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6" name="Dikdörtgen 10"/>
          <p:cNvSpPr/>
          <p:nvPr/>
        </p:nvSpPr>
        <p:spPr>
          <a:xfrm>
            <a:off x="963083" y="1902452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«Gazetecinin haber kaynaklarıyla ilişkisini paraya dayandırdığı bir gazetecilik türü»</a:t>
            </a:r>
            <a:endParaRPr lang="tr-TR" sz="2000" dirty="0"/>
          </a:p>
        </p:txBody>
      </p:sp>
      <p:sp>
        <p:nvSpPr>
          <p:cNvPr id="11" name="Dikdörtgen 10"/>
          <p:cNvSpPr/>
          <p:nvPr/>
        </p:nvSpPr>
        <p:spPr>
          <a:xfrm>
            <a:off x="1222154" y="3541127"/>
            <a:ext cx="3106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 smtClean="0"/>
              <a:t>Haberi Parayla Elde Etme</a:t>
            </a:r>
            <a:endParaRPr lang="tr-TR" u="sng" dirty="0"/>
          </a:p>
        </p:txBody>
      </p:sp>
      <p:sp>
        <p:nvSpPr>
          <p:cNvPr id="12" name="Aşağı Ok 4"/>
          <p:cNvSpPr/>
          <p:nvPr/>
        </p:nvSpPr>
        <p:spPr>
          <a:xfrm>
            <a:off x="2144231" y="3074038"/>
            <a:ext cx="171350" cy="249779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Aşağı Ok 4"/>
          <p:cNvSpPr/>
          <p:nvPr/>
        </p:nvSpPr>
        <p:spPr>
          <a:xfrm>
            <a:off x="6706379" y="3074038"/>
            <a:ext cx="171350" cy="249779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0"/>
          <p:cNvSpPr/>
          <p:nvPr/>
        </p:nvSpPr>
        <p:spPr>
          <a:xfrm>
            <a:off x="5667882" y="3544492"/>
            <a:ext cx="3106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 smtClean="0"/>
              <a:t>Para Karşılığı Haber Yapma</a:t>
            </a:r>
            <a:endParaRPr lang="tr-TR" u="sng" dirty="0"/>
          </a:p>
        </p:txBody>
      </p:sp>
      <p:sp>
        <p:nvSpPr>
          <p:cNvPr id="15" name="Dikdörtgen 10"/>
          <p:cNvSpPr/>
          <p:nvPr/>
        </p:nvSpPr>
        <p:spPr>
          <a:xfrm>
            <a:off x="1025889" y="2302562"/>
            <a:ext cx="627189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Haber </a:t>
            </a:r>
            <a:r>
              <a:rPr lang="tr-TR" dirty="0" smtClean="0">
                <a:sym typeface="Wingdings" pitchFamily="2" charset="2"/>
              </a:rPr>
              <a:t> meta??  ekonomik olanak sorunu?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7217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10"/>
          <p:cNvSpPr/>
          <p:nvPr/>
        </p:nvSpPr>
        <p:spPr>
          <a:xfrm>
            <a:off x="943480" y="671882"/>
            <a:ext cx="3106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Haberi Parayla Elde Etme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23094" y="1094166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Suçlular/tanıklar</a:t>
            </a:r>
            <a:endParaRPr lang="tr-TR" dirty="0"/>
          </a:p>
        </p:txBody>
      </p:sp>
      <p:sp>
        <p:nvSpPr>
          <p:cNvPr id="13" name="Rectangle 12"/>
          <p:cNvSpPr/>
          <p:nvPr/>
        </p:nvSpPr>
        <p:spPr>
          <a:xfrm>
            <a:off x="1131805" y="1476094"/>
            <a:ext cx="39104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- 1996- Mandy Alwood (8 çocuk)</a:t>
            </a:r>
            <a:endParaRPr lang="tr-TR" dirty="0"/>
          </a:p>
        </p:txBody>
      </p:sp>
      <p:sp>
        <p:nvSpPr>
          <p:cNvPr id="14" name="Rectangle 13"/>
          <p:cNvSpPr/>
          <p:nvPr/>
        </p:nvSpPr>
        <p:spPr>
          <a:xfrm>
            <a:off x="1131805" y="1856077"/>
            <a:ext cx="43640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Magazin – Prens Charles- George Smith</a:t>
            </a:r>
          </a:p>
          <a:p>
            <a:r>
              <a:rPr lang="tr-TR" dirty="0" smtClean="0"/>
              <a:t>  (60 bin sterlin)</a:t>
            </a:r>
            <a:endParaRPr lang="tr-TR" dirty="0"/>
          </a:p>
        </p:txBody>
      </p:sp>
      <p:sp>
        <p:nvSpPr>
          <p:cNvPr id="15" name="Rectangle 14"/>
          <p:cNvSpPr/>
          <p:nvPr/>
        </p:nvSpPr>
        <p:spPr>
          <a:xfrm>
            <a:off x="1123093" y="2502408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Hiç para ödenmemli mi?</a:t>
            </a:r>
            <a:endParaRPr lang="tr-TR" dirty="0"/>
          </a:p>
        </p:txBody>
      </p:sp>
      <p:sp>
        <p:nvSpPr>
          <p:cNvPr id="17" name="Rectangle 16"/>
          <p:cNvSpPr/>
          <p:nvPr/>
        </p:nvSpPr>
        <p:spPr>
          <a:xfrm>
            <a:off x="1357353" y="2871740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(Knightly örneği)</a:t>
            </a:r>
            <a:endParaRPr lang="tr-TR" dirty="0"/>
          </a:p>
        </p:txBody>
      </p:sp>
      <p:sp>
        <p:nvSpPr>
          <p:cNvPr id="18" name="Aşağı Ok 4"/>
          <p:cNvSpPr/>
          <p:nvPr/>
        </p:nvSpPr>
        <p:spPr>
          <a:xfrm rot="16200000">
            <a:off x="3944564" y="2443908"/>
            <a:ext cx="235131" cy="486330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9" name="Rectangle 18"/>
          <p:cNvSpPr/>
          <p:nvPr/>
        </p:nvSpPr>
        <p:spPr>
          <a:xfrm>
            <a:off x="4539552" y="2394686"/>
            <a:ext cx="311362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Düzenlemeler</a:t>
            </a:r>
          </a:p>
          <a:p>
            <a:r>
              <a:rPr lang="tr-TR" sz="1400" dirty="0" smtClean="0"/>
              <a:t>(İngiltere Basın Şikayetleri Komisyonu)</a:t>
            </a:r>
            <a:endParaRPr lang="tr-TR" sz="1400" dirty="0"/>
          </a:p>
        </p:txBody>
      </p:sp>
      <p:sp>
        <p:nvSpPr>
          <p:cNvPr id="20" name="Aşağı Ok 4"/>
          <p:cNvSpPr/>
          <p:nvPr/>
        </p:nvSpPr>
        <p:spPr>
          <a:xfrm rot="16200000">
            <a:off x="7622022" y="2435158"/>
            <a:ext cx="235131" cy="486330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21" name="Rectangle 20"/>
          <p:cNvSpPr/>
          <p:nvPr/>
        </p:nvSpPr>
        <p:spPr>
          <a:xfrm>
            <a:off x="8129144" y="2133555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Haber doğrudan konu alan kişiler</a:t>
            </a:r>
            <a:endParaRPr lang="tr-TR" dirty="0"/>
          </a:p>
        </p:txBody>
      </p:sp>
      <p:sp>
        <p:nvSpPr>
          <p:cNvPr id="22" name="Rectangle 21"/>
          <p:cNvSpPr/>
          <p:nvPr/>
        </p:nvSpPr>
        <p:spPr>
          <a:xfrm>
            <a:off x="8129144" y="2560757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Suçlular-Tanıklar</a:t>
            </a:r>
            <a:endParaRPr lang="tr-TR" dirty="0"/>
          </a:p>
        </p:txBody>
      </p:sp>
      <p:sp>
        <p:nvSpPr>
          <p:cNvPr id="23" name="Rectangle 22"/>
          <p:cNvSpPr/>
          <p:nvPr/>
        </p:nvSpPr>
        <p:spPr>
          <a:xfrm>
            <a:off x="8129144" y="2925389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Uzmanlar</a:t>
            </a:r>
            <a:endParaRPr lang="tr-TR" dirty="0"/>
          </a:p>
        </p:txBody>
      </p:sp>
      <p:sp>
        <p:nvSpPr>
          <p:cNvPr id="24" name="Rectangle 23"/>
          <p:cNvSpPr/>
          <p:nvPr/>
        </p:nvSpPr>
        <p:spPr>
          <a:xfrm>
            <a:off x="1123092" y="3294721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Türkiye ?</a:t>
            </a:r>
            <a:endParaRPr lang="tr-TR" dirty="0"/>
          </a:p>
        </p:txBody>
      </p:sp>
      <p:sp>
        <p:nvSpPr>
          <p:cNvPr id="28" name="Rectangle 27"/>
          <p:cNvSpPr/>
          <p:nvPr/>
        </p:nvSpPr>
        <p:spPr>
          <a:xfrm>
            <a:off x="6321438" y="3768360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TGC Hak ve Sorumluluk Bildirgesi:</a:t>
            </a:r>
            <a:endParaRPr lang="tr-TR" dirty="0"/>
          </a:p>
        </p:txBody>
      </p:sp>
      <p:sp>
        <p:nvSpPr>
          <p:cNvPr id="29" name="Rectangle 28"/>
          <p:cNvSpPr/>
          <p:nvPr/>
        </p:nvSpPr>
        <p:spPr>
          <a:xfrm>
            <a:off x="5833446" y="4158558"/>
            <a:ext cx="579249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smtClean="0"/>
              <a:t>«Gazeteci belge veya görüntü sağlamak amacıyla, bir suçla ilgili sanık, tanık veya onların yakınlarına para teklif etmemeli ve vermemelidir.»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5389607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kdörtgen 10"/>
          <p:cNvSpPr/>
          <p:nvPr/>
        </p:nvSpPr>
        <p:spPr>
          <a:xfrm>
            <a:off x="943480" y="671882"/>
            <a:ext cx="310600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u="sng" dirty="0" smtClean="0">
                <a:solidFill>
                  <a:srgbClr val="FF0000"/>
                </a:solidFill>
              </a:rPr>
              <a:t>Para Karşılığında Haber Yapma</a:t>
            </a:r>
            <a:endParaRPr lang="tr-TR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3094" y="1094166"/>
            <a:ext cx="318219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Olumlu/ olumsuz</a:t>
            </a:r>
            <a:endParaRPr lang="tr-TR" dirty="0"/>
          </a:p>
        </p:txBody>
      </p:sp>
      <p:sp>
        <p:nvSpPr>
          <p:cNvPr id="6" name="Rectangle 5"/>
          <p:cNvSpPr/>
          <p:nvPr/>
        </p:nvSpPr>
        <p:spPr>
          <a:xfrm>
            <a:off x="1205278" y="1537180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TGC Hak ve Sorumluluk Bildirgesi:</a:t>
            </a:r>
            <a:endParaRPr lang="tr-TR" dirty="0"/>
          </a:p>
        </p:txBody>
      </p:sp>
      <p:sp>
        <p:nvSpPr>
          <p:cNvPr id="7" name="Rectangle 6"/>
          <p:cNvSpPr/>
          <p:nvPr/>
        </p:nvSpPr>
        <p:spPr>
          <a:xfrm>
            <a:off x="1205278" y="1914129"/>
            <a:ext cx="974520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smtClean="0"/>
              <a:t>«Gazeteci, bir bilginin, haberin yayını ya da yayınlanmaması karşılığı hiçbir maddi ya da manevi avantajın peşinde koşamaz.»</a:t>
            </a:r>
            <a:endParaRPr lang="tr-TR" i="1" dirty="0"/>
          </a:p>
        </p:txBody>
      </p:sp>
    </p:spTree>
    <p:extLst>
      <p:ext uri="{BB962C8B-B14F-4D97-AF65-F5344CB8AC3E}">
        <p14:creationId xmlns:p14="http://schemas.microsoft.com/office/powerpoint/2010/main" val="2315805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470702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71791" y="1071709"/>
            <a:ext cx="5573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 smtClean="0">
                <a:solidFill>
                  <a:srgbClr val="FF0000"/>
                </a:solidFill>
              </a:rPr>
              <a:t>B. Piyasadan Kaynaklanan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1198214" y="1548472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1. Medyada Tekelleşme ve Yoğunlaşma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1372384" y="1959321"/>
            <a:ext cx="93391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«Her şeyin bir fiyatının olduğu yerde, artık hiçbir şeyin değeri yoktur.» (N Grimaldi)</a:t>
            </a:r>
            <a:endParaRPr lang="tr-TR" dirty="0"/>
          </a:p>
        </p:txBody>
      </p:sp>
      <p:sp>
        <p:nvSpPr>
          <p:cNvPr id="13" name="Dikdörtgen 10"/>
          <p:cNvSpPr/>
          <p:nvPr/>
        </p:nvSpPr>
        <p:spPr>
          <a:xfrm>
            <a:off x="1372383" y="2358243"/>
            <a:ext cx="93391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Liberal demokrasi </a:t>
            </a:r>
            <a:r>
              <a:rPr lang="tr-TR" dirty="0" smtClean="0">
                <a:sym typeface="Wingdings" pitchFamily="2" charset="2"/>
              </a:rPr>
              <a:t> gözlemci, bilgilendirici, çokseslilik !</a:t>
            </a:r>
            <a:endParaRPr lang="tr-TR" dirty="0"/>
          </a:p>
        </p:txBody>
      </p:sp>
      <p:sp>
        <p:nvSpPr>
          <p:cNvPr id="14" name="Dikdörtgen 10"/>
          <p:cNvSpPr/>
          <p:nvPr/>
        </p:nvSpPr>
        <p:spPr>
          <a:xfrm>
            <a:off x="1450760" y="2693198"/>
            <a:ext cx="589056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- Tekelleşme ? İş adamları ?</a:t>
            </a:r>
            <a:endParaRPr lang="tr-TR" dirty="0"/>
          </a:p>
        </p:txBody>
      </p:sp>
      <p:pic>
        <p:nvPicPr>
          <p:cNvPr id="2050" name="Picture 2" descr="C:\Users\Beris Artan Özoran\Desktop\41NNFB2YC1L._SX316_BO1,204,203,200_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760" y="3146044"/>
            <a:ext cx="1597240" cy="23807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Dikdörtgen 10"/>
          <p:cNvSpPr/>
          <p:nvPr/>
        </p:nvSpPr>
        <p:spPr>
          <a:xfrm>
            <a:off x="3758630" y="3220469"/>
            <a:ext cx="1928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1983 </a:t>
            </a:r>
            <a:r>
              <a:rPr lang="tr-TR" dirty="0" smtClean="0">
                <a:sym typeface="Wingdings" pitchFamily="2" charset="2"/>
              </a:rPr>
              <a:t> 50</a:t>
            </a:r>
            <a:endParaRPr lang="tr-TR" dirty="0"/>
          </a:p>
        </p:txBody>
      </p:sp>
      <p:sp>
        <p:nvSpPr>
          <p:cNvPr id="17" name="Dikdörtgen 10"/>
          <p:cNvSpPr/>
          <p:nvPr/>
        </p:nvSpPr>
        <p:spPr>
          <a:xfrm>
            <a:off x="3687589" y="3589801"/>
            <a:ext cx="1928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1996 </a:t>
            </a:r>
            <a:r>
              <a:rPr lang="tr-TR" dirty="0" smtClean="0">
                <a:sym typeface="Wingdings" pitchFamily="2" charset="2"/>
              </a:rPr>
              <a:t> 10</a:t>
            </a:r>
            <a:endParaRPr lang="tr-TR" dirty="0"/>
          </a:p>
        </p:txBody>
      </p:sp>
      <p:sp>
        <p:nvSpPr>
          <p:cNvPr id="18" name="Dikdörtgen 10"/>
          <p:cNvSpPr/>
          <p:nvPr/>
        </p:nvSpPr>
        <p:spPr>
          <a:xfrm>
            <a:off x="3687590" y="3960552"/>
            <a:ext cx="19281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2004 </a:t>
            </a:r>
            <a:r>
              <a:rPr lang="tr-TR" dirty="0" smtClean="0">
                <a:sym typeface="Wingdings" pitchFamily="2" charset="2"/>
              </a:rPr>
              <a:t> 5</a:t>
            </a:r>
            <a:endParaRPr lang="tr-TR" dirty="0"/>
          </a:p>
        </p:txBody>
      </p:sp>
      <p:sp>
        <p:nvSpPr>
          <p:cNvPr id="12" name="Dikdörtgen 11"/>
          <p:cNvSpPr/>
          <p:nvPr/>
        </p:nvSpPr>
        <p:spPr>
          <a:xfrm>
            <a:off x="350074" y="6101099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650011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ikdörtgen 8"/>
          <p:cNvSpPr/>
          <p:nvPr/>
        </p:nvSpPr>
        <p:spPr>
          <a:xfrm>
            <a:off x="675700" y="947580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>
                <a:solidFill>
                  <a:srgbClr val="FF0000"/>
                </a:solidFill>
              </a:rPr>
              <a:t>1. Medyada Tekelleşme ve Yoğunlaşma</a:t>
            </a:r>
            <a:endParaRPr lang="tr-TR" sz="2000" dirty="0">
              <a:solidFill>
                <a:srgbClr val="FF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754074" y="1534279"/>
            <a:ext cx="93391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«İstenen haberlerin doğası piyasa tarafından belirlenir»</a:t>
            </a:r>
            <a:endParaRPr lang="tr-TR" dirty="0"/>
          </a:p>
        </p:txBody>
      </p:sp>
      <p:sp>
        <p:nvSpPr>
          <p:cNvPr id="13" name="Dikdörtgen 10"/>
          <p:cNvSpPr/>
          <p:nvPr/>
        </p:nvSpPr>
        <p:spPr>
          <a:xfrm>
            <a:off x="754074" y="1988911"/>
            <a:ext cx="933915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Gazeteci ne yapabilir?</a:t>
            </a:r>
            <a:endParaRPr lang="tr-TR" dirty="0"/>
          </a:p>
        </p:txBody>
      </p:sp>
      <p:sp>
        <p:nvSpPr>
          <p:cNvPr id="18" name="Dikdörtgen 10"/>
          <p:cNvSpPr/>
          <p:nvPr/>
        </p:nvSpPr>
        <p:spPr>
          <a:xfrm>
            <a:off x="956305" y="3281283"/>
            <a:ext cx="785676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i="1" dirty="0" smtClean="0"/>
              <a:t>«Gazetecinin halka sorumluluğu başta işverenine ve kamu otoritelerine karşı olmak üzere, öteki tüm soumluluklardan önce gelir»</a:t>
            </a:r>
            <a:endParaRPr lang="tr-TR" i="1" dirty="0"/>
          </a:p>
        </p:txBody>
      </p:sp>
      <p:sp>
        <p:nvSpPr>
          <p:cNvPr id="12" name="Rectangle 11"/>
          <p:cNvSpPr/>
          <p:nvPr/>
        </p:nvSpPr>
        <p:spPr>
          <a:xfrm>
            <a:off x="1009210" y="2644954"/>
            <a:ext cx="332263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TGC Hak ve Sorumluluk Bildirgesi: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588907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3" name="Dikdörtgen 2"/>
          <p:cNvSpPr/>
          <p:nvPr/>
        </p:nvSpPr>
        <p:spPr>
          <a:xfrm>
            <a:off x="879673" y="1614493"/>
            <a:ext cx="10121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Baskı</a:t>
            </a:r>
            <a:endParaRPr lang="tr-TR" sz="2000" dirty="0"/>
          </a:p>
        </p:txBody>
      </p:sp>
      <p:sp>
        <p:nvSpPr>
          <p:cNvPr id="4" name="Aşağı Ok 4"/>
          <p:cNvSpPr/>
          <p:nvPr/>
        </p:nvSpPr>
        <p:spPr>
          <a:xfrm rot="16200000">
            <a:off x="1921563" y="1582244"/>
            <a:ext cx="232737" cy="464606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Dikdörtgen 4"/>
          <p:cNvSpPr/>
          <p:nvPr/>
        </p:nvSpPr>
        <p:spPr>
          <a:xfrm>
            <a:off x="2566583" y="1231225"/>
            <a:ext cx="101218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piyasa</a:t>
            </a:r>
            <a:endParaRPr lang="tr-TR" sz="2000" dirty="0"/>
          </a:p>
        </p:txBody>
      </p:sp>
      <p:sp>
        <p:nvSpPr>
          <p:cNvPr id="6" name="Dikdörtgen 5"/>
          <p:cNvSpPr/>
          <p:nvPr/>
        </p:nvSpPr>
        <p:spPr>
          <a:xfrm>
            <a:off x="2566583" y="1694795"/>
            <a:ext cx="15850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err="1" smtClean="0"/>
              <a:t>reklamveren</a:t>
            </a:r>
            <a:endParaRPr lang="tr-TR" sz="2000" dirty="0"/>
          </a:p>
        </p:txBody>
      </p:sp>
      <p:sp>
        <p:nvSpPr>
          <p:cNvPr id="7" name="Dikdörtgen 6"/>
          <p:cNvSpPr/>
          <p:nvPr/>
        </p:nvSpPr>
        <p:spPr>
          <a:xfrm>
            <a:off x="2566583" y="2158365"/>
            <a:ext cx="1585003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devlet</a:t>
            </a:r>
            <a:endParaRPr lang="tr-TR" sz="2000" dirty="0"/>
          </a:p>
        </p:txBody>
      </p:sp>
      <p:sp>
        <p:nvSpPr>
          <p:cNvPr id="8" name="Dikdörtgen 7"/>
          <p:cNvSpPr/>
          <p:nvPr/>
        </p:nvSpPr>
        <p:spPr>
          <a:xfrm>
            <a:off x="879673" y="2944052"/>
            <a:ext cx="5573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A</a:t>
            </a:r>
            <a:r>
              <a:rPr lang="tr-TR" sz="2000" u="sng" dirty="0" smtClean="0">
                <a:solidFill>
                  <a:srgbClr val="FF0000"/>
                </a:solidFill>
              </a:rPr>
              <a:t>. Haber Kaynaklarına Karşı Sorumluluk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63083" y="3495544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Kaynak belirtilmeli mi? Güvenilirlik ? </a:t>
            </a:r>
            <a:endParaRPr lang="tr-TR" sz="2000" dirty="0"/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7208" y="3895654"/>
            <a:ext cx="2078749" cy="1563219"/>
          </a:xfrm>
          <a:prstGeom prst="rect">
            <a:avLst/>
          </a:prstGeom>
        </p:spPr>
      </p:pic>
      <p:sp>
        <p:nvSpPr>
          <p:cNvPr id="11" name="Dikdörtgen 10"/>
          <p:cNvSpPr/>
          <p:nvPr/>
        </p:nvSpPr>
        <p:spPr>
          <a:xfrm>
            <a:off x="4244581" y="4077098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1974 –»</a:t>
            </a:r>
            <a:r>
              <a:rPr lang="tr-TR" sz="2000" dirty="0" err="1" smtClean="0"/>
              <a:t>Deep</a:t>
            </a:r>
            <a:r>
              <a:rPr lang="tr-TR" sz="2000" dirty="0" smtClean="0"/>
              <a:t> </a:t>
            </a:r>
            <a:r>
              <a:rPr lang="tr-TR" sz="2000" dirty="0" err="1" smtClean="0"/>
              <a:t>Throat</a:t>
            </a:r>
            <a:r>
              <a:rPr lang="tr-TR" sz="2000" dirty="0" smtClean="0"/>
              <a:t>» - </a:t>
            </a:r>
            <a:r>
              <a:rPr lang="tr-TR" sz="2000" dirty="0" err="1" smtClean="0"/>
              <a:t>Woodward</a:t>
            </a:r>
            <a:endParaRPr lang="tr-TR" sz="2000" dirty="0"/>
          </a:p>
        </p:txBody>
      </p:sp>
      <p:sp>
        <p:nvSpPr>
          <p:cNvPr id="12" name="Aşağı Ok 4"/>
          <p:cNvSpPr/>
          <p:nvPr/>
        </p:nvSpPr>
        <p:spPr>
          <a:xfrm>
            <a:off x="5766996" y="4531989"/>
            <a:ext cx="171350" cy="249779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3" name="Dikdörtgen 12"/>
          <p:cNvSpPr/>
          <p:nvPr/>
        </p:nvSpPr>
        <p:spPr>
          <a:xfrm>
            <a:off x="5107355" y="4903615"/>
            <a:ext cx="240754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Mark </a:t>
            </a:r>
            <a:r>
              <a:rPr lang="tr-TR" sz="2000" dirty="0" err="1" smtClean="0"/>
              <a:t>Felt</a:t>
            </a:r>
            <a:r>
              <a:rPr lang="tr-TR" sz="2000" dirty="0" smtClean="0"/>
              <a:t> (FBI)</a:t>
            </a:r>
            <a:endParaRPr lang="tr-TR" sz="2000" dirty="0"/>
          </a:p>
        </p:txBody>
      </p:sp>
      <p:sp>
        <p:nvSpPr>
          <p:cNvPr id="14" name="Dikdörtgen 13"/>
          <p:cNvSpPr/>
          <p:nvPr/>
        </p:nvSpPr>
        <p:spPr>
          <a:xfrm>
            <a:off x="255517" y="6183160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888166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3" y="1411343"/>
            <a:ext cx="5573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A</a:t>
            </a:r>
            <a:r>
              <a:rPr lang="tr-TR" sz="2000" u="sng" dirty="0" smtClean="0">
                <a:solidFill>
                  <a:srgbClr val="FF0000"/>
                </a:solidFill>
              </a:rPr>
              <a:t>. Haber Kaynaklarına Karşı Sorumluluk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63083" y="1948582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Basın Konseyi Meslek İlkeleri;</a:t>
            </a:r>
            <a:endParaRPr lang="tr-TR" sz="2000" dirty="0"/>
          </a:p>
        </p:txBody>
      </p:sp>
      <p:sp>
        <p:nvSpPr>
          <p:cNvPr id="11" name="Dikdörtgen 10"/>
          <p:cNvSpPr/>
          <p:nvPr/>
        </p:nvSpPr>
        <p:spPr>
          <a:xfrm>
            <a:off x="978867" y="2348692"/>
            <a:ext cx="1052515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«Gazeteci, kaynaklarının gizliliğini korur. Kaynağının kişisel, siyasal, ekonomik vb. nedenlerle yanıltmayı amaçladadığı haller bunun dışındadır.» </a:t>
            </a:r>
            <a:endParaRPr lang="tr-TR" sz="2000" dirty="0"/>
          </a:p>
        </p:txBody>
      </p:sp>
      <p:sp>
        <p:nvSpPr>
          <p:cNvPr id="13" name="Dikdörtgen 12"/>
          <p:cNvSpPr/>
          <p:nvPr/>
        </p:nvSpPr>
        <p:spPr>
          <a:xfrm>
            <a:off x="6953572" y="4032273"/>
            <a:ext cx="36534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2002- Matt Cooper-Judith Miller</a:t>
            </a:r>
            <a:endParaRPr lang="tr-TR" sz="2000" dirty="0"/>
          </a:p>
        </p:txBody>
      </p:sp>
      <p:pic>
        <p:nvPicPr>
          <p:cNvPr id="2050" name="Picture 2" descr="C:\Users\Beris Artan Özoran\Desktop\Adsız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9020" y="3156084"/>
            <a:ext cx="3999563" cy="24436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Dikdörtgen 9"/>
          <p:cNvSpPr/>
          <p:nvPr/>
        </p:nvSpPr>
        <p:spPr>
          <a:xfrm>
            <a:off x="338350" y="6077652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732177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3" y="1411343"/>
            <a:ext cx="5573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A</a:t>
            </a:r>
            <a:r>
              <a:rPr lang="tr-TR" sz="2000" u="sng" dirty="0" smtClean="0">
                <a:solidFill>
                  <a:srgbClr val="FF0000"/>
                </a:solidFill>
              </a:rPr>
              <a:t>. Haber Kaynaklarına Karşı Sorumluluk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9" name="Dikdörtgen 8"/>
          <p:cNvSpPr/>
          <p:nvPr/>
        </p:nvSpPr>
        <p:spPr>
          <a:xfrm>
            <a:off x="963083" y="1948582"/>
            <a:ext cx="441754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Anonim kaynak kullanılması ?</a:t>
            </a:r>
            <a:endParaRPr lang="tr-TR" sz="2000" dirty="0"/>
          </a:p>
        </p:txBody>
      </p:sp>
      <p:sp>
        <p:nvSpPr>
          <p:cNvPr id="11" name="Dikdörtgen 10"/>
          <p:cNvSpPr/>
          <p:nvPr/>
        </p:nvSpPr>
        <p:spPr>
          <a:xfrm>
            <a:off x="963083" y="2348692"/>
            <a:ext cx="220877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Manipülasyon ?</a:t>
            </a:r>
            <a:endParaRPr lang="tr-TR" sz="2000" dirty="0"/>
          </a:p>
        </p:txBody>
      </p:sp>
      <p:sp>
        <p:nvSpPr>
          <p:cNvPr id="10" name="Dikdörtgen 10"/>
          <p:cNvSpPr/>
          <p:nvPr/>
        </p:nvSpPr>
        <p:spPr>
          <a:xfrm>
            <a:off x="963083" y="2777420"/>
            <a:ext cx="5995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Gazetecinin kendi düşüncesini yazması?</a:t>
            </a:r>
            <a:endParaRPr lang="tr-TR" sz="2000" dirty="0"/>
          </a:p>
        </p:txBody>
      </p:sp>
      <p:sp>
        <p:nvSpPr>
          <p:cNvPr id="12" name="Dikdörtgen 10"/>
          <p:cNvSpPr/>
          <p:nvPr/>
        </p:nvSpPr>
        <p:spPr>
          <a:xfrm>
            <a:off x="963083" y="3864650"/>
            <a:ext cx="5995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Kaynakların sorgulanması önemli !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100983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Beris Artan Özoran\Desktop\kral-dairesi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02170" y="1268849"/>
            <a:ext cx="6940733" cy="39099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1"/>
          <p:cNvSpPr/>
          <p:nvPr/>
        </p:nvSpPr>
        <p:spPr>
          <a:xfrm>
            <a:off x="360210" y="527260"/>
            <a:ext cx="448392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r-TR" dirty="0"/>
              <a:t>Zonguldak Erdemir Anadolu </a:t>
            </a:r>
            <a:r>
              <a:rPr lang="tr-TR" dirty="0" smtClean="0"/>
              <a:t>Lisesi- 180.000 TL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9622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557367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 smtClean="0">
                <a:solidFill>
                  <a:srgbClr val="FF0000"/>
                </a:solidFill>
              </a:rPr>
              <a:t>1. Araştırmacı Gazetecilik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963082" y="1893708"/>
            <a:ext cx="952203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«Bir olayın derinlemesine araştırılması, belgelenmesi, arka planda olup bitenlerin açığa çıkarılması»</a:t>
            </a:r>
            <a:endParaRPr lang="tr-TR" sz="2000" dirty="0"/>
          </a:p>
        </p:txBody>
      </p:sp>
      <p:sp>
        <p:nvSpPr>
          <p:cNvPr id="10" name="Dikdörtgen 10"/>
          <p:cNvSpPr/>
          <p:nvPr/>
        </p:nvSpPr>
        <p:spPr>
          <a:xfrm>
            <a:off x="1024043" y="2908291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Etik ikilem </a:t>
            </a:r>
            <a:r>
              <a:rPr lang="tr-TR" sz="2000" dirty="0" smtClean="0">
                <a:sym typeface="Wingdings" pitchFamily="2" charset="2"/>
              </a:rPr>
              <a:t>  Gazeteciler kimlikleri konusunda doğru mu söylemeli? Gizlemeli mi?</a:t>
            </a:r>
            <a:endParaRPr lang="tr-TR" sz="2000" dirty="0"/>
          </a:p>
        </p:txBody>
      </p:sp>
      <p:sp>
        <p:nvSpPr>
          <p:cNvPr id="12" name="Dikdörtgen 10"/>
          <p:cNvSpPr/>
          <p:nvPr/>
        </p:nvSpPr>
        <p:spPr>
          <a:xfrm>
            <a:off x="963083" y="3864650"/>
            <a:ext cx="1997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Günter Wallraff</a:t>
            </a:r>
            <a:endParaRPr lang="tr-TR" sz="2000" dirty="0"/>
          </a:p>
        </p:txBody>
      </p:sp>
      <p:sp>
        <p:nvSpPr>
          <p:cNvPr id="13" name="Aşağı Ok 4"/>
          <p:cNvSpPr/>
          <p:nvPr/>
        </p:nvSpPr>
        <p:spPr>
          <a:xfrm rot="16200000">
            <a:off x="2930172" y="3821539"/>
            <a:ext cx="235131" cy="486330"/>
          </a:xfrm>
          <a:prstGeom prst="downArrow">
            <a:avLst/>
          </a:prstGeom>
          <a:solidFill>
            <a:srgbClr val="FF66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4" name="Dikdörtgen 10"/>
          <p:cNvSpPr/>
          <p:nvPr/>
        </p:nvSpPr>
        <p:spPr>
          <a:xfrm>
            <a:off x="3585533" y="3849147"/>
            <a:ext cx="199783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Türk işçisi (1986)</a:t>
            </a:r>
            <a:endParaRPr lang="tr-TR" sz="2000" dirty="0"/>
          </a:p>
        </p:txBody>
      </p:sp>
      <p:sp>
        <p:nvSpPr>
          <p:cNvPr id="15" name="Dikdörtgen 10"/>
          <p:cNvSpPr/>
          <p:nvPr/>
        </p:nvSpPr>
        <p:spPr>
          <a:xfrm>
            <a:off x="3646493" y="4264760"/>
            <a:ext cx="585455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Silah taciri (1976) Portekiz- General Spinola</a:t>
            </a:r>
            <a:endParaRPr lang="tr-TR" sz="2000" dirty="0"/>
          </a:p>
        </p:txBody>
      </p:sp>
      <p:sp>
        <p:nvSpPr>
          <p:cNvPr id="16" name="Dikdörtgen 15"/>
          <p:cNvSpPr/>
          <p:nvPr/>
        </p:nvSpPr>
        <p:spPr>
          <a:xfrm>
            <a:off x="326628" y="6159714"/>
            <a:ext cx="4622130" cy="400110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sz="2000" dirty="0" smtClean="0"/>
              <a:t>Kaynak: </a:t>
            </a:r>
            <a:r>
              <a:rPr lang="tr-TR" sz="2000" dirty="0" err="1" smtClean="0"/>
              <a:t>Ruhdan</a:t>
            </a:r>
            <a:r>
              <a:rPr lang="tr-TR" sz="2000" dirty="0" smtClean="0"/>
              <a:t> Uzun, İletişim Etiği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533321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2</a:t>
            </a:r>
            <a:r>
              <a:rPr lang="tr-TR" sz="2000" u="sng" dirty="0" smtClean="0">
                <a:solidFill>
                  <a:srgbClr val="FF0000"/>
                </a:solidFill>
              </a:rPr>
              <a:t>. Gazetecilerin Halkla İlişkiler Sektörüyle İlişkisinde Yaşanan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1" name="Dikdörtgen 10"/>
          <p:cNvSpPr/>
          <p:nvPr/>
        </p:nvSpPr>
        <p:spPr>
          <a:xfrm>
            <a:off x="963082" y="1893708"/>
            <a:ext cx="952203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«Kontrollü haber» kavramı</a:t>
            </a:r>
            <a:endParaRPr lang="tr-TR" sz="2000" dirty="0"/>
          </a:p>
        </p:txBody>
      </p:sp>
      <p:sp>
        <p:nvSpPr>
          <p:cNvPr id="10" name="Dikdörtgen 10"/>
          <p:cNvSpPr/>
          <p:nvPr/>
        </p:nvSpPr>
        <p:spPr>
          <a:xfrm>
            <a:off x="963083" y="2368360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Halkla ilişkilerin «haber gündemini» etkilemesi tartışması</a:t>
            </a:r>
            <a:endParaRPr lang="tr-TR" sz="2000" dirty="0"/>
          </a:p>
        </p:txBody>
      </p:sp>
      <p:sp>
        <p:nvSpPr>
          <p:cNvPr id="12" name="Dikdörtgen 10"/>
          <p:cNvSpPr/>
          <p:nvPr/>
        </p:nvSpPr>
        <p:spPr>
          <a:xfrm>
            <a:off x="1476889" y="3028627"/>
            <a:ext cx="882535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i="1" dirty="0" smtClean="0"/>
              <a:t>«Biz halkla ilişkiler tarafından denetlenen, örgütlenen ve üretilen bir dünyadayız»</a:t>
            </a:r>
            <a:endParaRPr lang="tr-TR" sz="2000" i="1" dirty="0"/>
          </a:p>
        </p:txBody>
      </p:sp>
      <p:sp>
        <p:nvSpPr>
          <p:cNvPr id="14" name="Dikdörtgen 10"/>
          <p:cNvSpPr/>
          <p:nvPr/>
        </p:nvSpPr>
        <p:spPr>
          <a:xfrm>
            <a:off x="6894790" y="3538278"/>
            <a:ext cx="1997831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tr-TR" sz="2000" dirty="0" smtClean="0"/>
              <a:t>Mike Molly</a:t>
            </a:r>
          </a:p>
          <a:p>
            <a:pPr algn="ctr"/>
            <a:r>
              <a:rPr lang="tr-TR" sz="2000" dirty="0" smtClean="0"/>
              <a:t>(Daily Mirror)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1580670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2</a:t>
            </a:r>
            <a:r>
              <a:rPr lang="tr-TR" sz="2000" u="sng" dirty="0" smtClean="0">
                <a:solidFill>
                  <a:srgbClr val="FF0000"/>
                </a:solidFill>
              </a:rPr>
              <a:t>. Gazetecilerin Halkla İlişkiler Sektörüyle İlişkisinde Yaşanan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6" name="Dikdörtgen 10"/>
          <p:cNvSpPr/>
          <p:nvPr/>
        </p:nvSpPr>
        <p:spPr>
          <a:xfrm>
            <a:off x="963083" y="1902452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Medya- halkla ilişkiler arasındaki ilişki – enformasyonun soruşturulması</a:t>
            </a:r>
            <a:endParaRPr lang="tr-TR" sz="2000" dirty="0"/>
          </a:p>
        </p:txBody>
      </p:sp>
      <p:sp>
        <p:nvSpPr>
          <p:cNvPr id="17" name="Dikdörtgen 10"/>
          <p:cNvSpPr/>
          <p:nvPr/>
        </p:nvSpPr>
        <p:spPr>
          <a:xfrm>
            <a:off x="1289655" y="2411047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Asia PR Week (2001) </a:t>
            </a:r>
            <a:r>
              <a:rPr lang="tr-TR" sz="2000" dirty="0" smtClean="0">
                <a:sym typeface="Wingdings" pitchFamily="2" charset="2"/>
              </a:rPr>
              <a:t> %29  yalan</a:t>
            </a:r>
            <a:endParaRPr lang="tr-TR" sz="2000" dirty="0"/>
          </a:p>
        </p:txBody>
      </p:sp>
      <p:sp>
        <p:nvSpPr>
          <p:cNvPr id="18" name="Dikdörtgen 10"/>
          <p:cNvSpPr/>
          <p:nvPr/>
        </p:nvSpPr>
        <p:spPr>
          <a:xfrm>
            <a:off x="1289655" y="2957491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Zakazuka (reklam ve söyleşi) </a:t>
            </a:r>
            <a:r>
              <a:rPr lang="tr-TR" sz="2000" dirty="0" smtClean="0">
                <a:sym typeface="Wingdings" pitchFamily="2" charset="2"/>
              </a:rPr>
              <a:t> Rusya 550 bin dolar</a:t>
            </a:r>
            <a:endParaRPr lang="tr-TR" sz="2000" dirty="0"/>
          </a:p>
        </p:txBody>
      </p:sp>
      <p:pic>
        <p:nvPicPr>
          <p:cNvPr id="4098" name="Picture 2" descr="C:\Users\Beris Artan Özoran\Desktop\21055051_837171259794388_1328622053624352842_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6741" y="3473251"/>
            <a:ext cx="3160426" cy="21048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Dikdörtgen 10"/>
          <p:cNvSpPr/>
          <p:nvPr/>
        </p:nvSpPr>
        <p:spPr>
          <a:xfrm>
            <a:off x="4742604" y="3660727"/>
            <a:ext cx="4312619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Tx/>
              <a:buChar char="-"/>
            </a:pPr>
            <a:r>
              <a:rPr lang="tr-TR" dirty="0" smtClean="0"/>
              <a:t>IPRA (Uluslararası Halkla İlişkiler Derneği)</a:t>
            </a:r>
          </a:p>
          <a:p>
            <a:r>
              <a:rPr lang="tr-TR" dirty="0" smtClean="0"/>
              <a:t>      anti-zakzuka kampanyası</a:t>
            </a:r>
          </a:p>
          <a:p>
            <a:r>
              <a:rPr lang="tr-TR" dirty="0" smtClean="0"/>
              <a:t>      araştırma (2001)</a:t>
            </a:r>
          </a:p>
          <a:p>
            <a:r>
              <a:rPr lang="tr-TR" dirty="0"/>
              <a:t> </a:t>
            </a:r>
            <a:r>
              <a:rPr lang="tr-TR" dirty="0" smtClean="0"/>
              <a:t>    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66494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5"/>
          <p:cNvSpPr txBox="1"/>
          <p:nvPr/>
        </p:nvSpPr>
        <p:spPr>
          <a:xfrm>
            <a:off x="795590" y="681638"/>
            <a:ext cx="47525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b="1" dirty="0" smtClean="0">
                <a:solidFill>
                  <a:srgbClr val="F93B07"/>
                </a:solidFill>
              </a:rPr>
              <a:t>Gazetecilikte Etik Sorunlar</a:t>
            </a:r>
            <a:endParaRPr lang="tr-TR" sz="2400" b="1" dirty="0">
              <a:solidFill>
                <a:srgbClr val="F93B07"/>
              </a:solidFill>
            </a:endParaRPr>
          </a:p>
        </p:txBody>
      </p:sp>
      <p:sp>
        <p:nvSpPr>
          <p:cNvPr id="8" name="Dikdörtgen 7"/>
          <p:cNvSpPr/>
          <p:nvPr/>
        </p:nvSpPr>
        <p:spPr>
          <a:xfrm>
            <a:off x="963082" y="1333763"/>
            <a:ext cx="1036676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u="sng" dirty="0">
                <a:solidFill>
                  <a:srgbClr val="FF0000"/>
                </a:solidFill>
              </a:rPr>
              <a:t>2</a:t>
            </a:r>
            <a:r>
              <a:rPr lang="tr-TR" sz="2000" u="sng" dirty="0" smtClean="0">
                <a:solidFill>
                  <a:srgbClr val="FF0000"/>
                </a:solidFill>
              </a:rPr>
              <a:t>. Gazetecilerin Halkla İlişkiler Sektörüyle İlişkisinde Yaşanan Etik Sorunlar</a:t>
            </a:r>
            <a:endParaRPr lang="tr-TR" sz="2000" u="sng" dirty="0">
              <a:solidFill>
                <a:srgbClr val="FF0000"/>
              </a:solidFill>
            </a:endParaRPr>
          </a:p>
        </p:txBody>
      </p:sp>
      <p:sp>
        <p:nvSpPr>
          <p:cNvPr id="16" name="Dikdörtgen 10"/>
          <p:cNvSpPr/>
          <p:nvPr/>
        </p:nvSpPr>
        <p:spPr>
          <a:xfrm>
            <a:off x="963083" y="1902452"/>
            <a:ext cx="1056706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Advertorial</a:t>
            </a:r>
            <a:endParaRPr lang="tr-TR" sz="2000" dirty="0"/>
          </a:p>
        </p:txBody>
      </p:sp>
      <p:sp>
        <p:nvSpPr>
          <p:cNvPr id="3" name="Rectangle 2"/>
          <p:cNvSpPr/>
          <p:nvPr/>
        </p:nvSpPr>
        <p:spPr>
          <a:xfrm>
            <a:off x="1050168" y="2448218"/>
            <a:ext cx="648274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 smtClean="0"/>
              <a:t>Türkiye </a:t>
            </a:r>
            <a:r>
              <a:rPr lang="tr-TR" dirty="0"/>
              <a:t>Gazetecileri Hak ve Sorumluluk </a:t>
            </a:r>
            <a:r>
              <a:rPr lang="tr-TR" dirty="0" smtClean="0"/>
              <a:t>Bildirgesi: </a:t>
            </a:r>
          </a:p>
          <a:p>
            <a:r>
              <a:rPr lang="tr-TR" dirty="0" smtClean="0"/>
              <a:t>“</a:t>
            </a:r>
            <a:r>
              <a:rPr lang="tr-TR" dirty="0"/>
              <a:t>Haber-İlan (Reklam): Haber ve yorum metinleri veya görüntüleri ile ilan-reklam amaçlı metinlerin ayrımı hiçbir karışıklığa yer bırakmayacak ölçüde </a:t>
            </a:r>
            <a:r>
              <a:rPr lang="tr-TR" dirty="0" smtClean="0"/>
              <a:t>yapılmalıdır.”</a:t>
            </a:r>
            <a:endParaRPr lang="tr-TR" dirty="0"/>
          </a:p>
        </p:txBody>
      </p:sp>
      <p:pic>
        <p:nvPicPr>
          <p:cNvPr id="5122" name="Picture 2" descr="C:\Users\Beris Artan Özoran\Desktop\Adsızsd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2397" y="1980587"/>
            <a:ext cx="2872060" cy="3493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Dikdörtgen 10"/>
          <p:cNvSpPr/>
          <p:nvPr/>
        </p:nvSpPr>
        <p:spPr>
          <a:xfrm>
            <a:off x="963082" y="3944612"/>
            <a:ext cx="28730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Güvenilirlik</a:t>
            </a:r>
            <a:endParaRPr lang="tr-TR" sz="2000" dirty="0"/>
          </a:p>
        </p:txBody>
      </p:sp>
      <p:sp>
        <p:nvSpPr>
          <p:cNvPr id="12" name="Dikdörtgen 10"/>
          <p:cNvSpPr/>
          <p:nvPr/>
        </p:nvSpPr>
        <p:spPr>
          <a:xfrm>
            <a:off x="963083" y="4344722"/>
            <a:ext cx="2873044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sz="2000" dirty="0" smtClean="0"/>
              <a:t>- Haber? Reklam ?</a:t>
            </a:r>
            <a:endParaRPr lang="tr-TR" sz="2000" dirty="0"/>
          </a:p>
        </p:txBody>
      </p:sp>
    </p:spTree>
    <p:extLst>
      <p:ext uri="{BB962C8B-B14F-4D97-AF65-F5344CB8AC3E}">
        <p14:creationId xmlns:p14="http://schemas.microsoft.com/office/powerpoint/2010/main" val="2481027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11697</TotalTime>
  <Words>782</Words>
  <Application>Microsoft Office PowerPoint</Application>
  <PresentationFormat>Özel</PresentationFormat>
  <Paragraphs>119</Paragraphs>
  <Slides>16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17" baseType="lpstr">
      <vt:lpstr>Office Teması</vt:lpstr>
      <vt:lpstr>Türkiye’de Gazetecilik Etiği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ilaum</dc:creator>
  <cp:lastModifiedBy>SINIF</cp:lastModifiedBy>
  <cp:revision>370</cp:revision>
  <dcterms:created xsi:type="dcterms:W3CDTF">2019-01-17T10:01:17Z</dcterms:created>
  <dcterms:modified xsi:type="dcterms:W3CDTF">2019-04-16T09:32:27Z</dcterms:modified>
</cp:coreProperties>
</file>