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E4C7AE-F4DF-428A-B86A-EA782AD125E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60E6526-0509-4305-A10B-4BA9703CE4F2}">
      <dgm:prSet phldrT="[Metin]"/>
      <dgm:spPr/>
      <dgm:t>
        <a:bodyPr/>
        <a:lstStyle/>
        <a:p>
          <a:r>
            <a:rPr lang="tr-TR" dirty="0" smtClean="0"/>
            <a:t>Tarım nehir vadilerinde başlar</a:t>
          </a:r>
          <a:endParaRPr lang="tr-TR" dirty="0"/>
        </a:p>
      </dgm:t>
    </dgm:pt>
    <dgm:pt modelId="{7E0F42D4-418B-48D4-9664-C88AA1D14FB7}" type="parTrans" cxnId="{7D456679-947B-4527-8111-A44023665AFB}">
      <dgm:prSet/>
      <dgm:spPr/>
      <dgm:t>
        <a:bodyPr/>
        <a:lstStyle/>
        <a:p>
          <a:endParaRPr lang="tr-TR"/>
        </a:p>
      </dgm:t>
    </dgm:pt>
    <dgm:pt modelId="{E9D9D11B-7C41-4FDC-A80E-D172D614F92A}" type="sibTrans" cxnId="{7D456679-947B-4527-8111-A44023665AFB}">
      <dgm:prSet/>
      <dgm:spPr/>
      <dgm:t>
        <a:bodyPr/>
        <a:lstStyle/>
        <a:p>
          <a:endParaRPr lang="tr-TR"/>
        </a:p>
      </dgm:t>
    </dgm:pt>
    <dgm:pt modelId="{80540735-203B-4656-BE1F-8EA8080FD770}">
      <dgm:prSet phldrT="[Metin]"/>
      <dgm:spPr/>
      <dgm:t>
        <a:bodyPr/>
        <a:lstStyle/>
        <a:p>
          <a:r>
            <a:rPr lang="tr-TR" dirty="0" smtClean="0"/>
            <a:t>Nüfus artar</a:t>
          </a:r>
          <a:endParaRPr lang="tr-TR" dirty="0"/>
        </a:p>
      </dgm:t>
    </dgm:pt>
    <dgm:pt modelId="{F86A30F5-0620-4C05-AE08-2E0FCF906DBA}" type="parTrans" cxnId="{3B0439F7-42BB-4FB2-9197-8495A4582421}">
      <dgm:prSet/>
      <dgm:spPr/>
      <dgm:t>
        <a:bodyPr/>
        <a:lstStyle/>
        <a:p>
          <a:endParaRPr lang="tr-TR"/>
        </a:p>
      </dgm:t>
    </dgm:pt>
    <dgm:pt modelId="{5CB87649-36CD-4D3F-9E8C-E917090FF291}" type="sibTrans" cxnId="{3B0439F7-42BB-4FB2-9197-8495A4582421}">
      <dgm:prSet/>
      <dgm:spPr/>
      <dgm:t>
        <a:bodyPr/>
        <a:lstStyle/>
        <a:p>
          <a:endParaRPr lang="tr-TR"/>
        </a:p>
      </dgm:t>
    </dgm:pt>
    <dgm:pt modelId="{B56A3DA9-9000-4A57-9F0B-1E0A235B1191}">
      <dgm:prSet phldrT="[Metin]"/>
      <dgm:spPr/>
      <dgm:t>
        <a:bodyPr/>
        <a:lstStyle/>
        <a:p>
          <a:r>
            <a:rPr lang="tr-TR" dirty="0" smtClean="0"/>
            <a:t>Yeni yerleşimler oluşur</a:t>
          </a:r>
          <a:endParaRPr lang="tr-TR" dirty="0"/>
        </a:p>
      </dgm:t>
    </dgm:pt>
    <dgm:pt modelId="{0D9F757E-BF88-4CA3-92AD-CB2B6DDD0C51}" type="parTrans" cxnId="{47E1D5AC-4BCC-4E44-93C7-A75D851F3AD1}">
      <dgm:prSet/>
      <dgm:spPr/>
      <dgm:t>
        <a:bodyPr/>
        <a:lstStyle/>
        <a:p>
          <a:endParaRPr lang="tr-TR"/>
        </a:p>
      </dgm:t>
    </dgm:pt>
    <dgm:pt modelId="{67D55675-5C69-41A4-BD0E-E6BD2F6FE9C3}" type="sibTrans" cxnId="{47E1D5AC-4BCC-4E44-93C7-A75D851F3AD1}">
      <dgm:prSet/>
      <dgm:spPr/>
      <dgm:t>
        <a:bodyPr/>
        <a:lstStyle/>
        <a:p>
          <a:endParaRPr lang="tr-TR"/>
        </a:p>
      </dgm:t>
    </dgm:pt>
    <dgm:pt modelId="{52F500D6-E6B0-47EA-91FD-1EDC20CF49E7}" type="pres">
      <dgm:prSet presAssocID="{72E4C7AE-F4DF-428A-B86A-EA782AD125EF}" presName="CompostProcess" presStyleCnt="0">
        <dgm:presLayoutVars>
          <dgm:dir/>
          <dgm:resizeHandles val="exact"/>
        </dgm:presLayoutVars>
      </dgm:prSet>
      <dgm:spPr/>
    </dgm:pt>
    <dgm:pt modelId="{0E91313D-5A15-41E6-8CF8-39A226D25AF6}" type="pres">
      <dgm:prSet presAssocID="{72E4C7AE-F4DF-428A-B86A-EA782AD125EF}" presName="arrow" presStyleLbl="bgShp" presStyleIdx="0" presStyleCnt="1"/>
      <dgm:spPr/>
    </dgm:pt>
    <dgm:pt modelId="{4F6D885E-2BEE-430D-96D6-E108B3153C6A}" type="pres">
      <dgm:prSet presAssocID="{72E4C7AE-F4DF-428A-B86A-EA782AD125EF}" presName="linearProcess" presStyleCnt="0"/>
      <dgm:spPr/>
    </dgm:pt>
    <dgm:pt modelId="{F8953442-DAEB-476A-B487-F8B43CF66EDE}" type="pres">
      <dgm:prSet presAssocID="{C60E6526-0509-4305-A10B-4BA9703CE4F2}" presName="textNode" presStyleLbl="node1" presStyleIdx="0" presStyleCnt="3" custScaleX="119705" custScaleY="1021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658B44-0C40-4AB6-AC79-D8D96368049A}" type="pres">
      <dgm:prSet presAssocID="{E9D9D11B-7C41-4FDC-A80E-D172D614F92A}" presName="sibTrans" presStyleCnt="0"/>
      <dgm:spPr/>
    </dgm:pt>
    <dgm:pt modelId="{23F279FE-9AC6-4E32-9D76-1B9A12A94578}" type="pres">
      <dgm:prSet presAssocID="{80540735-203B-4656-BE1F-8EA8080FD77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F32420-8E84-4893-B025-D068FE1FD68C}" type="pres">
      <dgm:prSet presAssocID="{5CB87649-36CD-4D3F-9E8C-E917090FF291}" presName="sibTrans" presStyleCnt="0"/>
      <dgm:spPr/>
    </dgm:pt>
    <dgm:pt modelId="{81FF90FF-F08D-4D90-982B-43B598CC0841}" type="pres">
      <dgm:prSet presAssocID="{B56A3DA9-9000-4A57-9F0B-1E0A235B119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E1D5AC-4BCC-4E44-93C7-A75D851F3AD1}" srcId="{72E4C7AE-F4DF-428A-B86A-EA782AD125EF}" destId="{B56A3DA9-9000-4A57-9F0B-1E0A235B1191}" srcOrd="2" destOrd="0" parTransId="{0D9F757E-BF88-4CA3-92AD-CB2B6DDD0C51}" sibTransId="{67D55675-5C69-41A4-BD0E-E6BD2F6FE9C3}"/>
    <dgm:cxn modelId="{7D456679-947B-4527-8111-A44023665AFB}" srcId="{72E4C7AE-F4DF-428A-B86A-EA782AD125EF}" destId="{C60E6526-0509-4305-A10B-4BA9703CE4F2}" srcOrd="0" destOrd="0" parTransId="{7E0F42D4-418B-48D4-9664-C88AA1D14FB7}" sibTransId="{E9D9D11B-7C41-4FDC-A80E-D172D614F92A}"/>
    <dgm:cxn modelId="{66C5EE4B-DBB9-C44B-A097-7E2C9C7BE4A6}" type="presOf" srcId="{C60E6526-0509-4305-A10B-4BA9703CE4F2}" destId="{F8953442-DAEB-476A-B487-F8B43CF66EDE}" srcOrd="0" destOrd="0" presId="urn:microsoft.com/office/officeart/2005/8/layout/hProcess9"/>
    <dgm:cxn modelId="{CDF98CAA-A32C-344F-88BE-D464C94F9DB8}" type="presOf" srcId="{72E4C7AE-F4DF-428A-B86A-EA782AD125EF}" destId="{52F500D6-E6B0-47EA-91FD-1EDC20CF49E7}" srcOrd="0" destOrd="0" presId="urn:microsoft.com/office/officeart/2005/8/layout/hProcess9"/>
    <dgm:cxn modelId="{61E4F1AC-D889-2D4C-A521-71D96AAC05FD}" type="presOf" srcId="{B56A3DA9-9000-4A57-9F0B-1E0A235B1191}" destId="{81FF90FF-F08D-4D90-982B-43B598CC0841}" srcOrd="0" destOrd="0" presId="urn:microsoft.com/office/officeart/2005/8/layout/hProcess9"/>
    <dgm:cxn modelId="{3B0439F7-42BB-4FB2-9197-8495A4582421}" srcId="{72E4C7AE-F4DF-428A-B86A-EA782AD125EF}" destId="{80540735-203B-4656-BE1F-8EA8080FD770}" srcOrd="1" destOrd="0" parTransId="{F86A30F5-0620-4C05-AE08-2E0FCF906DBA}" sibTransId="{5CB87649-36CD-4D3F-9E8C-E917090FF291}"/>
    <dgm:cxn modelId="{1A787CC9-EFA2-064A-903F-09196DD02914}" type="presOf" srcId="{80540735-203B-4656-BE1F-8EA8080FD770}" destId="{23F279FE-9AC6-4E32-9D76-1B9A12A94578}" srcOrd="0" destOrd="0" presId="urn:microsoft.com/office/officeart/2005/8/layout/hProcess9"/>
    <dgm:cxn modelId="{96A2194E-AA3F-6642-8896-E7BA9D6268AD}" type="presParOf" srcId="{52F500D6-E6B0-47EA-91FD-1EDC20CF49E7}" destId="{0E91313D-5A15-41E6-8CF8-39A226D25AF6}" srcOrd="0" destOrd="0" presId="urn:microsoft.com/office/officeart/2005/8/layout/hProcess9"/>
    <dgm:cxn modelId="{0FBF067A-745C-404F-81F0-EC3264DF1DFD}" type="presParOf" srcId="{52F500D6-E6B0-47EA-91FD-1EDC20CF49E7}" destId="{4F6D885E-2BEE-430D-96D6-E108B3153C6A}" srcOrd="1" destOrd="0" presId="urn:microsoft.com/office/officeart/2005/8/layout/hProcess9"/>
    <dgm:cxn modelId="{A24D12AB-FFC0-5042-BB2B-55ED25D51499}" type="presParOf" srcId="{4F6D885E-2BEE-430D-96D6-E108B3153C6A}" destId="{F8953442-DAEB-476A-B487-F8B43CF66EDE}" srcOrd="0" destOrd="0" presId="urn:microsoft.com/office/officeart/2005/8/layout/hProcess9"/>
    <dgm:cxn modelId="{AB52FE84-A20F-2A4B-A5C4-F673EB84E2B3}" type="presParOf" srcId="{4F6D885E-2BEE-430D-96D6-E108B3153C6A}" destId="{8B658B44-0C40-4AB6-AC79-D8D96368049A}" srcOrd="1" destOrd="0" presId="urn:microsoft.com/office/officeart/2005/8/layout/hProcess9"/>
    <dgm:cxn modelId="{B3611085-0A1E-3E46-81DF-477A9B789613}" type="presParOf" srcId="{4F6D885E-2BEE-430D-96D6-E108B3153C6A}" destId="{23F279FE-9AC6-4E32-9D76-1B9A12A94578}" srcOrd="2" destOrd="0" presId="urn:microsoft.com/office/officeart/2005/8/layout/hProcess9"/>
    <dgm:cxn modelId="{B8B86853-CEF3-AB46-BCBE-9C5FE7DA45DB}" type="presParOf" srcId="{4F6D885E-2BEE-430D-96D6-E108B3153C6A}" destId="{22F32420-8E84-4893-B025-D068FE1FD68C}" srcOrd="3" destOrd="0" presId="urn:microsoft.com/office/officeart/2005/8/layout/hProcess9"/>
    <dgm:cxn modelId="{4D44792F-A1FA-6444-BCD3-682C66DD30F2}" type="presParOf" srcId="{4F6D885E-2BEE-430D-96D6-E108B3153C6A}" destId="{81FF90FF-F08D-4D90-982B-43B598CC084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E4C7AE-F4DF-428A-B86A-EA782AD125E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0540735-203B-4656-BE1F-8EA8080FD770}">
      <dgm:prSet phldrT="[Metin]"/>
      <dgm:spPr/>
      <dgm:t>
        <a:bodyPr/>
        <a:lstStyle/>
        <a:p>
          <a:r>
            <a:rPr lang="tr-TR" dirty="0" smtClean="0"/>
            <a:t>Nüfus artar</a:t>
          </a:r>
          <a:endParaRPr lang="tr-TR" dirty="0"/>
        </a:p>
      </dgm:t>
    </dgm:pt>
    <dgm:pt modelId="{F86A30F5-0620-4C05-AE08-2E0FCF906DBA}" type="parTrans" cxnId="{3B0439F7-42BB-4FB2-9197-8495A4582421}">
      <dgm:prSet/>
      <dgm:spPr/>
      <dgm:t>
        <a:bodyPr/>
        <a:lstStyle/>
        <a:p>
          <a:endParaRPr lang="tr-TR"/>
        </a:p>
      </dgm:t>
    </dgm:pt>
    <dgm:pt modelId="{5CB87649-36CD-4D3F-9E8C-E917090FF291}" type="sibTrans" cxnId="{3B0439F7-42BB-4FB2-9197-8495A4582421}">
      <dgm:prSet/>
      <dgm:spPr/>
      <dgm:t>
        <a:bodyPr/>
        <a:lstStyle/>
        <a:p>
          <a:endParaRPr lang="tr-TR"/>
        </a:p>
      </dgm:t>
    </dgm:pt>
    <dgm:pt modelId="{B56A3DA9-9000-4A57-9F0B-1E0A235B1191}">
      <dgm:prSet phldrT="[Metin]"/>
      <dgm:spPr/>
      <dgm:t>
        <a:bodyPr/>
        <a:lstStyle/>
        <a:p>
          <a:r>
            <a:rPr lang="tr-TR" dirty="0" smtClean="0"/>
            <a:t>Yeni</a:t>
          </a:r>
          <a:r>
            <a:rPr lang="tr-TR" baseline="0" dirty="0" smtClean="0"/>
            <a:t> savaşlar</a:t>
          </a:r>
          <a:endParaRPr lang="tr-TR" dirty="0"/>
        </a:p>
      </dgm:t>
    </dgm:pt>
    <dgm:pt modelId="{0D9F757E-BF88-4CA3-92AD-CB2B6DDD0C51}" type="parTrans" cxnId="{47E1D5AC-4BCC-4E44-93C7-A75D851F3AD1}">
      <dgm:prSet/>
      <dgm:spPr/>
      <dgm:t>
        <a:bodyPr/>
        <a:lstStyle/>
        <a:p>
          <a:endParaRPr lang="tr-TR"/>
        </a:p>
      </dgm:t>
    </dgm:pt>
    <dgm:pt modelId="{67D55675-5C69-41A4-BD0E-E6BD2F6FE9C3}" type="sibTrans" cxnId="{47E1D5AC-4BCC-4E44-93C7-A75D851F3AD1}">
      <dgm:prSet/>
      <dgm:spPr/>
      <dgm:t>
        <a:bodyPr/>
        <a:lstStyle/>
        <a:p>
          <a:endParaRPr lang="tr-TR"/>
        </a:p>
      </dgm:t>
    </dgm:pt>
    <dgm:pt modelId="{C60E6526-0509-4305-A10B-4BA9703CE4F2}">
      <dgm:prSet phldrT="[Metin]"/>
      <dgm:spPr/>
      <dgm:t>
        <a:bodyPr/>
        <a:lstStyle/>
        <a:p>
          <a:r>
            <a:rPr lang="tr-TR" dirty="0" smtClean="0"/>
            <a:t>Köy</a:t>
          </a:r>
          <a:r>
            <a:rPr lang="tr-TR" baseline="0" dirty="0" smtClean="0"/>
            <a:t> ve vadilerde savaşlar</a:t>
          </a:r>
          <a:endParaRPr lang="tr-TR" dirty="0"/>
        </a:p>
      </dgm:t>
    </dgm:pt>
    <dgm:pt modelId="{E9D9D11B-7C41-4FDC-A80E-D172D614F92A}" type="sibTrans" cxnId="{7D456679-947B-4527-8111-A44023665AFB}">
      <dgm:prSet/>
      <dgm:spPr/>
      <dgm:t>
        <a:bodyPr/>
        <a:lstStyle/>
        <a:p>
          <a:endParaRPr lang="tr-TR"/>
        </a:p>
      </dgm:t>
    </dgm:pt>
    <dgm:pt modelId="{7E0F42D4-418B-48D4-9664-C88AA1D14FB7}" type="parTrans" cxnId="{7D456679-947B-4527-8111-A44023665AFB}">
      <dgm:prSet/>
      <dgm:spPr/>
      <dgm:t>
        <a:bodyPr/>
        <a:lstStyle/>
        <a:p>
          <a:endParaRPr lang="tr-TR"/>
        </a:p>
      </dgm:t>
    </dgm:pt>
    <dgm:pt modelId="{52F500D6-E6B0-47EA-91FD-1EDC20CF49E7}" type="pres">
      <dgm:prSet presAssocID="{72E4C7AE-F4DF-428A-B86A-EA782AD125EF}" presName="CompostProcess" presStyleCnt="0">
        <dgm:presLayoutVars>
          <dgm:dir/>
          <dgm:resizeHandles val="exact"/>
        </dgm:presLayoutVars>
      </dgm:prSet>
      <dgm:spPr/>
    </dgm:pt>
    <dgm:pt modelId="{0E91313D-5A15-41E6-8CF8-39A226D25AF6}" type="pres">
      <dgm:prSet presAssocID="{72E4C7AE-F4DF-428A-B86A-EA782AD125EF}" presName="arrow" presStyleLbl="bgShp" presStyleIdx="0" presStyleCnt="1" custLinFactNeighborX="-1233" custLinFactNeighborY="-29802"/>
      <dgm:spPr/>
    </dgm:pt>
    <dgm:pt modelId="{4F6D885E-2BEE-430D-96D6-E108B3153C6A}" type="pres">
      <dgm:prSet presAssocID="{72E4C7AE-F4DF-428A-B86A-EA782AD125EF}" presName="linearProcess" presStyleCnt="0"/>
      <dgm:spPr/>
    </dgm:pt>
    <dgm:pt modelId="{F8953442-DAEB-476A-B487-F8B43CF66EDE}" type="pres">
      <dgm:prSet presAssocID="{C60E6526-0509-4305-A10B-4BA9703CE4F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658B44-0C40-4AB6-AC79-D8D96368049A}" type="pres">
      <dgm:prSet presAssocID="{E9D9D11B-7C41-4FDC-A80E-D172D614F92A}" presName="sibTrans" presStyleCnt="0"/>
      <dgm:spPr/>
    </dgm:pt>
    <dgm:pt modelId="{23F279FE-9AC6-4E32-9D76-1B9A12A94578}" type="pres">
      <dgm:prSet presAssocID="{80540735-203B-4656-BE1F-8EA8080FD770}" presName="textNode" presStyleLbl="node1" presStyleIdx="1" presStyleCnt="3" custLinFactX="-54" custLinFactNeighborX="-100000" custLinFactNeighborY="-4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F32420-8E84-4893-B025-D068FE1FD68C}" type="pres">
      <dgm:prSet presAssocID="{5CB87649-36CD-4D3F-9E8C-E917090FF291}" presName="sibTrans" presStyleCnt="0"/>
      <dgm:spPr/>
    </dgm:pt>
    <dgm:pt modelId="{81FF90FF-F08D-4D90-982B-43B598CC0841}" type="pres">
      <dgm:prSet presAssocID="{B56A3DA9-9000-4A57-9F0B-1E0A235B119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E1D5AC-4BCC-4E44-93C7-A75D851F3AD1}" srcId="{72E4C7AE-F4DF-428A-B86A-EA782AD125EF}" destId="{B56A3DA9-9000-4A57-9F0B-1E0A235B1191}" srcOrd="2" destOrd="0" parTransId="{0D9F757E-BF88-4CA3-92AD-CB2B6DDD0C51}" sibTransId="{67D55675-5C69-41A4-BD0E-E6BD2F6FE9C3}"/>
    <dgm:cxn modelId="{988D6A3E-F5DA-ED46-AB3C-5E4D4DD49CD7}" type="presOf" srcId="{B56A3DA9-9000-4A57-9F0B-1E0A235B1191}" destId="{81FF90FF-F08D-4D90-982B-43B598CC0841}" srcOrd="0" destOrd="0" presId="urn:microsoft.com/office/officeart/2005/8/layout/hProcess9"/>
    <dgm:cxn modelId="{7D456679-947B-4527-8111-A44023665AFB}" srcId="{72E4C7AE-F4DF-428A-B86A-EA782AD125EF}" destId="{C60E6526-0509-4305-A10B-4BA9703CE4F2}" srcOrd="0" destOrd="0" parTransId="{7E0F42D4-418B-48D4-9664-C88AA1D14FB7}" sibTransId="{E9D9D11B-7C41-4FDC-A80E-D172D614F92A}"/>
    <dgm:cxn modelId="{F0799907-1617-224F-B97C-429F8F329B3F}" type="presOf" srcId="{72E4C7AE-F4DF-428A-B86A-EA782AD125EF}" destId="{52F500D6-E6B0-47EA-91FD-1EDC20CF49E7}" srcOrd="0" destOrd="0" presId="urn:microsoft.com/office/officeart/2005/8/layout/hProcess9"/>
    <dgm:cxn modelId="{93D5AC28-76E0-BD48-A721-E698363D32E8}" type="presOf" srcId="{80540735-203B-4656-BE1F-8EA8080FD770}" destId="{23F279FE-9AC6-4E32-9D76-1B9A12A94578}" srcOrd="0" destOrd="0" presId="urn:microsoft.com/office/officeart/2005/8/layout/hProcess9"/>
    <dgm:cxn modelId="{3B0439F7-42BB-4FB2-9197-8495A4582421}" srcId="{72E4C7AE-F4DF-428A-B86A-EA782AD125EF}" destId="{80540735-203B-4656-BE1F-8EA8080FD770}" srcOrd="1" destOrd="0" parTransId="{F86A30F5-0620-4C05-AE08-2E0FCF906DBA}" sibTransId="{5CB87649-36CD-4D3F-9E8C-E917090FF291}"/>
    <dgm:cxn modelId="{B3846A8F-D469-A648-848F-39A890DA4E75}" type="presOf" srcId="{C60E6526-0509-4305-A10B-4BA9703CE4F2}" destId="{F8953442-DAEB-476A-B487-F8B43CF66EDE}" srcOrd="0" destOrd="0" presId="urn:microsoft.com/office/officeart/2005/8/layout/hProcess9"/>
    <dgm:cxn modelId="{9526F1EE-FB02-194A-8693-C4F23182D4BA}" type="presParOf" srcId="{52F500D6-E6B0-47EA-91FD-1EDC20CF49E7}" destId="{0E91313D-5A15-41E6-8CF8-39A226D25AF6}" srcOrd="0" destOrd="0" presId="urn:microsoft.com/office/officeart/2005/8/layout/hProcess9"/>
    <dgm:cxn modelId="{47E48B86-1954-5047-B51F-A20E9BDE63CF}" type="presParOf" srcId="{52F500D6-E6B0-47EA-91FD-1EDC20CF49E7}" destId="{4F6D885E-2BEE-430D-96D6-E108B3153C6A}" srcOrd="1" destOrd="0" presId="urn:microsoft.com/office/officeart/2005/8/layout/hProcess9"/>
    <dgm:cxn modelId="{E1A56363-0CA8-AD4F-BF49-A57E4544BEDC}" type="presParOf" srcId="{4F6D885E-2BEE-430D-96D6-E108B3153C6A}" destId="{F8953442-DAEB-476A-B487-F8B43CF66EDE}" srcOrd="0" destOrd="0" presId="urn:microsoft.com/office/officeart/2005/8/layout/hProcess9"/>
    <dgm:cxn modelId="{B5284B2C-9783-0747-A4AD-0965620C9884}" type="presParOf" srcId="{4F6D885E-2BEE-430D-96D6-E108B3153C6A}" destId="{8B658B44-0C40-4AB6-AC79-D8D96368049A}" srcOrd="1" destOrd="0" presId="urn:microsoft.com/office/officeart/2005/8/layout/hProcess9"/>
    <dgm:cxn modelId="{CEC25854-C8D9-414F-98EC-39A644C8A1EA}" type="presParOf" srcId="{4F6D885E-2BEE-430D-96D6-E108B3153C6A}" destId="{23F279FE-9AC6-4E32-9D76-1B9A12A94578}" srcOrd="2" destOrd="0" presId="urn:microsoft.com/office/officeart/2005/8/layout/hProcess9"/>
    <dgm:cxn modelId="{9B258F87-C4FE-2B4C-B91D-CCF4AB3DD34E}" type="presParOf" srcId="{4F6D885E-2BEE-430D-96D6-E108B3153C6A}" destId="{22F32420-8E84-4893-B025-D068FE1FD68C}" srcOrd="3" destOrd="0" presId="urn:microsoft.com/office/officeart/2005/8/layout/hProcess9"/>
    <dgm:cxn modelId="{0DBE2F4E-3418-0947-A6F2-0B3C1D9BDEE1}" type="presParOf" srcId="{4F6D885E-2BEE-430D-96D6-E108B3153C6A}" destId="{81FF90FF-F08D-4D90-982B-43B598CC084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841048-EB60-4DCE-A5AD-CAD369EDCF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E036639-C9FD-43C3-B1D2-BA48854D772D}">
      <dgm:prSet phldrT="[Metin]"/>
      <dgm:spPr/>
      <dgm:t>
        <a:bodyPr/>
        <a:lstStyle/>
        <a:p>
          <a:r>
            <a:rPr lang="tr-TR" dirty="0" smtClean="0"/>
            <a:t>Fethedilen köylerden haraç alımı</a:t>
          </a:r>
          <a:endParaRPr lang="tr-TR" dirty="0"/>
        </a:p>
      </dgm:t>
    </dgm:pt>
    <dgm:pt modelId="{EC9E2B7B-4570-4E2A-89B4-54278388808B}" type="parTrans" cxnId="{11D1FE87-CB8A-4369-9ED1-E8A0CBF782E2}">
      <dgm:prSet/>
      <dgm:spPr/>
      <dgm:t>
        <a:bodyPr/>
        <a:lstStyle/>
        <a:p>
          <a:endParaRPr lang="tr-TR"/>
        </a:p>
      </dgm:t>
    </dgm:pt>
    <dgm:pt modelId="{A7BD63DC-0305-49E2-B606-4236A01FBF13}" type="sibTrans" cxnId="{11D1FE87-CB8A-4369-9ED1-E8A0CBF782E2}">
      <dgm:prSet/>
      <dgm:spPr/>
      <dgm:t>
        <a:bodyPr/>
        <a:lstStyle/>
        <a:p>
          <a:endParaRPr lang="tr-TR"/>
        </a:p>
      </dgm:t>
    </dgm:pt>
    <dgm:pt modelId="{0A08A323-9807-4FD9-87F8-1E0CD44672A0}">
      <dgm:prSet phldrT="[Metin]"/>
      <dgm:spPr/>
      <dgm:t>
        <a:bodyPr/>
        <a:lstStyle/>
        <a:p>
          <a:r>
            <a:rPr lang="tr-TR" dirty="0" smtClean="0"/>
            <a:t>Şeflikler oluşur</a:t>
          </a:r>
          <a:endParaRPr lang="tr-TR" dirty="0"/>
        </a:p>
      </dgm:t>
    </dgm:pt>
    <dgm:pt modelId="{00B7F67A-F690-4702-AC69-A094655ABAED}" type="parTrans" cxnId="{E12D43C1-56CC-48EB-87A1-123E060D8E59}">
      <dgm:prSet/>
      <dgm:spPr/>
      <dgm:t>
        <a:bodyPr/>
        <a:lstStyle/>
        <a:p>
          <a:endParaRPr lang="tr-TR"/>
        </a:p>
      </dgm:t>
    </dgm:pt>
    <dgm:pt modelId="{DC1C28BA-A28E-48E9-9827-D718A48AB0B6}" type="sibTrans" cxnId="{E12D43C1-56CC-48EB-87A1-123E060D8E59}">
      <dgm:prSet/>
      <dgm:spPr/>
      <dgm:t>
        <a:bodyPr/>
        <a:lstStyle/>
        <a:p>
          <a:endParaRPr lang="tr-TR"/>
        </a:p>
      </dgm:t>
    </dgm:pt>
    <dgm:pt modelId="{E1C9D860-6853-4A57-BB72-D502E3DDD86C}">
      <dgm:prSet phldrT="[Metin]"/>
      <dgm:spPr/>
      <dgm:t>
        <a:bodyPr/>
        <a:lstStyle/>
        <a:p>
          <a:r>
            <a:rPr lang="tr-TR" dirty="0" smtClean="0"/>
            <a:t>Şeflikler arası savaş</a:t>
          </a:r>
          <a:endParaRPr lang="tr-TR" dirty="0"/>
        </a:p>
      </dgm:t>
    </dgm:pt>
    <dgm:pt modelId="{5C318B13-EB19-4B32-A279-E45D80FC8E12}" type="parTrans" cxnId="{3C15A2BF-BB5D-433A-95FC-4E955105BA2B}">
      <dgm:prSet/>
      <dgm:spPr/>
      <dgm:t>
        <a:bodyPr/>
        <a:lstStyle/>
        <a:p>
          <a:endParaRPr lang="tr-TR"/>
        </a:p>
      </dgm:t>
    </dgm:pt>
    <dgm:pt modelId="{BA4988E8-260E-4646-B4D4-AF7184CFB578}" type="sibTrans" cxnId="{3C15A2BF-BB5D-433A-95FC-4E955105BA2B}">
      <dgm:prSet/>
      <dgm:spPr/>
      <dgm:t>
        <a:bodyPr/>
        <a:lstStyle/>
        <a:p>
          <a:endParaRPr lang="tr-TR"/>
        </a:p>
      </dgm:t>
    </dgm:pt>
    <dgm:pt modelId="{738919F2-992B-4881-9EC3-7F5FEABC349B}" type="pres">
      <dgm:prSet presAssocID="{F9841048-EB60-4DCE-A5AD-CAD369EDCF97}" presName="CompostProcess" presStyleCnt="0">
        <dgm:presLayoutVars>
          <dgm:dir/>
          <dgm:resizeHandles val="exact"/>
        </dgm:presLayoutVars>
      </dgm:prSet>
      <dgm:spPr/>
    </dgm:pt>
    <dgm:pt modelId="{F789C089-FF1D-4922-8482-52A8371C8EAD}" type="pres">
      <dgm:prSet presAssocID="{F9841048-EB60-4DCE-A5AD-CAD369EDCF97}" presName="arrow" presStyleLbl="bgShp" presStyleIdx="0" presStyleCnt="1"/>
      <dgm:spPr/>
    </dgm:pt>
    <dgm:pt modelId="{53EEA9A5-6E77-4061-8169-2303438E5213}" type="pres">
      <dgm:prSet presAssocID="{F9841048-EB60-4DCE-A5AD-CAD369EDCF97}" presName="linearProcess" presStyleCnt="0"/>
      <dgm:spPr/>
    </dgm:pt>
    <dgm:pt modelId="{03E7CF02-5D61-4C4B-ACB0-5D472A092F57}" type="pres">
      <dgm:prSet presAssocID="{EE036639-C9FD-43C3-B1D2-BA48854D772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EA3578-992E-4DF3-8CEA-0A4B67093920}" type="pres">
      <dgm:prSet presAssocID="{A7BD63DC-0305-49E2-B606-4236A01FBF13}" presName="sibTrans" presStyleCnt="0"/>
      <dgm:spPr/>
    </dgm:pt>
    <dgm:pt modelId="{2760CC9D-9E83-41AC-AF0E-9DCDC93EC9D1}" type="pres">
      <dgm:prSet presAssocID="{0A08A323-9807-4FD9-87F8-1E0CD44672A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E64018-34EC-4FCE-B426-5D2EEDC02A63}" type="pres">
      <dgm:prSet presAssocID="{DC1C28BA-A28E-48E9-9827-D718A48AB0B6}" presName="sibTrans" presStyleCnt="0"/>
      <dgm:spPr/>
    </dgm:pt>
    <dgm:pt modelId="{4D7FFB21-FB56-4E16-85DA-DA5DBB1A70FA}" type="pres">
      <dgm:prSet presAssocID="{E1C9D860-6853-4A57-BB72-D502E3DDD86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12D43C1-56CC-48EB-87A1-123E060D8E59}" srcId="{F9841048-EB60-4DCE-A5AD-CAD369EDCF97}" destId="{0A08A323-9807-4FD9-87F8-1E0CD44672A0}" srcOrd="1" destOrd="0" parTransId="{00B7F67A-F690-4702-AC69-A094655ABAED}" sibTransId="{DC1C28BA-A28E-48E9-9827-D718A48AB0B6}"/>
    <dgm:cxn modelId="{AB9B42AD-A512-5D46-89EA-C0E741D30085}" type="presOf" srcId="{EE036639-C9FD-43C3-B1D2-BA48854D772D}" destId="{03E7CF02-5D61-4C4B-ACB0-5D472A092F57}" srcOrd="0" destOrd="0" presId="urn:microsoft.com/office/officeart/2005/8/layout/hProcess9"/>
    <dgm:cxn modelId="{3C15A2BF-BB5D-433A-95FC-4E955105BA2B}" srcId="{F9841048-EB60-4DCE-A5AD-CAD369EDCF97}" destId="{E1C9D860-6853-4A57-BB72-D502E3DDD86C}" srcOrd="2" destOrd="0" parTransId="{5C318B13-EB19-4B32-A279-E45D80FC8E12}" sibTransId="{BA4988E8-260E-4646-B4D4-AF7184CFB578}"/>
    <dgm:cxn modelId="{FCB00096-9CBE-EF49-8777-039A26A16C23}" type="presOf" srcId="{0A08A323-9807-4FD9-87F8-1E0CD44672A0}" destId="{2760CC9D-9E83-41AC-AF0E-9DCDC93EC9D1}" srcOrd="0" destOrd="0" presId="urn:microsoft.com/office/officeart/2005/8/layout/hProcess9"/>
    <dgm:cxn modelId="{11D1FE87-CB8A-4369-9ED1-E8A0CBF782E2}" srcId="{F9841048-EB60-4DCE-A5AD-CAD369EDCF97}" destId="{EE036639-C9FD-43C3-B1D2-BA48854D772D}" srcOrd="0" destOrd="0" parTransId="{EC9E2B7B-4570-4E2A-89B4-54278388808B}" sibTransId="{A7BD63DC-0305-49E2-B606-4236A01FBF13}"/>
    <dgm:cxn modelId="{2E10E4FA-D7FE-F443-A8D7-CE675641D1E0}" type="presOf" srcId="{E1C9D860-6853-4A57-BB72-D502E3DDD86C}" destId="{4D7FFB21-FB56-4E16-85DA-DA5DBB1A70FA}" srcOrd="0" destOrd="0" presId="urn:microsoft.com/office/officeart/2005/8/layout/hProcess9"/>
    <dgm:cxn modelId="{07397ACC-EBE5-0943-A667-21F5747CA13E}" type="presOf" srcId="{F9841048-EB60-4DCE-A5AD-CAD369EDCF97}" destId="{738919F2-992B-4881-9EC3-7F5FEABC349B}" srcOrd="0" destOrd="0" presId="urn:microsoft.com/office/officeart/2005/8/layout/hProcess9"/>
    <dgm:cxn modelId="{8449587C-F589-2E49-A2A2-A3A05E3604E0}" type="presParOf" srcId="{738919F2-992B-4881-9EC3-7F5FEABC349B}" destId="{F789C089-FF1D-4922-8482-52A8371C8EAD}" srcOrd="0" destOrd="0" presId="urn:microsoft.com/office/officeart/2005/8/layout/hProcess9"/>
    <dgm:cxn modelId="{D9C22E1D-587B-424B-9DF6-1E92C12B43F2}" type="presParOf" srcId="{738919F2-992B-4881-9EC3-7F5FEABC349B}" destId="{53EEA9A5-6E77-4061-8169-2303438E5213}" srcOrd="1" destOrd="0" presId="urn:microsoft.com/office/officeart/2005/8/layout/hProcess9"/>
    <dgm:cxn modelId="{0D5A3E47-FA66-4649-BF95-C7D6FC142B1E}" type="presParOf" srcId="{53EEA9A5-6E77-4061-8169-2303438E5213}" destId="{03E7CF02-5D61-4C4B-ACB0-5D472A092F57}" srcOrd="0" destOrd="0" presId="urn:microsoft.com/office/officeart/2005/8/layout/hProcess9"/>
    <dgm:cxn modelId="{E8652628-8C8C-964F-A97F-22DAC0E51BA7}" type="presParOf" srcId="{53EEA9A5-6E77-4061-8169-2303438E5213}" destId="{43EA3578-992E-4DF3-8CEA-0A4B67093920}" srcOrd="1" destOrd="0" presId="urn:microsoft.com/office/officeart/2005/8/layout/hProcess9"/>
    <dgm:cxn modelId="{E6491B60-5499-E240-A99E-D66C3CE46BCB}" type="presParOf" srcId="{53EEA9A5-6E77-4061-8169-2303438E5213}" destId="{2760CC9D-9E83-41AC-AF0E-9DCDC93EC9D1}" srcOrd="2" destOrd="0" presId="urn:microsoft.com/office/officeart/2005/8/layout/hProcess9"/>
    <dgm:cxn modelId="{05B63997-100A-8E45-8D74-A98DBA021684}" type="presParOf" srcId="{53EEA9A5-6E77-4061-8169-2303438E5213}" destId="{17E64018-34EC-4FCE-B426-5D2EEDC02A63}" srcOrd="3" destOrd="0" presId="urn:microsoft.com/office/officeart/2005/8/layout/hProcess9"/>
    <dgm:cxn modelId="{E2206309-9889-7642-BD6F-E3418102A3E5}" type="presParOf" srcId="{53EEA9A5-6E77-4061-8169-2303438E5213}" destId="{4D7FFB21-FB56-4E16-85DA-DA5DBB1A70F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1F9932-0B61-422D-80F6-4E87630971D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61864EE-7CD7-4FAB-850D-B981667C4E9F}">
      <dgm:prSet phldrT="[Metin]"/>
      <dgm:spPr/>
      <dgm:t>
        <a:bodyPr/>
        <a:lstStyle/>
        <a:p>
          <a:r>
            <a:rPr lang="tr-TR" dirty="0" smtClean="0"/>
            <a:t>Bir şefliğin diğerini fethiyle vadi devletleri oluşur</a:t>
          </a:r>
          <a:endParaRPr lang="tr-TR" dirty="0"/>
        </a:p>
      </dgm:t>
    </dgm:pt>
    <dgm:pt modelId="{EF2BA15E-5A39-437B-9B6B-C29BC59964FA}" type="parTrans" cxnId="{B8061D96-306B-414C-9BF3-557FC756FFF9}">
      <dgm:prSet/>
      <dgm:spPr/>
      <dgm:t>
        <a:bodyPr/>
        <a:lstStyle/>
        <a:p>
          <a:endParaRPr lang="tr-TR"/>
        </a:p>
      </dgm:t>
    </dgm:pt>
    <dgm:pt modelId="{DFA7CA41-ECE4-40D5-88E7-670518BF568E}" type="sibTrans" cxnId="{B8061D96-306B-414C-9BF3-557FC756FFF9}">
      <dgm:prSet/>
      <dgm:spPr/>
      <dgm:t>
        <a:bodyPr/>
        <a:lstStyle/>
        <a:p>
          <a:endParaRPr lang="tr-TR"/>
        </a:p>
      </dgm:t>
    </dgm:pt>
    <dgm:pt modelId="{2D9F0EC0-A9AE-4B72-846B-72990E8F6AC5}">
      <dgm:prSet phldrT="[Metin]"/>
      <dgm:spPr/>
      <dgm:t>
        <a:bodyPr/>
        <a:lstStyle/>
        <a:p>
          <a:r>
            <a:rPr lang="tr-TR" dirty="0" smtClean="0"/>
            <a:t>Devletler arası savaşlar</a:t>
          </a:r>
          <a:endParaRPr lang="tr-TR" dirty="0"/>
        </a:p>
      </dgm:t>
    </dgm:pt>
    <dgm:pt modelId="{08DED0D9-62DA-4218-9740-FBDFA8D375B8}" type="parTrans" cxnId="{F9231852-4DF0-4925-B89F-6719ABA55230}">
      <dgm:prSet/>
      <dgm:spPr/>
      <dgm:t>
        <a:bodyPr/>
        <a:lstStyle/>
        <a:p>
          <a:endParaRPr lang="tr-TR"/>
        </a:p>
      </dgm:t>
    </dgm:pt>
    <dgm:pt modelId="{F61466C2-FC58-4F9D-B15D-14D95EDDDCF9}" type="sibTrans" cxnId="{F9231852-4DF0-4925-B89F-6719ABA55230}">
      <dgm:prSet/>
      <dgm:spPr/>
      <dgm:t>
        <a:bodyPr/>
        <a:lstStyle/>
        <a:p>
          <a:endParaRPr lang="tr-TR"/>
        </a:p>
      </dgm:t>
    </dgm:pt>
    <dgm:pt modelId="{9945F575-CDDE-41CC-B1FC-3CFB7842D982}">
      <dgm:prSet phldrT="[Metin]"/>
      <dgm:spPr/>
      <dgm:t>
        <a:bodyPr/>
        <a:lstStyle/>
        <a:p>
          <a:r>
            <a:rPr lang="tr-TR" dirty="0" smtClean="0"/>
            <a:t>Ve imparatorluklar</a:t>
          </a:r>
          <a:endParaRPr lang="tr-TR" dirty="0"/>
        </a:p>
      </dgm:t>
    </dgm:pt>
    <dgm:pt modelId="{CBAF2BAD-E7DE-446F-8B67-824A348066D3}" type="parTrans" cxnId="{26F6F876-A581-4DF4-B0DA-0F053F104C39}">
      <dgm:prSet/>
      <dgm:spPr/>
      <dgm:t>
        <a:bodyPr/>
        <a:lstStyle/>
        <a:p>
          <a:endParaRPr lang="tr-TR"/>
        </a:p>
      </dgm:t>
    </dgm:pt>
    <dgm:pt modelId="{8E17D2D9-F842-43C4-961D-ACB234CBFAEE}" type="sibTrans" cxnId="{26F6F876-A581-4DF4-B0DA-0F053F104C39}">
      <dgm:prSet/>
      <dgm:spPr/>
      <dgm:t>
        <a:bodyPr/>
        <a:lstStyle/>
        <a:p>
          <a:endParaRPr lang="tr-TR"/>
        </a:p>
      </dgm:t>
    </dgm:pt>
    <dgm:pt modelId="{E51FDF64-F792-4E91-9272-F4BED55EB4E0}" type="pres">
      <dgm:prSet presAssocID="{151F9932-0B61-422D-80F6-4E87630971D5}" presName="CompostProcess" presStyleCnt="0">
        <dgm:presLayoutVars>
          <dgm:dir/>
          <dgm:resizeHandles val="exact"/>
        </dgm:presLayoutVars>
      </dgm:prSet>
      <dgm:spPr/>
    </dgm:pt>
    <dgm:pt modelId="{57DD2F0D-1164-4F35-8FDC-59C2788A1CB7}" type="pres">
      <dgm:prSet presAssocID="{151F9932-0B61-422D-80F6-4E87630971D5}" presName="arrow" presStyleLbl="bgShp" presStyleIdx="0" presStyleCnt="1"/>
      <dgm:spPr/>
    </dgm:pt>
    <dgm:pt modelId="{A32B8255-E82C-4A12-B427-F3A585156C6F}" type="pres">
      <dgm:prSet presAssocID="{151F9932-0B61-422D-80F6-4E87630971D5}" presName="linearProcess" presStyleCnt="0"/>
      <dgm:spPr/>
    </dgm:pt>
    <dgm:pt modelId="{9F26AF88-633B-4157-B82F-77D3EF1A45A5}" type="pres">
      <dgm:prSet presAssocID="{C61864EE-7CD7-4FAB-850D-B981667C4E9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7553F6-BF37-47E4-8E9B-8883A04BE264}" type="pres">
      <dgm:prSet presAssocID="{DFA7CA41-ECE4-40D5-88E7-670518BF568E}" presName="sibTrans" presStyleCnt="0"/>
      <dgm:spPr/>
    </dgm:pt>
    <dgm:pt modelId="{E7D27068-2C98-4EBA-BFC7-89F76E648313}" type="pres">
      <dgm:prSet presAssocID="{2D9F0EC0-A9AE-4B72-846B-72990E8F6AC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A9B3BC-D7B2-4A74-AC20-09D592427A7D}" type="pres">
      <dgm:prSet presAssocID="{F61466C2-FC58-4F9D-B15D-14D95EDDDCF9}" presName="sibTrans" presStyleCnt="0"/>
      <dgm:spPr/>
    </dgm:pt>
    <dgm:pt modelId="{23CFC7A0-01B0-4787-9743-C32CE5966C3E}" type="pres">
      <dgm:prSet presAssocID="{9945F575-CDDE-41CC-B1FC-3CFB7842D982}" presName="textNode" presStyleLbl="node1" presStyleIdx="2" presStyleCnt="3" custLinFactNeighborX="-39864" custLinFactNeighborY="105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8061D96-306B-414C-9BF3-557FC756FFF9}" srcId="{151F9932-0B61-422D-80F6-4E87630971D5}" destId="{C61864EE-7CD7-4FAB-850D-B981667C4E9F}" srcOrd="0" destOrd="0" parTransId="{EF2BA15E-5A39-437B-9B6B-C29BC59964FA}" sibTransId="{DFA7CA41-ECE4-40D5-88E7-670518BF568E}"/>
    <dgm:cxn modelId="{F9231852-4DF0-4925-B89F-6719ABA55230}" srcId="{151F9932-0B61-422D-80F6-4E87630971D5}" destId="{2D9F0EC0-A9AE-4B72-846B-72990E8F6AC5}" srcOrd="1" destOrd="0" parTransId="{08DED0D9-62DA-4218-9740-FBDFA8D375B8}" sibTransId="{F61466C2-FC58-4F9D-B15D-14D95EDDDCF9}"/>
    <dgm:cxn modelId="{26F6F876-A581-4DF4-B0DA-0F053F104C39}" srcId="{151F9932-0B61-422D-80F6-4E87630971D5}" destId="{9945F575-CDDE-41CC-B1FC-3CFB7842D982}" srcOrd="2" destOrd="0" parTransId="{CBAF2BAD-E7DE-446F-8B67-824A348066D3}" sibTransId="{8E17D2D9-F842-43C4-961D-ACB234CBFAEE}"/>
    <dgm:cxn modelId="{539BBD7F-983E-DF4D-9F2D-45F187BAA2B2}" type="presOf" srcId="{C61864EE-7CD7-4FAB-850D-B981667C4E9F}" destId="{9F26AF88-633B-4157-B82F-77D3EF1A45A5}" srcOrd="0" destOrd="0" presId="urn:microsoft.com/office/officeart/2005/8/layout/hProcess9"/>
    <dgm:cxn modelId="{E3433E77-1804-1640-A2B9-A4C9BF37735C}" type="presOf" srcId="{9945F575-CDDE-41CC-B1FC-3CFB7842D982}" destId="{23CFC7A0-01B0-4787-9743-C32CE5966C3E}" srcOrd="0" destOrd="0" presId="urn:microsoft.com/office/officeart/2005/8/layout/hProcess9"/>
    <dgm:cxn modelId="{F6A07FD2-F754-FF4B-B98A-AD38D3452951}" type="presOf" srcId="{2D9F0EC0-A9AE-4B72-846B-72990E8F6AC5}" destId="{E7D27068-2C98-4EBA-BFC7-89F76E648313}" srcOrd="0" destOrd="0" presId="urn:microsoft.com/office/officeart/2005/8/layout/hProcess9"/>
    <dgm:cxn modelId="{BE06394B-26B8-5C43-9C16-1A1B808FED68}" type="presOf" srcId="{151F9932-0B61-422D-80F6-4E87630971D5}" destId="{E51FDF64-F792-4E91-9272-F4BED55EB4E0}" srcOrd="0" destOrd="0" presId="urn:microsoft.com/office/officeart/2005/8/layout/hProcess9"/>
    <dgm:cxn modelId="{E25EFFFD-8F81-CF42-8A56-F247D948E077}" type="presParOf" srcId="{E51FDF64-F792-4E91-9272-F4BED55EB4E0}" destId="{57DD2F0D-1164-4F35-8FDC-59C2788A1CB7}" srcOrd="0" destOrd="0" presId="urn:microsoft.com/office/officeart/2005/8/layout/hProcess9"/>
    <dgm:cxn modelId="{16E80A24-33B7-9749-BE18-8F6563ABE8D2}" type="presParOf" srcId="{E51FDF64-F792-4E91-9272-F4BED55EB4E0}" destId="{A32B8255-E82C-4A12-B427-F3A585156C6F}" srcOrd="1" destOrd="0" presId="urn:microsoft.com/office/officeart/2005/8/layout/hProcess9"/>
    <dgm:cxn modelId="{07C8114C-93F1-1849-84A1-7A8E4F33DB02}" type="presParOf" srcId="{A32B8255-E82C-4A12-B427-F3A585156C6F}" destId="{9F26AF88-633B-4157-B82F-77D3EF1A45A5}" srcOrd="0" destOrd="0" presId="urn:microsoft.com/office/officeart/2005/8/layout/hProcess9"/>
    <dgm:cxn modelId="{4E4F5608-D0B6-7349-B503-FEC3F8F5725A}" type="presParOf" srcId="{A32B8255-E82C-4A12-B427-F3A585156C6F}" destId="{A97553F6-BF37-47E4-8E9B-8883A04BE264}" srcOrd="1" destOrd="0" presId="urn:microsoft.com/office/officeart/2005/8/layout/hProcess9"/>
    <dgm:cxn modelId="{904B860B-EDB0-BC4D-A642-A69E0709A172}" type="presParOf" srcId="{A32B8255-E82C-4A12-B427-F3A585156C6F}" destId="{E7D27068-2C98-4EBA-BFC7-89F76E648313}" srcOrd="2" destOrd="0" presId="urn:microsoft.com/office/officeart/2005/8/layout/hProcess9"/>
    <dgm:cxn modelId="{4628EDB7-9256-3943-B9FA-19B1558FFC5E}" type="presParOf" srcId="{A32B8255-E82C-4A12-B427-F3A585156C6F}" destId="{DCA9B3BC-D7B2-4A74-AC20-09D592427A7D}" srcOrd="3" destOrd="0" presId="urn:microsoft.com/office/officeart/2005/8/layout/hProcess9"/>
    <dgm:cxn modelId="{516FB340-0B28-744A-80B0-96BD9EAE3A0F}" type="presParOf" srcId="{A32B8255-E82C-4A12-B427-F3A585156C6F}" destId="{23CFC7A0-01B0-4787-9743-C32CE5966C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DA5A8-C973-844B-A2CE-1A32E3A076DB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850-6E88-9949-94E7-7AB198B4C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47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16B41-CEEE-9E42-9515-F74CD8D7B8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5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9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43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7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0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6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3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9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2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8A74F-1756-CC42-9EA2-90077AB7998E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2DEF0-58D0-0842-B973-4FE98121D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3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diagramData" Target="../diagrams/data4.xml"/><Relationship Id="rId8" Type="http://schemas.openxmlformats.org/officeDocument/2006/relationships/diagramLayout" Target="../diagrams/layout4.xml"/><Relationship Id="rId9" Type="http://schemas.openxmlformats.org/officeDocument/2006/relationships/diagramQuickStyle" Target="../diagrams/quickStyle4.xml"/><Relationship Id="rId10" Type="http://schemas.openxmlformats.org/officeDocument/2006/relationships/diagramColors" Target="../diagrams/colors4.xml"/><Relationship Id="rId11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7772400" cy="3031977"/>
          </a:xfrm>
        </p:spPr>
        <p:txBody>
          <a:bodyPr>
            <a:normAutofit/>
          </a:bodyPr>
          <a:lstStyle/>
          <a:p>
            <a:r>
              <a:rPr lang="tr-TR" sz="8000" b="1" dirty="0" smtClean="0">
                <a:solidFill>
                  <a:srgbClr val="FF0000"/>
                </a:solidFill>
                <a:latin typeface="Cambria"/>
                <a:cs typeface="Cambria"/>
              </a:rPr>
              <a:t>İLK KENTLER VE DEVLETLER</a:t>
            </a:r>
            <a:endParaRPr lang="tr-TR" sz="8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419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tr-TR" sz="4800" b="1" dirty="0" smtClean="0">
                <a:solidFill>
                  <a:srgbClr val="FF0000"/>
                </a:solidFill>
                <a:latin typeface="Cambria"/>
                <a:cs typeface="Cambria"/>
              </a:rPr>
              <a:t>Kent Devrimi</a:t>
            </a:r>
            <a:br>
              <a:rPr lang="tr-TR" sz="4800" b="1" dirty="0" smtClean="0">
                <a:solidFill>
                  <a:srgbClr val="FF0000"/>
                </a:solidFill>
                <a:latin typeface="Cambria"/>
                <a:cs typeface="Cambria"/>
              </a:rPr>
            </a:br>
            <a:endParaRPr lang="tr-TR" sz="48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4869160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Cambria"/>
                <a:cs typeface="Cambria"/>
              </a:rPr>
              <a:t>Kent devrimiyle birlikte  ekonomik </a:t>
            </a:r>
            <a:r>
              <a:rPr lang="tr-TR" b="1" dirty="0" smtClean="0">
                <a:latin typeface="Cambria"/>
                <a:cs typeface="Cambria"/>
              </a:rPr>
              <a:t>faaliyetler </a:t>
            </a:r>
            <a:r>
              <a:rPr lang="tr-TR" b="1" dirty="0">
                <a:latin typeface="Cambria"/>
                <a:cs typeface="Cambria"/>
              </a:rPr>
              <a:t>yayılmış ve ilk şehirler inşa </a:t>
            </a:r>
            <a:r>
              <a:rPr lang="tr-TR" b="1" dirty="0" smtClean="0">
                <a:latin typeface="Cambria"/>
                <a:cs typeface="Cambria"/>
              </a:rPr>
              <a:t>edilmiştir. Diğer taraftan, önceden var olan bağımsızlıklar ve özgürlükler yerini hizmetkarlığa, vergiye, kurallara ve yasalara bırakmıştır.</a:t>
            </a:r>
            <a:endParaRPr lang="tr-TR" b="1" dirty="0">
              <a:latin typeface="Cambria"/>
              <a:cs typeface="Cambr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32585"/>
            <a:ext cx="8229600" cy="6732645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latin typeface="Cambria"/>
                <a:cs typeface="Cambria"/>
              </a:rPr>
              <a:t>DEVRİM?  </a:t>
            </a:r>
            <a:r>
              <a:rPr lang="en-US" dirty="0" err="1" smtClean="0">
                <a:latin typeface="Cambria"/>
                <a:cs typeface="Cambria"/>
              </a:rPr>
              <a:t>İsim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babası</a:t>
            </a:r>
            <a:r>
              <a:rPr lang="en-US" dirty="0" smtClean="0">
                <a:latin typeface="Cambria"/>
                <a:cs typeface="Cambria"/>
              </a:rPr>
              <a:t> V. Gordon Childe</a:t>
            </a:r>
          </a:p>
          <a:p>
            <a:r>
              <a:rPr lang="en-US" b="1" dirty="0" smtClean="0">
                <a:latin typeface="Cambria"/>
                <a:cs typeface="Cambria"/>
              </a:rPr>
              <a:t>Kent </a:t>
            </a:r>
            <a:r>
              <a:rPr lang="en-US" b="1" dirty="0" err="1" smtClean="0">
                <a:latin typeface="Cambria"/>
                <a:cs typeface="Cambria"/>
              </a:rPr>
              <a:t>Devrimi’nin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anahtar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özelliği</a:t>
            </a:r>
            <a:r>
              <a:rPr lang="en-US" dirty="0" smtClean="0">
                <a:latin typeface="Cambria"/>
                <a:cs typeface="Cambria"/>
              </a:rPr>
              <a:t>; </a:t>
            </a:r>
            <a:r>
              <a:rPr lang="en-US" dirty="0" err="1" smtClean="0">
                <a:latin typeface="Cambria"/>
                <a:cs typeface="Cambria"/>
              </a:rPr>
              <a:t>sosyal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tabakalaşmayla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paralel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olarak</a:t>
            </a:r>
            <a:r>
              <a:rPr lang="en-US" dirty="0" smtClean="0">
                <a:latin typeface="Cambria"/>
                <a:cs typeface="Cambria"/>
              </a:rPr>
              <a:t> ilk </a:t>
            </a:r>
            <a:r>
              <a:rPr lang="en-US" dirty="0" err="1" smtClean="0">
                <a:latin typeface="Cambria"/>
                <a:cs typeface="Cambria"/>
              </a:rPr>
              <a:t>kez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ortaya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çıkan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elinde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gerçek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bir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güç</a:t>
            </a:r>
            <a:r>
              <a:rPr lang="en-US" dirty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bulunduran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yöneticilerin</a:t>
            </a:r>
            <a:r>
              <a:rPr lang="en-US" dirty="0" smtClean="0">
                <a:latin typeface="Cambria"/>
                <a:cs typeface="Cambria"/>
              </a:rPr>
              <a:t> de </a:t>
            </a:r>
            <a:r>
              <a:rPr lang="en-US" dirty="0" err="1" smtClean="0">
                <a:latin typeface="Cambria"/>
                <a:cs typeface="Cambria"/>
              </a:rPr>
              <a:t>olduğu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idari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kurumlardır</a:t>
            </a:r>
            <a:r>
              <a:rPr lang="en-US" dirty="0" smtClean="0">
                <a:latin typeface="Cambria"/>
                <a:cs typeface="Cambria"/>
              </a:rPr>
              <a:t>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40228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0275"/>
            <a:ext cx="8229600" cy="1600200"/>
          </a:xfrm>
        </p:spPr>
        <p:txBody>
          <a:bodyPr/>
          <a:lstStyle/>
          <a:p>
            <a:pPr algn="l"/>
            <a:r>
              <a:rPr lang="tr-TR" sz="4000" dirty="0">
                <a:solidFill>
                  <a:srgbClr val="3366FF"/>
                </a:solidFill>
                <a:latin typeface="Cambria"/>
                <a:cs typeface="Cambria"/>
              </a:rPr>
              <a:t>Kent Devriminin Özellikleri</a:t>
            </a:r>
            <a:endParaRPr lang="en-US" sz="4000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99699"/>
            <a:ext cx="8424936" cy="5976664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tr-TR" dirty="0" smtClean="0">
                <a:latin typeface="Cambria"/>
                <a:cs typeface="Cambria"/>
              </a:rPr>
              <a:t>Erken </a:t>
            </a:r>
            <a:r>
              <a:rPr lang="tr-TR" dirty="0">
                <a:latin typeface="Cambria"/>
                <a:cs typeface="Cambria"/>
              </a:rPr>
              <a:t>şehirler daha büyük nüfuslu ve daha </a:t>
            </a:r>
            <a:r>
              <a:rPr lang="tr-TR" dirty="0" smtClean="0">
                <a:latin typeface="Cambria"/>
                <a:cs typeface="Cambria"/>
              </a:rPr>
              <a:t>kapsamlıdır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Şehirlerde tam zamanlı  ustalar</a:t>
            </a:r>
            <a:r>
              <a:rPr lang="tr-TR" dirty="0" smtClean="0">
                <a:latin typeface="Cambria"/>
                <a:cs typeface="Cambria"/>
              </a:rPr>
              <a:t>, işçiler, memurlar </a:t>
            </a:r>
            <a:r>
              <a:rPr lang="tr-TR" dirty="0">
                <a:latin typeface="Cambria"/>
                <a:cs typeface="Cambria"/>
              </a:rPr>
              <a:t>ve din adamları </a:t>
            </a:r>
            <a:r>
              <a:rPr lang="tr-TR" dirty="0" smtClean="0">
                <a:latin typeface="Cambria"/>
                <a:cs typeface="Cambria"/>
              </a:rPr>
              <a:t>vardı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Üreticiler tanrıya ya da yöneticilere vergi vermek zorundadır ve vergiler hazinede ve tapınakta </a:t>
            </a:r>
            <a:r>
              <a:rPr lang="tr-TR" dirty="0" smtClean="0">
                <a:latin typeface="Cambria"/>
                <a:cs typeface="Cambria"/>
              </a:rPr>
              <a:t>toplanmaktadır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Anıtsal yapılar sadece varlıklarıyla farklı  değil aynı </a:t>
            </a:r>
            <a:r>
              <a:rPr lang="tr-TR" dirty="0" smtClean="0">
                <a:latin typeface="Cambria"/>
                <a:cs typeface="Cambria"/>
              </a:rPr>
              <a:t>zamanda </a:t>
            </a:r>
            <a:r>
              <a:rPr lang="tr-TR" dirty="0">
                <a:latin typeface="Cambria"/>
                <a:cs typeface="Cambria"/>
              </a:rPr>
              <a:t>kralın </a:t>
            </a:r>
            <a:r>
              <a:rPr lang="tr-TR" dirty="0" smtClean="0">
                <a:latin typeface="Cambria"/>
                <a:cs typeface="Cambria"/>
              </a:rPr>
              <a:t>gücünün de simgesidir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Yönetici sınıf vardır ve hazine tarafından </a:t>
            </a:r>
            <a:r>
              <a:rPr lang="tr-TR" dirty="0" smtClean="0">
                <a:latin typeface="Cambria"/>
                <a:cs typeface="Cambria"/>
              </a:rPr>
              <a:t>desteklenir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Yazı kayıt tutulması </a:t>
            </a:r>
            <a:r>
              <a:rPr lang="tr-TR" dirty="0" smtClean="0">
                <a:latin typeface="Cambria"/>
                <a:cs typeface="Cambria"/>
              </a:rPr>
              <a:t>(arşiv) için kullanıldı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Fen bilimleri </a:t>
            </a:r>
            <a:r>
              <a:rPr lang="tr-TR" dirty="0" smtClean="0">
                <a:latin typeface="Cambria"/>
                <a:cs typeface="Cambria"/>
              </a:rPr>
              <a:t>(</a:t>
            </a:r>
            <a:r>
              <a:rPr lang="tr-TR" dirty="0">
                <a:latin typeface="Cambria"/>
                <a:cs typeface="Cambria"/>
              </a:rPr>
              <a:t>ö</a:t>
            </a:r>
            <a:r>
              <a:rPr lang="tr-TR" dirty="0" smtClean="0">
                <a:latin typeface="Cambria"/>
                <a:cs typeface="Cambria"/>
              </a:rPr>
              <a:t>ngörü için geometri, astronomi vb.) gelişti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 smtClean="0">
                <a:latin typeface="Cambria"/>
                <a:cs typeface="Cambria"/>
              </a:rPr>
              <a:t>Heykel, resim ve mimari gibi sofistike sanat dalları gelişti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 smtClean="0">
                <a:latin typeface="Cambria"/>
                <a:cs typeface="Cambria"/>
              </a:rPr>
              <a:t>Uzun mesafeli </a:t>
            </a:r>
            <a:r>
              <a:rPr lang="tr-TR" dirty="0">
                <a:latin typeface="Cambria"/>
                <a:cs typeface="Cambria"/>
              </a:rPr>
              <a:t>ticaret yolları açıldı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tr-TR" dirty="0">
                <a:latin typeface="Cambria"/>
                <a:cs typeface="Cambria"/>
              </a:rPr>
              <a:t>Miras </a:t>
            </a:r>
            <a:r>
              <a:rPr lang="tr-TR" dirty="0" smtClean="0">
                <a:latin typeface="Cambria"/>
                <a:cs typeface="Cambria"/>
              </a:rPr>
              <a:t>hukuku oluşturuldu</a:t>
            </a:r>
            <a:endParaRPr lang="tr-TR" dirty="0">
              <a:latin typeface="Cambria"/>
              <a:cs typeface="Cambria"/>
            </a:endParaRPr>
          </a:p>
          <a:p>
            <a:pPr marL="457200" indent="-457200">
              <a:buAutoNum type="arabicPeriod"/>
            </a:pPr>
            <a:endParaRPr lang="tr-TR" dirty="0">
              <a:latin typeface="Cambria"/>
              <a:cs typeface="Cambria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74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550"/>
            <a:ext cx="8229600" cy="907504"/>
          </a:xfrm>
        </p:spPr>
        <p:txBody>
          <a:bodyPr/>
          <a:lstStyle/>
          <a:p>
            <a:r>
              <a:rPr lang="tr-TR" sz="4800" b="1" dirty="0">
                <a:solidFill>
                  <a:srgbClr val="FF0000"/>
                </a:solidFill>
                <a:latin typeface="Cambria"/>
                <a:cs typeface="Cambria"/>
              </a:rPr>
              <a:t>Devletlerin Özellikleri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5544616"/>
          </a:xfrm>
        </p:spPr>
        <p:txBody>
          <a:bodyPr>
            <a:normAutofit fontScale="77500" lnSpcReduction="20000"/>
          </a:bodyPr>
          <a:lstStyle/>
          <a:p>
            <a:r>
              <a:rPr lang="tr-TR" b="1" i="1" dirty="0" smtClean="0">
                <a:latin typeface="Cambria"/>
                <a:cs typeface="Cambria"/>
              </a:rPr>
              <a:t>Erken Devletler</a:t>
            </a:r>
            <a:r>
              <a:rPr lang="tr-TR" b="1" dirty="0" smtClean="0">
                <a:latin typeface="Cambria"/>
                <a:cs typeface="Cambria"/>
              </a:rPr>
              <a:t>;</a:t>
            </a:r>
          </a:p>
          <a:p>
            <a:endParaRPr lang="tr-TR" dirty="0" smtClean="0">
              <a:latin typeface="Cambria"/>
              <a:cs typeface="Cambria"/>
            </a:endParaRPr>
          </a:p>
          <a:p>
            <a:r>
              <a:rPr lang="tr-TR" dirty="0">
                <a:latin typeface="Cambria"/>
                <a:cs typeface="Cambria"/>
              </a:rPr>
              <a:t>Y</a:t>
            </a:r>
            <a:r>
              <a:rPr lang="tr-TR" dirty="0" smtClean="0">
                <a:latin typeface="Cambria"/>
                <a:cs typeface="Cambria"/>
              </a:rPr>
              <a:t>ayılmacıdır</a:t>
            </a:r>
            <a:r>
              <a:rPr lang="tr-TR" dirty="0">
                <a:latin typeface="Cambria"/>
                <a:cs typeface="Cambria"/>
              </a:rPr>
              <a:t>: Şeflikler arası rekabet ve </a:t>
            </a:r>
            <a:r>
              <a:rPr lang="tr-TR" dirty="0" smtClean="0">
                <a:latin typeface="Cambria"/>
                <a:cs typeface="Cambria"/>
              </a:rPr>
              <a:t>fetihler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dirty="0" smtClean="0">
                <a:latin typeface="Cambria"/>
                <a:cs typeface="Cambria"/>
              </a:rPr>
              <a:t>Yoğun </a:t>
            </a:r>
            <a:r>
              <a:rPr lang="tr-TR" dirty="0">
                <a:latin typeface="Cambria"/>
                <a:cs typeface="Cambria"/>
              </a:rPr>
              <a:t>nüfusları besleyen tarım  ekonomilerine sahiptir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endParaRPr lang="tr-TR" dirty="0">
              <a:latin typeface="Cambria"/>
              <a:cs typeface="Cambria"/>
            </a:endParaRPr>
          </a:p>
          <a:p>
            <a:r>
              <a:rPr lang="tr-TR" dirty="0" smtClean="0">
                <a:latin typeface="Cambria"/>
                <a:cs typeface="Cambria"/>
              </a:rPr>
              <a:t>Vergi ile iş </a:t>
            </a:r>
            <a:r>
              <a:rPr lang="tr-TR" dirty="0">
                <a:latin typeface="Cambria"/>
                <a:cs typeface="Cambria"/>
              </a:rPr>
              <a:t>gücünü denetleyen bir hükümdara ve orduya sahiptirler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endParaRPr lang="tr-TR" dirty="0">
              <a:latin typeface="Cambria"/>
              <a:cs typeface="Cambria"/>
            </a:endParaRPr>
          </a:p>
          <a:p>
            <a:r>
              <a:rPr lang="tr-TR" dirty="0">
                <a:latin typeface="Cambria"/>
                <a:cs typeface="Cambria"/>
              </a:rPr>
              <a:t>Toplumsal sınıflardan oluşmuştur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endParaRPr lang="tr-TR" dirty="0">
              <a:latin typeface="Cambria"/>
              <a:cs typeface="Cambria"/>
            </a:endParaRPr>
          </a:p>
          <a:p>
            <a:r>
              <a:rPr lang="tr-TR" dirty="0" smtClean="0">
                <a:latin typeface="Cambria"/>
                <a:cs typeface="Cambria"/>
              </a:rPr>
              <a:t>Tapınaklar, saraylar </a:t>
            </a:r>
            <a:r>
              <a:rPr lang="tr-TR" dirty="0">
                <a:latin typeface="Cambria"/>
                <a:cs typeface="Cambria"/>
              </a:rPr>
              <a:t>ve anıtsal </a:t>
            </a:r>
            <a:r>
              <a:rPr lang="tr-TR" dirty="0" smtClean="0">
                <a:latin typeface="Cambria"/>
                <a:cs typeface="Cambria"/>
              </a:rPr>
              <a:t>yapılara </a:t>
            </a:r>
            <a:r>
              <a:rPr lang="tr-TR" dirty="0">
                <a:latin typeface="Cambria"/>
                <a:cs typeface="Cambria"/>
              </a:rPr>
              <a:t>sahiptirler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endParaRPr lang="tr-TR" dirty="0">
              <a:latin typeface="Cambria"/>
              <a:cs typeface="Cambria"/>
            </a:endParaRPr>
          </a:p>
          <a:p>
            <a:r>
              <a:rPr lang="tr-TR" dirty="0">
                <a:latin typeface="Cambria"/>
                <a:cs typeface="Cambria"/>
              </a:rPr>
              <a:t>Arşivleme sistemini geliştirmişlerdir.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73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79512" y="-243408"/>
            <a:ext cx="8964488" cy="1051520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  <a:latin typeface="Cambria"/>
                <a:cs typeface="Cambria"/>
              </a:rPr>
              <a:t>Ortadoğu’da Devletin Oluşumu </a:t>
            </a:r>
            <a:endParaRPr lang="tr-TR" sz="48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836713"/>
            <a:ext cx="8892480" cy="582185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sz="3600" b="1" dirty="0" smtClean="0">
                <a:solidFill>
                  <a:srgbClr val="3366FF"/>
                </a:solidFill>
                <a:latin typeface="Cambria"/>
                <a:cs typeface="Cambria"/>
              </a:rPr>
              <a:t>Kent Yaşamı</a:t>
            </a:r>
          </a:p>
          <a:p>
            <a:r>
              <a:rPr lang="tr-TR" sz="3400" dirty="0" smtClean="0">
                <a:latin typeface="Cambria"/>
                <a:cs typeface="Cambria"/>
              </a:rPr>
              <a:t>G.Ö. 11000</a:t>
            </a:r>
            <a:r>
              <a:rPr lang="tr-TR" sz="3400" b="1" dirty="0" smtClean="0">
                <a:latin typeface="Cambria"/>
                <a:cs typeface="Cambria"/>
              </a:rPr>
              <a:t>: Bilinen </a:t>
            </a:r>
            <a:r>
              <a:rPr lang="tr-TR" sz="3400" b="1" dirty="0">
                <a:latin typeface="Cambria"/>
                <a:cs typeface="Cambria"/>
              </a:rPr>
              <a:t>ilk </a:t>
            </a:r>
            <a:r>
              <a:rPr lang="tr-TR" sz="3400" b="1" dirty="0" smtClean="0">
                <a:latin typeface="Cambria"/>
                <a:cs typeface="Cambria"/>
              </a:rPr>
              <a:t>şehir</a:t>
            </a:r>
            <a:r>
              <a:rPr lang="tr-TR" sz="3400" dirty="0" smtClean="0">
                <a:latin typeface="Cambria"/>
                <a:cs typeface="Cambria"/>
              </a:rPr>
              <a:t>, İsrail topraklarındaki </a:t>
            </a:r>
            <a:r>
              <a:rPr lang="tr-TR" sz="3400" b="1" dirty="0" err="1" smtClean="0">
                <a:latin typeface="Cambria"/>
                <a:cs typeface="Cambria"/>
              </a:rPr>
              <a:t>Jericho’dur</a:t>
            </a:r>
            <a:r>
              <a:rPr lang="tr-TR" sz="3400" dirty="0">
                <a:latin typeface="Cambria"/>
                <a:cs typeface="Cambria"/>
              </a:rPr>
              <a:t>.</a:t>
            </a:r>
          </a:p>
          <a:p>
            <a:r>
              <a:rPr lang="tr-TR" sz="3400" dirty="0">
                <a:latin typeface="Cambria"/>
                <a:cs typeface="Cambria"/>
              </a:rPr>
              <a:t>Tarihteki ilk </a:t>
            </a:r>
            <a:r>
              <a:rPr lang="tr-TR" sz="3400" dirty="0" smtClean="0">
                <a:latin typeface="Cambria"/>
                <a:cs typeface="Cambria"/>
              </a:rPr>
              <a:t>kasabalar: Ortadoğu’da </a:t>
            </a:r>
            <a:r>
              <a:rPr lang="tr-TR" sz="3400" dirty="0">
                <a:latin typeface="Cambria"/>
                <a:cs typeface="Cambria"/>
              </a:rPr>
              <a:t>10.000 yıl </a:t>
            </a:r>
            <a:r>
              <a:rPr lang="tr-TR" sz="3400" dirty="0" smtClean="0">
                <a:latin typeface="Cambria"/>
                <a:cs typeface="Cambria"/>
              </a:rPr>
              <a:t>önce</a:t>
            </a:r>
          </a:p>
          <a:p>
            <a:r>
              <a:rPr lang="tr-TR" sz="3400" dirty="0" smtClean="0">
                <a:latin typeface="Cambria"/>
                <a:cs typeface="Cambria"/>
              </a:rPr>
              <a:t>G.Ö. 5500: Kasabalar şehirlere dönüyor</a:t>
            </a:r>
          </a:p>
          <a:p>
            <a:pPr>
              <a:buNone/>
            </a:pPr>
            <a:endParaRPr lang="tr-TR" sz="3400" dirty="0" smtClean="0"/>
          </a:p>
          <a:p>
            <a:pPr>
              <a:buNone/>
            </a:pPr>
            <a:endParaRPr lang="tr-TR" sz="3400" dirty="0" smtClean="0"/>
          </a:p>
          <a:p>
            <a:r>
              <a:rPr lang="en-US" sz="3400" dirty="0" smtClean="0">
                <a:latin typeface="Cambria"/>
                <a:cs typeface="Cambria"/>
              </a:rPr>
              <a:t>Obsidyen </a:t>
            </a:r>
            <a:r>
              <a:rPr lang="en-US" sz="3400" dirty="0" err="1" smtClean="0">
                <a:latin typeface="Cambria"/>
                <a:cs typeface="Cambria"/>
              </a:rPr>
              <a:t>ticareti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ile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zenginleşen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şehir</a:t>
            </a:r>
            <a:r>
              <a:rPr lang="en-US" sz="3400" dirty="0" smtClean="0">
                <a:latin typeface="Cambria"/>
                <a:cs typeface="Cambria"/>
              </a:rPr>
              <a:t>: </a:t>
            </a:r>
            <a:r>
              <a:rPr lang="en-US" sz="3400" b="1" dirty="0" err="1" smtClean="0">
                <a:latin typeface="Cambria"/>
                <a:cs typeface="Cambria"/>
              </a:rPr>
              <a:t>Çatalhöyük</a:t>
            </a:r>
            <a:endParaRPr lang="en-US" sz="3400" b="1" dirty="0" smtClean="0">
              <a:latin typeface="Cambria"/>
              <a:cs typeface="Cambria"/>
            </a:endParaRPr>
          </a:p>
          <a:p>
            <a:r>
              <a:rPr lang="en-US" sz="3400" b="1" dirty="0" err="1" smtClean="0">
                <a:latin typeface="Cambria"/>
                <a:cs typeface="Cambria"/>
              </a:rPr>
              <a:t>Çatalhöyük’ün</a:t>
            </a:r>
            <a:r>
              <a:rPr lang="en-US" sz="3400" b="1" dirty="0" smtClean="0">
                <a:latin typeface="Cambria"/>
                <a:cs typeface="Cambria"/>
              </a:rPr>
              <a:t> en </a:t>
            </a:r>
            <a:r>
              <a:rPr lang="en-US" sz="3400" b="1" dirty="0" err="1" smtClean="0">
                <a:latin typeface="Cambria"/>
                <a:cs typeface="Cambria"/>
              </a:rPr>
              <a:t>belirgin</a:t>
            </a:r>
            <a:r>
              <a:rPr lang="en-US" sz="3400" b="1" dirty="0" smtClean="0">
                <a:latin typeface="Cambria"/>
                <a:cs typeface="Cambria"/>
              </a:rPr>
              <a:t> </a:t>
            </a:r>
            <a:r>
              <a:rPr lang="en-US" sz="3400" b="1" dirty="0" err="1" smtClean="0">
                <a:latin typeface="Cambria"/>
                <a:cs typeface="Cambria"/>
              </a:rPr>
              <a:t>sosyal</a:t>
            </a:r>
            <a:r>
              <a:rPr lang="en-US" sz="3400" b="1" dirty="0" smtClean="0">
                <a:latin typeface="Cambria"/>
                <a:cs typeface="Cambria"/>
              </a:rPr>
              <a:t> </a:t>
            </a:r>
            <a:r>
              <a:rPr lang="en-US" sz="3400" b="1" dirty="0" err="1" smtClean="0">
                <a:latin typeface="Cambria"/>
                <a:cs typeface="Cambria"/>
              </a:rPr>
              <a:t>özelliği</a:t>
            </a:r>
            <a:r>
              <a:rPr lang="en-US" sz="3400" dirty="0" smtClean="0">
                <a:latin typeface="Cambria"/>
                <a:cs typeface="Cambria"/>
              </a:rPr>
              <a:t>: </a:t>
            </a:r>
            <a:r>
              <a:rPr lang="en-US" sz="3400" dirty="0" err="1" smtClean="0">
                <a:latin typeface="Cambria"/>
                <a:cs typeface="Cambria"/>
              </a:rPr>
              <a:t>Sakinleri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büyük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bir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köyde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yaşamalarına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rağmen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herhangi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bir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otorite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tarafından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kontrol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edilmeksizin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b="1" dirty="0" err="1" smtClean="0">
                <a:latin typeface="Cambria"/>
                <a:cs typeface="Cambria"/>
              </a:rPr>
              <a:t>bağımsız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biçimde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b="1" dirty="0" err="1" smtClean="0">
                <a:latin typeface="Cambria"/>
                <a:cs typeface="Cambria"/>
              </a:rPr>
              <a:t>hareket</a:t>
            </a:r>
            <a:r>
              <a:rPr lang="en-US" sz="3400" b="1" dirty="0" smtClean="0">
                <a:latin typeface="Cambria"/>
                <a:cs typeface="Cambria"/>
              </a:rPr>
              <a:t> </a:t>
            </a:r>
            <a:r>
              <a:rPr lang="en-US" sz="3400" b="1" dirty="0" err="1" smtClean="0">
                <a:latin typeface="Cambria"/>
                <a:cs typeface="Cambria"/>
              </a:rPr>
              <a:t>ederlerdi</a:t>
            </a:r>
            <a:r>
              <a:rPr lang="en-US" sz="3400" dirty="0" smtClean="0">
                <a:latin typeface="Cambria"/>
                <a:cs typeface="Cambria"/>
              </a:rPr>
              <a:t>. </a:t>
            </a:r>
            <a:r>
              <a:rPr lang="en-US" sz="3400" dirty="0" err="1" smtClean="0">
                <a:latin typeface="Cambria"/>
                <a:cs typeface="Cambria"/>
              </a:rPr>
              <a:t>Ticareti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4000" dirty="0" err="1" smtClean="0">
                <a:latin typeface="Cambria"/>
                <a:cs typeface="Cambria"/>
              </a:rPr>
              <a:t>ve</a:t>
            </a:r>
            <a:r>
              <a:rPr lang="en-US" sz="4000" dirty="0" smtClean="0">
                <a:latin typeface="Cambria"/>
                <a:cs typeface="Cambria"/>
              </a:rPr>
              <a:t> </a:t>
            </a:r>
            <a:r>
              <a:rPr lang="en-US" sz="4000" dirty="0" err="1" smtClean="0">
                <a:latin typeface="Cambria"/>
                <a:cs typeface="Cambria"/>
              </a:rPr>
              <a:t>üretimi</a:t>
            </a:r>
            <a:r>
              <a:rPr lang="en-US" sz="4000" dirty="0" smtClean="0">
                <a:latin typeface="Cambria"/>
                <a:cs typeface="Cambria"/>
              </a:rPr>
              <a:t> </a:t>
            </a:r>
            <a:r>
              <a:rPr lang="en-US" sz="4000" dirty="0" err="1" smtClean="0">
                <a:latin typeface="Cambria"/>
                <a:cs typeface="Cambria"/>
              </a:rPr>
              <a:t>kontrol</a:t>
            </a:r>
            <a:r>
              <a:rPr lang="en-US" sz="4000" dirty="0" smtClean="0">
                <a:latin typeface="Cambria"/>
                <a:cs typeface="Cambria"/>
              </a:rPr>
              <a:t> </a:t>
            </a:r>
            <a:r>
              <a:rPr lang="en-US" sz="4000" dirty="0" err="1" smtClean="0">
                <a:latin typeface="Cambria"/>
                <a:cs typeface="Cambria"/>
              </a:rPr>
              <a:t>eden</a:t>
            </a:r>
            <a:r>
              <a:rPr lang="en-US" sz="4000" dirty="0" smtClean="0">
                <a:latin typeface="Cambria"/>
                <a:cs typeface="Cambria"/>
              </a:rPr>
              <a:t> </a:t>
            </a:r>
            <a:r>
              <a:rPr lang="en-US" sz="4000" b="1" dirty="0" err="1" smtClean="0">
                <a:latin typeface="Cambria"/>
                <a:cs typeface="Cambria"/>
              </a:rPr>
              <a:t>bir</a:t>
            </a:r>
            <a:r>
              <a:rPr lang="en-US" sz="4000" b="1" dirty="0" smtClean="0">
                <a:latin typeface="Cambria"/>
                <a:cs typeface="Cambria"/>
              </a:rPr>
              <a:t> </a:t>
            </a:r>
            <a:r>
              <a:rPr lang="en-US" sz="4000" b="1" dirty="0" err="1" smtClean="0">
                <a:latin typeface="Cambria"/>
                <a:cs typeface="Cambria"/>
              </a:rPr>
              <a:t>merkezi</a:t>
            </a:r>
            <a:r>
              <a:rPr lang="en-US" sz="4000" b="1" dirty="0" smtClean="0">
                <a:latin typeface="Cambria"/>
                <a:cs typeface="Cambria"/>
              </a:rPr>
              <a:t> </a:t>
            </a:r>
            <a:r>
              <a:rPr lang="en-US" sz="4000" b="1" dirty="0" err="1" smtClean="0">
                <a:latin typeface="Cambria"/>
                <a:cs typeface="Cambria"/>
              </a:rPr>
              <a:t>yönetim</a:t>
            </a:r>
            <a:r>
              <a:rPr lang="en-US" sz="4000" b="1" dirty="0" smtClean="0">
                <a:latin typeface="Cambria"/>
                <a:cs typeface="Cambria"/>
              </a:rPr>
              <a:t> de </a:t>
            </a:r>
            <a:r>
              <a:rPr lang="en-US" sz="4000" b="1" dirty="0" err="1" smtClean="0">
                <a:latin typeface="Cambria"/>
                <a:cs typeface="Cambria"/>
              </a:rPr>
              <a:t>yoktu</a:t>
            </a:r>
            <a:r>
              <a:rPr lang="en-US" sz="4000" b="1" dirty="0" smtClean="0">
                <a:latin typeface="Cambria"/>
                <a:cs typeface="Cambria"/>
              </a:rPr>
              <a:t>.</a:t>
            </a:r>
            <a:r>
              <a:rPr lang="en-US" sz="4000" dirty="0" smtClean="0">
                <a:latin typeface="Cambria"/>
                <a:cs typeface="Cambria"/>
              </a:rPr>
              <a:t> </a:t>
            </a:r>
          </a:p>
          <a:p>
            <a:pPr>
              <a:buNone/>
            </a:pPr>
            <a:endParaRPr lang="tr-TR" sz="4000" dirty="0" smtClean="0"/>
          </a:p>
          <a:p>
            <a:pPr algn="ctr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044694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520" y="332656"/>
            <a:ext cx="8892480" cy="6740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solidFill>
                  <a:srgbClr val="3366FF"/>
                </a:solidFill>
                <a:latin typeface="Cambria"/>
                <a:cs typeface="Cambria"/>
              </a:rPr>
              <a:t>Seçkinler Tabakası</a:t>
            </a:r>
          </a:p>
          <a:p>
            <a:endParaRPr lang="tr-TR" sz="3600" b="1" dirty="0">
              <a:solidFill>
                <a:srgbClr val="3366FF"/>
              </a:solidFill>
              <a:latin typeface="Cambria"/>
              <a:cs typeface="Cambria"/>
            </a:endParaRPr>
          </a:p>
          <a:p>
            <a:pPr marL="342900" indent="-3429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Çanak </a:t>
            </a:r>
            <a:r>
              <a:rPr lang="tr-TR" sz="2400" dirty="0">
                <a:latin typeface="Cambria"/>
                <a:cs typeface="Cambria"/>
              </a:rPr>
              <a:t>çömlek yapımının </a:t>
            </a:r>
            <a:r>
              <a:rPr lang="tr-TR" sz="2400" dirty="0" err="1">
                <a:latin typeface="Cambria"/>
                <a:cs typeface="Cambria"/>
              </a:rPr>
              <a:t>Jericho’da</a:t>
            </a:r>
            <a:r>
              <a:rPr lang="tr-TR" sz="2400" dirty="0">
                <a:latin typeface="Cambria"/>
                <a:cs typeface="Cambria"/>
              </a:rPr>
              <a:t> ilk kez bulunması 8000 yıldan biraz daha öncesine dayanır. O tarihten öncesi Çanak Çömlek Öncesi Neolitik Dönem olarak </a:t>
            </a:r>
            <a:r>
              <a:rPr lang="tr-TR" sz="2400" dirty="0" smtClean="0">
                <a:latin typeface="Cambria"/>
                <a:cs typeface="Cambria"/>
              </a:rPr>
              <a:t>adlandırılır.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pPr marL="342900" indent="-3429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G.Ö </a:t>
            </a:r>
            <a:r>
              <a:rPr lang="tr-TR" sz="2400" dirty="0">
                <a:latin typeface="Cambria"/>
                <a:cs typeface="Cambria"/>
              </a:rPr>
              <a:t>7000’e gelindiğinde çanak çömlek yapımı Ortadoğu’da </a:t>
            </a:r>
            <a:r>
              <a:rPr lang="tr-TR" sz="2400" dirty="0" smtClean="0">
                <a:latin typeface="Cambria"/>
                <a:cs typeface="Cambria"/>
              </a:rPr>
              <a:t>yaygınlaşmıştır.</a:t>
            </a:r>
          </a:p>
          <a:p>
            <a:endParaRPr lang="tr-TR" sz="2400" dirty="0">
              <a:latin typeface="Cambria"/>
              <a:cs typeface="Cambria"/>
            </a:endParaRPr>
          </a:p>
          <a:p>
            <a:pPr marL="342900" indent="-342900">
              <a:buFontTx/>
              <a:buChar char="-"/>
            </a:pPr>
            <a:r>
              <a:rPr lang="tr-TR" sz="2400" dirty="0" smtClean="0">
                <a:latin typeface="Cambria"/>
                <a:cs typeface="Cambria"/>
              </a:rPr>
              <a:t>Erken </a:t>
            </a:r>
            <a:r>
              <a:rPr lang="tr-TR" sz="2400" dirty="0">
                <a:latin typeface="Cambria"/>
                <a:cs typeface="Cambria"/>
              </a:rPr>
              <a:t>ve yaygın bir çömlekçilik tarzı olan </a:t>
            </a:r>
            <a:r>
              <a:rPr lang="tr-TR" sz="2400" dirty="0" err="1">
                <a:latin typeface="Cambria"/>
                <a:cs typeface="Cambria"/>
              </a:rPr>
              <a:t>Halaf</a:t>
            </a:r>
            <a:r>
              <a:rPr lang="tr-TR" sz="2400" dirty="0">
                <a:latin typeface="Cambria"/>
                <a:cs typeface="Cambria"/>
              </a:rPr>
              <a:t> Kuzey Suriye’deki </a:t>
            </a:r>
            <a:r>
              <a:rPr lang="tr-TR" sz="2400" dirty="0" err="1">
                <a:latin typeface="Cambria"/>
                <a:cs typeface="Cambria"/>
              </a:rPr>
              <a:t>Tell</a:t>
            </a:r>
            <a:r>
              <a:rPr lang="tr-TR" sz="2400" dirty="0">
                <a:latin typeface="Cambria"/>
                <a:cs typeface="Cambria"/>
              </a:rPr>
              <a:t> </a:t>
            </a:r>
            <a:r>
              <a:rPr lang="tr-TR" sz="2400" dirty="0" err="1">
                <a:latin typeface="Cambria"/>
                <a:cs typeface="Cambria"/>
              </a:rPr>
              <a:t>Halaf</a:t>
            </a:r>
            <a:r>
              <a:rPr lang="tr-TR" sz="2400" dirty="0">
                <a:latin typeface="Cambria"/>
                <a:cs typeface="Cambria"/>
              </a:rPr>
              <a:t> Dağları’nda </a:t>
            </a:r>
            <a:r>
              <a:rPr lang="tr-TR" sz="2400" dirty="0" smtClean="0">
                <a:latin typeface="Cambria"/>
                <a:cs typeface="Cambria"/>
              </a:rPr>
              <a:t>bulundu.</a:t>
            </a:r>
          </a:p>
          <a:p>
            <a:endParaRPr lang="tr-TR" sz="2400" dirty="0">
              <a:latin typeface="Cambria"/>
              <a:cs typeface="Cambria"/>
            </a:endParaRPr>
          </a:p>
          <a:p>
            <a:pPr marL="342900" indent="-342900">
              <a:buFontTx/>
              <a:buChar char="-"/>
            </a:pPr>
            <a:r>
              <a:rPr lang="tr-TR" sz="2400" b="1" dirty="0" err="1" smtClean="0">
                <a:latin typeface="Cambria"/>
                <a:cs typeface="Cambria"/>
              </a:rPr>
              <a:t>Halaf</a:t>
            </a:r>
            <a:r>
              <a:rPr lang="tr-TR" sz="2400" b="1" dirty="0" smtClean="0">
                <a:latin typeface="Cambria"/>
                <a:cs typeface="Cambria"/>
              </a:rPr>
              <a:t> seramikleri, </a:t>
            </a:r>
            <a:r>
              <a:rPr lang="tr-TR" sz="2400" b="1" dirty="0">
                <a:latin typeface="Cambria"/>
                <a:cs typeface="Cambria"/>
              </a:rPr>
              <a:t>elit tabakanın ve ilk şefliklerin ortaya çıktığı zaman dilimini </a:t>
            </a:r>
            <a:r>
              <a:rPr lang="tr-TR" sz="2400" b="1" dirty="0" smtClean="0">
                <a:latin typeface="Cambria"/>
                <a:cs typeface="Cambria"/>
              </a:rPr>
              <a:t>tanımlar</a:t>
            </a:r>
            <a:r>
              <a:rPr lang="tr-TR" sz="2400" dirty="0" smtClean="0">
                <a:latin typeface="Cambria"/>
                <a:cs typeface="Cambria"/>
              </a:rPr>
              <a:t>.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Çünkü</a:t>
            </a:r>
            <a:r>
              <a:rPr lang="en-US" sz="2400" dirty="0" smtClean="0">
                <a:latin typeface="Cambria"/>
                <a:cs typeface="Cambria"/>
              </a:rPr>
              <a:t> </a:t>
            </a:r>
            <a:r>
              <a:rPr lang="en-US" sz="2400" dirty="0" err="1" smtClean="0">
                <a:latin typeface="Cambria"/>
                <a:cs typeface="Cambria"/>
              </a:rPr>
              <a:t>Halaf</a:t>
            </a:r>
            <a:r>
              <a:rPr lang="tr-TR" sz="2400" dirty="0" smtClean="0">
                <a:latin typeface="Cambria"/>
                <a:cs typeface="Cambria"/>
              </a:rPr>
              <a:t>’ta </a:t>
            </a:r>
            <a:r>
              <a:rPr lang="tr-TR" sz="2400" dirty="0">
                <a:latin typeface="Cambria"/>
                <a:cs typeface="Cambria"/>
              </a:rPr>
              <a:t>seramiğin sayıca az olması toplumsal hiyerarşiyle ilişkili lüks mallar olduklarının kanıtıdır.</a:t>
            </a:r>
          </a:p>
          <a:p>
            <a:endParaRPr lang="tr-TR" sz="2400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7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541695" y="1664503"/>
            <a:ext cx="821382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latin typeface="Cambria"/>
                <a:cs typeface="Cambria"/>
              </a:rPr>
              <a:t>Eşitlikçi Toplum</a:t>
            </a:r>
          </a:p>
          <a:p>
            <a:endParaRPr lang="tr-TR" sz="3600" b="1" dirty="0" smtClean="0">
              <a:latin typeface="Cambria"/>
              <a:cs typeface="Cambria"/>
            </a:endParaRPr>
          </a:p>
          <a:p>
            <a:pPr lvl="0"/>
            <a:r>
              <a:rPr lang="tr-TR" sz="2400" b="0" i="0" dirty="0" smtClean="0"/>
              <a:t>Bireysel nitelikler dışında herhangi bir statü ayrımı yapmayan toplum tipidir. Saygın bir kişinin çocuğu ebeveyni dolayısıyla özel bir saygı görmez. 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b="0" i="0" dirty="0" smtClean="0"/>
              <a:t>Geçimlerini avcılık ve toplayıcılıkla sağlarlar. 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b="0" i="0" dirty="0" smtClean="0"/>
              <a:t>Sosyal örgütlenme takım ve kabilelerle gerçekleştirilir.</a:t>
            </a:r>
            <a:endParaRPr lang="tr-TR" sz="2400" dirty="0" smtClean="0"/>
          </a:p>
          <a:p>
            <a:endParaRPr lang="tr-TR" sz="3600" b="1" dirty="0">
              <a:latin typeface="Cambria"/>
              <a:cs typeface="Cambr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5896" y="476672"/>
            <a:ext cx="855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3366FF"/>
                </a:solidFill>
                <a:latin typeface="Cambria"/>
                <a:cs typeface="Cambria"/>
              </a:rPr>
              <a:t>Toplumsal </a:t>
            </a:r>
            <a:r>
              <a:rPr lang="en-US" sz="3600" b="1" dirty="0" err="1">
                <a:solidFill>
                  <a:srgbClr val="3366FF"/>
                </a:solidFill>
                <a:latin typeface="Cambria"/>
                <a:cs typeface="Cambria"/>
              </a:rPr>
              <a:t>Kademelendirme</a:t>
            </a:r>
            <a:r>
              <a:rPr lang="en-US" sz="3600" b="1" dirty="0">
                <a:solidFill>
                  <a:srgbClr val="3366FF"/>
                </a:solidFill>
                <a:latin typeface="Cambria"/>
                <a:cs typeface="Cambri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6082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2550" y="1570619"/>
            <a:ext cx="820309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latin typeface="Cambria"/>
                <a:cs typeface="Cambria"/>
              </a:rPr>
              <a:t>Kademeli Toplum</a:t>
            </a:r>
          </a:p>
          <a:p>
            <a:endParaRPr lang="tr-TR" sz="3600" b="1" dirty="0" smtClean="0">
              <a:latin typeface="Cambria"/>
              <a:cs typeface="Cambria"/>
            </a:endParaRPr>
          </a:p>
          <a:p>
            <a:pPr lvl="0"/>
            <a:r>
              <a:rPr lang="tr-TR" sz="2400" b="0" i="0" dirty="0" smtClean="0"/>
              <a:t>Statü farklılıkları en yüksek rütbeli üyeden  en düşüğüne kadar bir süreklilik içerisinde kırılma yaşamadan mirasla geçer.</a:t>
            </a:r>
          </a:p>
          <a:p>
            <a:pPr lvl="0"/>
            <a:endParaRPr lang="tr-TR" sz="2400" b="0" i="0" dirty="0" smtClean="0"/>
          </a:p>
          <a:p>
            <a:r>
              <a:rPr lang="tr-TR" sz="2400" b="0" i="0" dirty="0" smtClean="0"/>
              <a:t>Geçimlerinin temelini bahçecilik, çobanlık ve bazı toplayıcı gruplar oluşturur.</a:t>
            </a:r>
          </a:p>
          <a:p>
            <a:endParaRPr lang="tr-TR" sz="2400" dirty="0" smtClean="0"/>
          </a:p>
          <a:p>
            <a:r>
              <a:rPr lang="tr-TR" sz="2400" b="0" i="0" dirty="0" smtClean="0"/>
              <a:t>Sosyal örgütlenme şeflikler ve bazı kabilelerle </a:t>
            </a:r>
            <a:r>
              <a:rPr lang="tr-TR" sz="2400" b="0" i="0" dirty="0" err="1" smtClean="0"/>
              <a:t>gerçekeştirilir</a:t>
            </a:r>
            <a:r>
              <a:rPr lang="tr-TR" sz="2400" b="0" i="0" dirty="0" smtClean="0"/>
              <a:t>..</a:t>
            </a:r>
            <a:endParaRPr lang="tr-TR" sz="2400" dirty="0" smtClean="0"/>
          </a:p>
          <a:p>
            <a:pPr lvl="0"/>
            <a:endParaRPr lang="tr-TR" sz="1000" dirty="0" smtClean="0"/>
          </a:p>
          <a:p>
            <a:endParaRPr lang="tr-TR" sz="36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29209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2989" y="1461556"/>
            <a:ext cx="81654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err="1" smtClean="0">
                <a:latin typeface="Cambria"/>
                <a:cs typeface="Cambria"/>
              </a:rPr>
              <a:t>TabakalaşmışToplum</a:t>
            </a:r>
            <a:endParaRPr lang="tr-TR" sz="3600" b="1" dirty="0" smtClean="0">
              <a:latin typeface="Cambria"/>
              <a:cs typeface="Cambria"/>
            </a:endParaRPr>
          </a:p>
          <a:p>
            <a:endParaRPr lang="tr-TR" sz="3600" b="1" dirty="0" smtClean="0">
              <a:latin typeface="Cambria"/>
              <a:cs typeface="Cambria"/>
            </a:endParaRPr>
          </a:p>
          <a:p>
            <a:pPr lvl="0"/>
            <a:r>
              <a:rPr lang="tr-TR" sz="2400" b="0" i="0" dirty="0" smtClean="0"/>
              <a:t>Statü farklılıkları miras yoluyla devam eder ve asillerle halk arasında kesin farklar vardır.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b="0" i="0" dirty="0" smtClean="0"/>
              <a:t>Geçimlerini tarımla sağlarlar.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b="0" i="0" dirty="0" smtClean="0"/>
              <a:t>Sosyal örgütlenmenin temel yapısını devlet oluşturur.</a:t>
            </a:r>
            <a:endParaRPr lang="tr-TR" sz="2400" dirty="0" smtClean="0"/>
          </a:p>
          <a:p>
            <a:endParaRPr lang="tr-TR" sz="36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09000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l"/>
            <a:r>
              <a:rPr lang="tr-TR" sz="3600" b="1" dirty="0" smtClean="0">
                <a:latin typeface="Cambria"/>
                <a:cs typeface="Cambria"/>
              </a:rPr>
              <a:t>Gelişmiş Şeflikler</a:t>
            </a:r>
            <a:endParaRPr lang="tr-TR" sz="3600" b="1" dirty="0">
              <a:latin typeface="Cambria"/>
              <a:cs typeface="Cambri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54861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>
                <a:latin typeface="Cambria"/>
                <a:cs typeface="Cambria"/>
              </a:rPr>
              <a:t>Kuzeydoğu Suriye’de arkeolojik çalışmalarına devam edilen ve önemli ticaret yolları üzerinde bulunan </a:t>
            </a:r>
            <a:r>
              <a:rPr lang="tr-TR" dirty="0" err="1" smtClean="0">
                <a:latin typeface="Cambria"/>
                <a:cs typeface="Cambria"/>
              </a:rPr>
              <a:t>Tell</a:t>
            </a: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dirty="0" err="1" smtClean="0">
                <a:latin typeface="Cambria"/>
                <a:cs typeface="Cambria"/>
              </a:rPr>
              <a:t>Hamoukar</a:t>
            </a:r>
            <a:r>
              <a:rPr lang="tr-TR" dirty="0" smtClean="0">
                <a:latin typeface="Cambria"/>
                <a:cs typeface="Cambria"/>
              </a:rPr>
              <a:t> antik şehrinde büyük çömlek parçalarına, buğday, arpa ve yulaf parçalarına rastlanmıştır.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b="1" dirty="0" smtClean="0">
                <a:latin typeface="Cambria"/>
                <a:cs typeface="Cambria"/>
              </a:rPr>
              <a:t>Besinin bu ölçüde hazırlanmasının, seçkinlerin, insanları ve kaynakları organize ettiği kademeli bir toplumu gösterdiğine inanılmaktadır</a:t>
            </a:r>
            <a:r>
              <a:rPr lang="tr-TR" dirty="0" smtClean="0">
                <a:latin typeface="Cambria"/>
                <a:cs typeface="Cambria"/>
              </a:rPr>
              <a:t>. Büyük olasılıkla bir şef gibi ev sahipliği yapıyorlar ve eğlenceler düzenliyorlardı.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dirty="0" smtClean="0">
                <a:latin typeface="Cambria"/>
                <a:cs typeface="Cambria"/>
              </a:rPr>
              <a:t>Sosyal kademelendirme için delil sağlayan bir başka şey de </a:t>
            </a:r>
            <a:r>
              <a:rPr lang="tr-TR" b="1" dirty="0" smtClean="0">
                <a:latin typeface="Cambria"/>
                <a:cs typeface="Cambria"/>
              </a:rPr>
              <a:t>besin ve diğer malların taşınması sırasında işaretleme yapmak için kullanılan mühürlerdir</a:t>
            </a:r>
            <a:r>
              <a:rPr lang="tr-TR" dirty="0" smtClean="0">
                <a:latin typeface="Cambria"/>
                <a:cs typeface="Cambria"/>
              </a:rPr>
              <a:t>.</a:t>
            </a:r>
            <a:endParaRPr lang="tr-T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31434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l"/>
            <a:r>
              <a:rPr lang="tr-TR" sz="3600" b="1" dirty="0" smtClean="0">
                <a:latin typeface="Cambria"/>
                <a:cs typeface="Cambria"/>
              </a:rPr>
              <a:t>Devletin Doğuşu</a:t>
            </a:r>
            <a:endParaRPr lang="tr-TR" sz="3600" b="1" dirty="0">
              <a:latin typeface="Cambria"/>
              <a:cs typeface="Cambria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00762" y="905041"/>
            <a:ext cx="8596180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Cambria"/>
                <a:cs typeface="Cambria"/>
              </a:rPr>
              <a:t>Güney Mezopotamya’da G.Ö. 5700 yıllarında sulamadan kaynaklanan nüfus artışı sosyal manzarayı büyük ölçüde değiştirmiştir. Sosyal ve ekonomik ağlar genişledikçe yeni yerleşim yerleri ortaya çıkmış ve nüfus yoğunluğu artmıştır.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b="1" dirty="0" smtClean="0">
                <a:latin typeface="Cambria"/>
                <a:cs typeface="Cambria"/>
              </a:rPr>
              <a:t>Ekonomiler merkezi liderlikler </a:t>
            </a:r>
            <a:r>
              <a:rPr lang="tr-TR" sz="2400" dirty="0" smtClean="0">
                <a:latin typeface="Cambria"/>
                <a:cs typeface="Cambria"/>
              </a:rPr>
              <a:t>tarafından yönetiliyordu. 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b="1" dirty="0" smtClean="0">
                <a:latin typeface="Cambria"/>
                <a:cs typeface="Cambria"/>
              </a:rPr>
              <a:t>Tarım yapan köyler şehirlere dönüşmüştü </a:t>
            </a:r>
            <a:r>
              <a:rPr lang="tr-TR" sz="2400" dirty="0" smtClean="0">
                <a:latin typeface="Cambria"/>
                <a:cs typeface="Cambria"/>
              </a:rPr>
              <a:t>ve bazıları yerel </a:t>
            </a:r>
            <a:r>
              <a:rPr lang="tr-TR" sz="2400" b="1" dirty="0" smtClean="0">
                <a:latin typeface="Cambria"/>
                <a:cs typeface="Cambria"/>
              </a:rPr>
              <a:t>krallar tarafından idare ediliyordu</a:t>
            </a:r>
            <a:r>
              <a:rPr lang="tr-TR" sz="2400" dirty="0" smtClean="0">
                <a:latin typeface="Cambria"/>
                <a:cs typeface="Cambria"/>
              </a:rPr>
              <a:t>.</a:t>
            </a:r>
          </a:p>
          <a:p>
            <a:endParaRPr lang="tr-TR" sz="2400" dirty="0" smtClean="0">
              <a:latin typeface="Cambria"/>
              <a:cs typeface="Cambria"/>
            </a:endParaRPr>
          </a:p>
          <a:p>
            <a:r>
              <a:rPr lang="tr-TR" sz="2400" b="1" dirty="0" smtClean="0">
                <a:latin typeface="Cambria"/>
                <a:cs typeface="Cambria"/>
              </a:rPr>
              <a:t>Yazının kökeninin </a:t>
            </a:r>
            <a:r>
              <a:rPr lang="tr-TR" sz="2400" dirty="0" smtClean="0">
                <a:latin typeface="Cambria"/>
                <a:cs typeface="Cambria"/>
              </a:rPr>
              <a:t>Güney Mezopotamya’da kurulan </a:t>
            </a:r>
            <a:r>
              <a:rPr lang="tr-TR" sz="2400" b="1" dirty="0" err="1" smtClean="0">
                <a:latin typeface="Cambria"/>
                <a:cs typeface="Cambria"/>
              </a:rPr>
              <a:t>Sümerler’e</a:t>
            </a:r>
            <a:r>
              <a:rPr lang="tr-TR" sz="2400" b="1" dirty="0" smtClean="0">
                <a:latin typeface="Cambria"/>
                <a:cs typeface="Cambria"/>
              </a:rPr>
              <a:t> dayanıyor olması orada daha gelişmiş devlet toplumunun olduğunu göstermektedir.</a:t>
            </a:r>
          </a:p>
          <a:p>
            <a:endParaRPr lang="tr-TR" sz="2400" b="1" dirty="0" smtClean="0">
              <a:latin typeface="Cambria"/>
              <a:cs typeface="Cambria"/>
            </a:endParaRPr>
          </a:p>
          <a:p>
            <a:r>
              <a:rPr lang="tr-TR" sz="2400" dirty="0" smtClean="0">
                <a:latin typeface="Cambria"/>
                <a:cs typeface="Cambria"/>
              </a:rPr>
              <a:t>Devletler yazı olmadan da var olabilir fakat yazı bilginin akışını ve depolanmasını kolaylaştırır.</a:t>
            </a:r>
          </a:p>
          <a:p>
            <a:endParaRPr lang="tr-TR" sz="24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44102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579296" cy="630932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ambria"/>
                <a:cs typeface="Cambria"/>
              </a:rPr>
              <a:t>DEVLET: </a:t>
            </a:r>
            <a:endParaRPr lang="en-US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b="1" dirty="0" smtClean="0">
                <a:latin typeface="Cambria"/>
                <a:cs typeface="Cambria"/>
              </a:rPr>
              <a:t>     Merkezi </a:t>
            </a:r>
            <a:r>
              <a:rPr lang="en-US" b="1" dirty="0" err="1" smtClean="0">
                <a:latin typeface="Cambria"/>
                <a:cs typeface="Cambria"/>
              </a:rPr>
              <a:t>Hükümet</a:t>
            </a:r>
            <a:r>
              <a:rPr lang="en-US" b="1" dirty="0" smtClean="0">
                <a:latin typeface="Cambria"/>
                <a:cs typeface="Cambria"/>
              </a:rPr>
              <a:t> / </a:t>
            </a:r>
            <a:r>
              <a:rPr lang="en-US" b="1" dirty="0" err="1" smtClean="0">
                <a:latin typeface="Cambria"/>
                <a:cs typeface="Cambria"/>
              </a:rPr>
              <a:t>İdari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Uzmanlaşma</a:t>
            </a:r>
            <a:r>
              <a:rPr lang="en-US" b="1" dirty="0" smtClean="0">
                <a:latin typeface="Cambria"/>
                <a:cs typeface="Cambria"/>
              </a:rPr>
              <a:t> / </a:t>
            </a:r>
            <a:r>
              <a:rPr lang="en-US" b="1" dirty="0" err="1" smtClean="0">
                <a:latin typeface="Cambria"/>
                <a:cs typeface="Cambria"/>
              </a:rPr>
              <a:t>Sosyal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Sınıflar</a:t>
            </a:r>
            <a:endParaRPr lang="en-US" b="1" dirty="0" smtClean="0">
              <a:latin typeface="Cambria"/>
              <a:cs typeface="Cambria"/>
            </a:endParaRPr>
          </a:p>
          <a:p>
            <a:pPr marL="0" indent="0">
              <a:buNone/>
            </a:pPr>
            <a:endParaRPr lang="en-US" dirty="0">
              <a:latin typeface="Cambria"/>
              <a:cs typeface="Cambria"/>
            </a:endParaRPr>
          </a:p>
          <a:p>
            <a:r>
              <a:rPr lang="en-US" b="1" dirty="0" err="1" smtClean="0">
                <a:latin typeface="Cambria"/>
                <a:cs typeface="Cambria"/>
              </a:rPr>
              <a:t>Devletin</a:t>
            </a:r>
            <a:r>
              <a:rPr lang="en-US" b="1" dirty="0" smtClean="0">
                <a:latin typeface="Cambria"/>
                <a:cs typeface="Cambria"/>
              </a:rPr>
              <a:t> ilk </a:t>
            </a:r>
            <a:r>
              <a:rPr lang="en-US" b="1" dirty="0" err="1" smtClean="0">
                <a:latin typeface="Cambria"/>
                <a:cs typeface="Cambria"/>
              </a:rPr>
              <a:t>izleri</a:t>
            </a:r>
            <a:r>
              <a:rPr lang="en-US" dirty="0" smtClean="0">
                <a:latin typeface="Cambria"/>
                <a:cs typeface="Cambria"/>
              </a:rPr>
              <a:t>, </a:t>
            </a:r>
            <a:r>
              <a:rPr lang="en-US" dirty="0" err="1" smtClean="0">
                <a:latin typeface="Cambria"/>
                <a:cs typeface="Cambria"/>
              </a:rPr>
              <a:t>insanların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göç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etmekten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yorulup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tarımsal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üretim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yoluyla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yerleşik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hayata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geçtikleri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Neolitik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dönemde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görülür</a:t>
            </a:r>
            <a:r>
              <a:rPr lang="en-US" dirty="0" smtClean="0">
                <a:latin typeface="Cambria"/>
                <a:cs typeface="Cambria"/>
              </a:rPr>
              <a:t>.</a:t>
            </a:r>
          </a:p>
          <a:p>
            <a:r>
              <a:rPr lang="tr-TR" dirty="0">
                <a:latin typeface="Cambria"/>
                <a:cs typeface="Cambria"/>
              </a:rPr>
              <a:t>Ş</a:t>
            </a:r>
            <a:r>
              <a:rPr lang="tr-TR" dirty="0" smtClean="0">
                <a:latin typeface="Cambria"/>
                <a:cs typeface="Cambria"/>
              </a:rPr>
              <a:t>ehirleri </a:t>
            </a:r>
            <a:r>
              <a:rPr lang="tr-TR" dirty="0">
                <a:latin typeface="Cambria"/>
                <a:cs typeface="Cambria"/>
              </a:rPr>
              <a:t>ve devletleri kendinden önce gelen organizasyonlardan </a:t>
            </a:r>
            <a:r>
              <a:rPr lang="tr-TR" dirty="0" smtClean="0">
                <a:latin typeface="Cambria"/>
                <a:cs typeface="Cambria"/>
              </a:rPr>
              <a:t>ayıran dört olgu:</a:t>
            </a:r>
            <a:r>
              <a:rPr lang="tr-TR" b="1" dirty="0" smtClean="0">
                <a:latin typeface="Cambria"/>
                <a:cs typeface="Cambria"/>
              </a:rPr>
              <a:t> </a:t>
            </a:r>
            <a:r>
              <a:rPr lang="tr-TR" b="1" dirty="0">
                <a:latin typeface="Cambria"/>
                <a:cs typeface="Cambria"/>
              </a:rPr>
              <a:t>Statü, </a:t>
            </a:r>
            <a:r>
              <a:rPr lang="tr-TR" b="1" dirty="0" smtClean="0">
                <a:latin typeface="Cambria"/>
                <a:cs typeface="Cambria"/>
              </a:rPr>
              <a:t>Güç</a:t>
            </a:r>
            <a:r>
              <a:rPr lang="tr-TR" b="1" dirty="0">
                <a:latin typeface="Cambria"/>
                <a:cs typeface="Cambria"/>
              </a:rPr>
              <a:t>, </a:t>
            </a:r>
            <a:r>
              <a:rPr lang="tr-TR" b="1" dirty="0" smtClean="0">
                <a:latin typeface="Cambria"/>
                <a:cs typeface="Cambria"/>
              </a:rPr>
              <a:t>Zenginlik </a:t>
            </a:r>
            <a:r>
              <a:rPr lang="tr-TR" b="1" dirty="0">
                <a:latin typeface="Cambria"/>
                <a:cs typeface="Cambria"/>
              </a:rPr>
              <a:t>ve </a:t>
            </a:r>
            <a:r>
              <a:rPr lang="tr-TR" b="1" dirty="0" smtClean="0">
                <a:latin typeface="Cambria"/>
                <a:cs typeface="Cambria"/>
              </a:rPr>
              <a:t>Ayrıcalıklar </a:t>
            </a:r>
          </a:p>
          <a:p>
            <a:r>
              <a:rPr lang="tr-TR" dirty="0">
                <a:latin typeface="Cambria"/>
                <a:cs typeface="Cambria"/>
              </a:rPr>
              <a:t>M</a:t>
            </a:r>
            <a:r>
              <a:rPr lang="tr-TR" dirty="0" smtClean="0">
                <a:latin typeface="Cambria"/>
                <a:cs typeface="Cambria"/>
              </a:rPr>
              <a:t>edeniyetle </a:t>
            </a:r>
            <a:r>
              <a:rPr lang="tr-TR" dirty="0">
                <a:latin typeface="Cambria"/>
                <a:cs typeface="Cambria"/>
              </a:rPr>
              <a:t>birlikte boş zamanın arttığı </a:t>
            </a:r>
            <a:r>
              <a:rPr lang="tr-TR" dirty="0" smtClean="0">
                <a:latin typeface="Cambria"/>
                <a:cs typeface="Cambria"/>
              </a:rPr>
              <a:t>görüşü tam </a:t>
            </a:r>
            <a:r>
              <a:rPr lang="tr-TR" dirty="0">
                <a:latin typeface="Cambria"/>
                <a:cs typeface="Cambria"/>
              </a:rPr>
              <a:t>bir efsanedir.</a:t>
            </a:r>
          </a:p>
          <a:p>
            <a:endParaRPr lang="tr-TR" b="1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893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latin typeface="Cambria"/>
                <a:cs typeface="Cambria"/>
              </a:rPr>
              <a:t>Sulanan arazilerde oluşan </a:t>
            </a:r>
            <a:r>
              <a:rPr lang="tr-TR" b="1" dirty="0">
                <a:latin typeface="Cambria"/>
                <a:cs typeface="Cambria"/>
              </a:rPr>
              <a:t>nüfus baskısı </a:t>
            </a:r>
            <a:r>
              <a:rPr lang="tr-TR" b="1" dirty="0" err="1">
                <a:latin typeface="Cambria"/>
                <a:cs typeface="Cambria"/>
              </a:rPr>
              <a:t>tabakalaşmış</a:t>
            </a:r>
            <a:r>
              <a:rPr lang="tr-TR" b="1" dirty="0">
                <a:latin typeface="Cambria"/>
                <a:cs typeface="Cambria"/>
              </a:rPr>
              <a:t> toplumu yaratmaya yardım etmiştir</a:t>
            </a:r>
            <a:r>
              <a:rPr lang="tr-TR" dirty="0">
                <a:latin typeface="Cambria"/>
                <a:cs typeface="Cambria"/>
              </a:rPr>
              <a:t>. Arazi alınıp satılan bir özel mülkiyet haline </a:t>
            </a:r>
            <a:r>
              <a:rPr lang="tr-TR" dirty="0" smtClean="0">
                <a:latin typeface="Cambria"/>
                <a:cs typeface="Cambria"/>
              </a:rPr>
              <a:t>gelmiştir.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b="1" dirty="0" smtClean="0">
                <a:latin typeface="Cambria"/>
                <a:cs typeface="Cambria"/>
              </a:rPr>
              <a:t>Büyük </a:t>
            </a:r>
            <a:r>
              <a:rPr lang="tr-TR" b="1" dirty="0">
                <a:latin typeface="Cambria"/>
                <a:cs typeface="Cambria"/>
              </a:rPr>
              <a:t>arazileri olan kişilerin zenginliği </a:t>
            </a:r>
            <a:r>
              <a:rPr lang="tr-TR" dirty="0">
                <a:latin typeface="Cambria"/>
                <a:cs typeface="Cambria"/>
              </a:rPr>
              <a:t>onları sıradan çitçilerden ayırmıştır. </a:t>
            </a: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dirty="0">
                <a:latin typeface="Cambria"/>
                <a:cs typeface="Cambria"/>
              </a:rPr>
              <a:t>Ortakçılar ve serfler tarlalarda emek harcarken bu </a:t>
            </a:r>
            <a:r>
              <a:rPr lang="tr-TR" b="1" dirty="0">
                <a:latin typeface="Cambria"/>
                <a:cs typeface="Cambria"/>
              </a:rPr>
              <a:t>toprakların ağaları kentli seçkinlere katılmışlardır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endParaRPr lang="tr-TR" dirty="0">
              <a:latin typeface="Cambria"/>
              <a:cs typeface="Cambria"/>
            </a:endParaRPr>
          </a:p>
          <a:p>
            <a:r>
              <a:rPr lang="tr-TR" b="1" dirty="0">
                <a:latin typeface="Cambria"/>
                <a:cs typeface="Cambria"/>
              </a:rPr>
              <a:t>G.Ö 4600’e gelindiğinde Mezopotamya’da soylular, halk ve köleler </a:t>
            </a:r>
            <a:r>
              <a:rPr lang="tr-TR" b="1" dirty="0" smtClean="0">
                <a:latin typeface="Cambria"/>
                <a:cs typeface="Cambria"/>
              </a:rPr>
              <a:t>olarak </a:t>
            </a:r>
            <a:r>
              <a:rPr lang="tr-TR" b="1" dirty="0">
                <a:latin typeface="Cambria"/>
                <a:cs typeface="Cambria"/>
              </a:rPr>
              <a:t>karmaşık bir katmanlaşmaya </a:t>
            </a:r>
            <a:r>
              <a:rPr lang="tr-TR" dirty="0">
                <a:latin typeface="Cambria"/>
                <a:cs typeface="Cambria"/>
              </a:rPr>
              <a:t>sahip iyi tanımlanmış bir sınıf yapısı oluşturmuştu.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45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52534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 smtClean="0">
                <a:solidFill>
                  <a:srgbClr val="FF0000"/>
                </a:solidFill>
                <a:latin typeface="Cambria"/>
                <a:cs typeface="Cambria"/>
              </a:rPr>
              <a:t>DEVLETLER NEDEN ÇÖKER?</a:t>
            </a:r>
          </a:p>
          <a:p>
            <a:pPr marL="0" indent="0">
              <a:buNone/>
            </a:pPr>
            <a:endParaRPr lang="en-US" sz="2600" dirty="0" smtClean="0">
              <a:latin typeface="Cambria"/>
              <a:cs typeface="Cambria"/>
            </a:endParaRPr>
          </a:p>
          <a:p>
            <a:r>
              <a:rPr lang="en-US" sz="2800" dirty="0" err="1" smtClean="0">
                <a:latin typeface="Cambria"/>
                <a:cs typeface="Cambria"/>
              </a:rPr>
              <a:t>Devletler</a:t>
            </a:r>
            <a:r>
              <a:rPr lang="en-US" sz="2800" dirty="0" smtClean="0">
                <a:latin typeface="Cambria"/>
                <a:cs typeface="Cambria"/>
              </a:rPr>
              <a:t>, </a:t>
            </a:r>
            <a:r>
              <a:rPr lang="en-US" sz="2800" dirty="0" err="1" smtClean="0">
                <a:latin typeface="Cambria"/>
                <a:cs typeface="Cambria"/>
              </a:rPr>
              <a:t>başlangıçta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devleti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oluşturmak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için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zorunlu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olarak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bir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araya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gelmiş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hatlar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üzerinden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>
                <a:latin typeface="Cambria"/>
                <a:cs typeface="Cambria"/>
              </a:rPr>
              <a:t>p</a:t>
            </a:r>
            <a:r>
              <a:rPr lang="en-US" sz="2800" b="1" dirty="0" err="1" smtClean="0">
                <a:latin typeface="Cambria"/>
                <a:cs typeface="Cambria"/>
              </a:rPr>
              <a:t>arçalanabilir</a:t>
            </a:r>
            <a:r>
              <a:rPr lang="en-US" sz="2800" dirty="0" smtClean="0">
                <a:latin typeface="Cambria"/>
                <a:cs typeface="Cambria"/>
              </a:rPr>
              <a:t>. (</a:t>
            </a:r>
            <a:r>
              <a:rPr lang="en-US" sz="2800" dirty="0" err="1" smtClean="0">
                <a:latin typeface="Cambria"/>
                <a:cs typeface="Cambria"/>
              </a:rPr>
              <a:t>Örn</a:t>
            </a:r>
            <a:r>
              <a:rPr lang="en-US" sz="2800" dirty="0" smtClean="0">
                <a:latin typeface="Cambria"/>
                <a:cs typeface="Cambria"/>
              </a:rPr>
              <a:t>: </a:t>
            </a:r>
            <a:r>
              <a:rPr lang="en-US" sz="2800" dirty="0" err="1" smtClean="0">
                <a:latin typeface="Cambria"/>
                <a:cs typeface="Cambria"/>
              </a:rPr>
              <a:t>Bölgesel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siyasi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yapılanmalar</a:t>
            </a:r>
            <a:r>
              <a:rPr lang="en-US" sz="2800" dirty="0" smtClean="0">
                <a:latin typeface="Cambria"/>
                <a:cs typeface="Cambria"/>
              </a:rPr>
              <a:t>)</a:t>
            </a:r>
          </a:p>
          <a:p>
            <a:pPr marL="0" indent="0">
              <a:buNone/>
            </a:pPr>
            <a:endParaRPr lang="en-US" sz="2800" dirty="0" smtClean="0">
              <a:latin typeface="Cambria"/>
              <a:cs typeface="Cambria"/>
            </a:endParaRPr>
          </a:p>
          <a:p>
            <a:r>
              <a:rPr lang="en-US" sz="2800" dirty="0" err="1" smtClean="0">
                <a:latin typeface="Cambria"/>
                <a:cs typeface="Cambria"/>
              </a:rPr>
              <a:t>Çeşitli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doğal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ve</a:t>
            </a:r>
            <a:r>
              <a:rPr lang="en-US" sz="2800" b="1" dirty="0" smtClean="0">
                <a:latin typeface="Cambria"/>
                <a:cs typeface="Cambria"/>
              </a:rPr>
              <a:t>/</a:t>
            </a:r>
            <a:r>
              <a:rPr lang="en-US" sz="2800" b="1" dirty="0" err="1" smtClean="0">
                <a:latin typeface="Cambria"/>
                <a:cs typeface="Cambria"/>
              </a:rPr>
              <a:t>veya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siyasi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faktörler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dirty="0" smtClean="0">
                <a:latin typeface="Cambria"/>
                <a:cs typeface="Cambria"/>
              </a:rPr>
              <a:t>(</a:t>
            </a:r>
            <a:r>
              <a:rPr lang="en-US" sz="2800" dirty="0" err="1" smtClean="0">
                <a:latin typeface="Cambria"/>
                <a:cs typeface="Cambria"/>
              </a:rPr>
              <a:t>İstila</a:t>
            </a:r>
            <a:r>
              <a:rPr lang="en-US" sz="2800" dirty="0" smtClean="0">
                <a:latin typeface="Cambria"/>
                <a:cs typeface="Cambria"/>
              </a:rPr>
              <a:t>, </a:t>
            </a:r>
            <a:r>
              <a:rPr lang="en-US" sz="2800" dirty="0" err="1" smtClean="0">
                <a:latin typeface="Cambria"/>
                <a:cs typeface="Cambria"/>
              </a:rPr>
              <a:t>hastalık</a:t>
            </a:r>
            <a:r>
              <a:rPr lang="en-US" sz="2800" dirty="0" smtClean="0">
                <a:latin typeface="Cambria"/>
                <a:cs typeface="Cambria"/>
              </a:rPr>
              <a:t>, </a:t>
            </a:r>
            <a:r>
              <a:rPr lang="en-US" sz="2800" dirty="0" err="1" smtClean="0">
                <a:latin typeface="Cambria"/>
                <a:cs typeface="Cambria"/>
              </a:rPr>
              <a:t>kıtlık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ya</a:t>
            </a:r>
            <a:r>
              <a:rPr lang="en-US" sz="2800" dirty="0" smtClean="0">
                <a:latin typeface="Cambria"/>
                <a:cs typeface="Cambria"/>
              </a:rPr>
              <a:t> da </a:t>
            </a:r>
            <a:r>
              <a:rPr lang="en-US" sz="2800" dirty="0" err="1" smtClean="0">
                <a:latin typeface="Cambria"/>
                <a:cs typeface="Cambria"/>
              </a:rPr>
              <a:t>uzun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süreli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kuraklık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gibi</a:t>
            </a:r>
            <a:r>
              <a:rPr lang="en-US" sz="2800" dirty="0" smtClean="0">
                <a:latin typeface="Cambria"/>
                <a:cs typeface="Cambria"/>
              </a:rPr>
              <a:t>) </a:t>
            </a:r>
            <a:r>
              <a:rPr lang="en-US" sz="2800" dirty="0" err="1" smtClean="0">
                <a:latin typeface="Cambria"/>
                <a:cs typeface="Cambria"/>
              </a:rPr>
              <a:t>devleti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ortadan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kaldırabilir</a:t>
            </a:r>
            <a:r>
              <a:rPr lang="en-US" sz="2800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Cambria"/>
              <a:cs typeface="Cambria"/>
            </a:endParaRPr>
          </a:p>
          <a:p>
            <a:r>
              <a:rPr lang="en-US" sz="2800" b="1" dirty="0" err="1" smtClean="0">
                <a:latin typeface="Cambria"/>
                <a:cs typeface="Cambria"/>
              </a:rPr>
              <a:t>Çevrenin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bilinçsizce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hor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kullanımı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dirty="0" smtClean="0">
                <a:latin typeface="Cambria"/>
                <a:cs typeface="Cambria"/>
              </a:rPr>
              <a:t>(</a:t>
            </a:r>
            <a:r>
              <a:rPr lang="en-US" sz="2800" dirty="0" err="1" smtClean="0">
                <a:latin typeface="Cambria"/>
                <a:cs typeface="Cambria"/>
              </a:rPr>
              <a:t>arazinin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aşırı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kullanımı</a:t>
            </a:r>
            <a:r>
              <a:rPr lang="en-US" sz="2800" dirty="0" smtClean="0">
                <a:latin typeface="Cambria"/>
                <a:cs typeface="Cambria"/>
              </a:rPr>
              <a:t>, </a:t>
            </a:r>
            <a:r>
              <a:rPr lang="en-US" sz="2800" dirty="0" err="1" smtClean="0">
                <a:latin typeface="Cambria"/>
                <a:cs typeface="Cambria"/>
              </a:rPr>
              <a:t>çiftçilerin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ağaçları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kesmeleri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sonucu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oluşan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erozyonlar</a:t>
            </a:r>
            <a:r>
              <a:rPr lang="en-US" sz="2800" dirty="0" smtClean="0">
                <a:latin typeface="Cambria"/>
                <a:cs typeface="Cambria"/>
              </a:rPr>
              <a:t> vb.) </a:t>
            </a:r>
            <a:r>
              <a:rPr lang="en-US" sz="2800" dirty="0" err="1" smtClean="0">
                <a:latin typeface="Cambria"/>
                <a:cs typeface="Cambria"/>
              </a:rPr>
              <a:t>devleti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ekonomisi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yoluyla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yıkabilir</a:t>
            </a:r>
            <a:r>
              <a:rPr lang="en-US" sz="2800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Cambria"/>
              <a:cs typeface="Cambria"/>
            </a:endParaRPr>
          </a:p>
          <a:p>
            <a:r>
              <a:rPr lang="en-US" sz="2800" b="1" dirty="0" err="1" smtClean="0">
                <a:latin typeface="Cambria"/>
                <a:cs typeface="Cambria"/>
              </a:rPr>
              <a:t>Sulama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ve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sudan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kaynaklı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b="1" dirty="0" err="1" smtClean="0">
                <a:latin typeface="Cambria"/>
                <a:cs typeface="Cambria"/>
              </a:rPr>
              <a:t>faktörler</a:t>
            </a:r>
            <a:r>
              <a:rPr lang="en-US" sz="2800" b="1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devletin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kurulumunda</a:t>
            </a:r>
            <a:r>
              <a:rPr lang="en-US" sz="2800" dirty="0" smtClean="0">
                <a:latin typeface="Cambria"/>
                <a:cs typeface="Cambria"/>
              </a:rPr>
              <a:t> da </a:t>
            </a:r>
            <a:r>
              <a:rPr lang="en-US" sz="2800" dirty="0" err="1" smtClean="0">
                <a:latin typeface="Cambria"/>
                <a:cs typeface="Cambria"/>
              </a:rPr>
              <a:t>yıkımında</a:t>
            </a:r>
            <a:r>
              <a:rPr lang="en-US" sz="2800" dirty="0" smtClean="0">
                <a:latin typeface="Cambria"/>
                <a:cs typeface="Cambria"/>
              </a:rPr>
              <a:t> da en </a:t>
            </a:r>
            <a:r>
              <a:rPr lang="en-US" sz="2800" dirty="0" err="1" smtClean="0">
                <a:latin typeface="Cambria"/>
                <a:cs typeface="Cambria"/>
              </a:rPr>
              <a:t>etken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unsurdur</a:t>
            </a:r>
            <a:r>
              <a:rPr lang="en-US" sz="2800" dirty="0" smtClean="0">
                <a:latin typeface="Cambria"/>
                <a:cs typeface="Cambria"/>
              </a:rPr>
              <a:t>: Su </a:t>
            </a:r>
            <a:r>
              <a:rPr lang="en-US" sz="2800" dirty="0" err="1" smtClean="0">
                <a:latin typeface="Cambria"/>
                <a:cs typeface="Cambria"/>
              </a:rPr>
              <a:t>rezervlerinin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azalması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veya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su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bazlı</a:t>
            </a:r>
            <a:r>
              <a:rPr lang="en-US" sz="2800" dirty="0" smtClean="0">
                <a:latin typeface="Cambria"/>
                <a:cs typeface="Cambria"/>
              </a:rPr>
              <a:t> mineral </a:t>
            </a:r>
            <a:r>
              <a:rPr lang="en-US" sz="2800" dirty="0" err="1" smtClean="0">
                <a:latin typeface="Cambria"/>
                <a:cs typeface="Cambria"/>
              </a:rPr>
              <a:t>tuzların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toprağa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verdiği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zarar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bir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devleti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yok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edebilecek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derecede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önemli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bir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faktördür</a:t>
            </a:r>
            <a:r>
              <a:rPr lang="en-US" sz="2800" dirty="0" smtClean="0">
                <a:latin typeface="Cambria"/>
                <a:cs typeface="Cambria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Cambria"/>
              <a:cs typeface="Cambria"/>
            </a:endParaRPr>
          </a:p>
          <a:p>
            <a:r>
              <a:rPr lang="en-US" sz="2800" b="1" dirty="0" err="1" smtClean="0">
                <a:latin typeface="Cambria"/>
                <a:cs typeface="Cambria"/>
              </a:rPr>
              <a:t>Savaşlar</a:t>
            </a:r>
            <a:r>
              <a:rPr lang="en-US" sz="2800" dirty="0" smtClean="0">
                <a:latin typeface="Cambria"/>
                <a:cs typeface="Cambria"/>
              </a:rPr>
              <a:t>: </a:t>
            </a:r>
            <a:r>
              <a:rPr lang="en-US" sz="2800" dirty="0" err="1" smtClean="0">
                <a:latin typeface="Cambria"/>
                <a:cs typeface="Cambria"/>
              </a:rPr>
              <a:t>Devletlerin</a:t>
            </a:r>
            <a:r>
              <a:rPr lang="en-US" sz="2800" dirty="0" smtClean="0">
                <a:latin typeface="Cambria"/>
                <a:cs typeface="Cambria"/>
              </a:rPr>
              <a:t> hem </a:t>
            </a:r>
            <a:r>
              <a:rPr lang="en-US" sz="2800" dirty="0" err="1" smtClean="0">
                <a:latin typeface="Cambria"/>
                <a:cs typeface="Cambria"/>
              </a:rPr>
              <a:t>kurucusu</a:t>
            </a:r>
            <a:r>
              <a:rPr lang="en-US" sz="2800" dirty="0" smtClean="0">
                <a:latin typeface="Cambria"/>
                <a:cs typeface="Cambria"/>
              </a:rPr>
              <a:t>, hem </a:t>
            </a:r>
            <a:r>
              <a:rPr lang="en-US" sz="2800" dirty="0" err="1" smtClean="0">
                <a:latin typeface="Cambria"/>
                <a:cs typeface="Cambria"/>
              </a:rPr>
              <a:t>yok</a:t>
            </a:r>
            <a:r>
              <a:rPr lang="en-US" sz="2800" dirty="0" smtClean="0">
                <a:latin typeface="Cambria"/>
                <a:cs typeface="Cambria"/>
              </a:rPr>
              <a:t> </a:t>
            </a:r>
            <a:r>
              <a:rPr lang="en-US" sz="2800" dirty="0" err="1" smtClean="0">
                <a:latin typeface="Cambria"/>
                <a:cs typeface="Cambria"/>
              </a:rPr>
              <a:t>edicisi</a:t>
            </a:r>
            <a:r>
              <a:rPr lang="en-US" sz="2800" dirty="0" smtClean="0">
                <a:latin typeface="Cambria"/>
                <a:cs typeface="Cambria"/>
              </a:rPr>
              <a:t> !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34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600200"/>
          </a:xfrm>
        </p:spPr>
        <p:txBody>
          <a:bodyPr/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Cambria"/>
                <a:cs typeface="Cambria"/>
              </a:rPr>
              <a:t>Devletin</a:t>
            </a:r>
            <a:r>
              <a:rPr lang="en-US" sz="4800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Cambria"/>
                <a:cs typeface="Cambria"/>
              </a:rPr>
              <a:t>Kökeni</a:t>
            </a:r>
            <a:endParaRPr lang="en-US" sz="48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58924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mbria"/>
                <a:cs typeface="Cambria"/>
              </a:rPr>
              <a:t>İlk </a:t>
            </a:r>
            <a:r>
              <a:rPr lang="en-US" dirty="0" err="1" smtClean="0">
                <a:latin typeface="Cambria"/>
                <a:cs typeface="Cambria"/>
              </a:rPr>
              <a:t>Devletler</a:t>
            </a:r>
            <a:r>
              <a:rPr lang="en-US" dirty="0" smtClean="0">
                <a:latin typeface="Cambria"/>
                <a:cs typeface="Cambria"/>
              </a:rPr>
              <a:t>: G.Ö. 5500 – </a:t>
            </a:r>
            <a:r>
              <a:rPr lang="en-US" dirty="0" err="1" smtClean="0">
                <a:latin typeface="Cambria"/>
                <a:cs typeface="Cambria"/>
              </a:rPr>
              <a:t>Mezopotamya</a:t>
            </a:r>
            <a:r>
              <a:rPr lang="en-US" dirty="0" smtClean="0">
                <a:latin typeface="Cambria"/>
                <a:cs typeface="Cambria"/>
              </a:rPr>
              <a:t>, </a:t>
            </a:r>
          </a:p>
          <a:p>
            <a:pPr marL="0" indent="0">
              <a:buNone/>
            </a:pPr>
            <a:r>
              <a:rPr lang="en-US" dirty="0" smtClean="0">
                <a:latin typeface="Cambria"/>
                <a:cs typeface="Cambria"/>
              </a:rPr>
              <a:t>		    G.Ö. 2500 – </a:t>
            </a:r>
            <a:r>
              <a:rPr lang="en-US" dirty="0" err="1" smtClean="0">
                <a:latin typeface="Cambria"/>
                <a:cs typeface="Cambria"/>
              </a:rPr>
              <a:t>Orta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Amerika</a:t>
            </a:r>
            <a:r>
              <a:rPr lang="en-US" dirty="0" smtClean="0">
                <a:latin typeface="Cambria"/>
                <a:cs typeface="Cambria"/>
              </a:rPr>
              <a:t> </a:t>
            </a:r>
          </a:p>
          <a:p>
            <a:r>
              <a:rPr lang="en-US" dirty="0" err="1" smtClean="0">
                <a:latin typeface="Cambria"/>
                <a:cs typeface="Cambria"/>
              </a:rPr>
              <a:t>Besin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üretimi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arttıkça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toplumsal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ekonomik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işbölümü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karmaşıklaşır</a:t>
            </a:r>
            <a:r>
              <a:rPr lang="en-US" dirty="0" smtClean="0">
                <a:latin typeface="Cambria"/>
                <a:cs typeface="Cambria"/>
              </a:rPr>
              <a:t>; </a:t>
            </a:r>
            <a:r>
              <a:rPr lang="en-US" b="1" dirty="0" err="1" smtClean="0">
                <a:latin typeface="Cambria"/>
                <a:cs typeface="Cambria"/>
              </a:rPr>
              <a:t>Siyasi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otorite</a:t>
            </a:r>
            <a:r>
              <a:rPr lang="en-US" b="1" dirty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ve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kontrol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mekanizmaları</a:t>
            </a:r>
            <a:r>
              <a:rPr lang="en-US" b="1" dirty="0" smtClean="0">
                <a:latin typeface="Cambria"/>
                <a:cs typeface="Cambria"/>
              </a:rPr>
              <a:t>, </a:t>
            </a:r>
            <a:r>
              <a:rPr lang="en-US" b="1" dirty="0" err="1" smtClean="0">
                <a:latin typeface="Cambria"/>
                <a:cs typeface="Cambria"/>
              </a:rPr>
              <a:t>nüfusun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artması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ve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ekonominin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çeşitlenmesi</a:t>
            </a:r>
            <a:r>
              <a:rPr lang="en-US" dirty="0" err="1" smtClean="0">
                <a:latin typeface="Cambria"/>
                <a:cs typeface="Cambria"/>
              </a:rPr>
              <a:t>nden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kaynaklanan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sorunlarla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ilgilenmek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için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ortaya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çıkmıştır</a:t>
            </a:r>
            <a:r>
              <a:rPr lang="en-US" dirty="0" smtClean="0">
                <a:latin typeface="Cambria"/>
                <a:cs typeface="Cambria"/>
              </a:rPr>
              <a:t>.</a:t>
            </a:r>
          </a:p>
          <a:p>
            <a:r>
              <a:rPr lang="tr-TR" dirty="0">
                <a:latin typeface="Cambria"/>
                <a:cs typeface="Cambria"/>
              </a:rPr>
              <a:t>Antroploglar </a:t>
            </a:r>
            <a:r>
              <a:rPr lang="tr-TR" b="1" dirty="0">
                <a:latin typeface="Cambria"/>
                <a:cs typeface="Cambria"/>
              </a:rPr>
              <a:t>devletin oluşumuna birden fazla faktör</a:t>
            </a:r>
            <a:r>
              <a:rPr lang="tr-TR" dirty="0">
                <a:latin typeface="Cambria"/>
                <a:cs typeface="Cambria"/>
              </a:rPr>
              <a:t>ün katkı sağladığını ortaya koyar ancak bunların bazıları daha ön plandadır.</a:t>
            </a:r>
          </a:p>
          <a:p>
            <a:r>
              <a:rPr lang="tr-TR" dirty="0">
                <a:latin typeface="Cambria"/>
                <a:cs typeface="Cambria"/>
              </a:rPr>
              <a:t>Yani </a:t>
            </a:r>
            <a:r>
              <a:rPr lang="tr-TR" b="1" dirty="0">
                <a:latin typeface="Cambria"/>
                <a:cs typeface="Cambria"/>
              </a:rPr>
              <a:t>devletin oluşumu evrensel sebeplerden ziyade bir bölgeden diğerine yayılarak </a:t>
            </a:r>
            <a:r>
              <a:rPr lang="tr-TR" dirty="0">
                <a:latin typeface="Cambria"/>
                <a:cs typeface="Cambria"/>
              </a:rPr>
              <a:t>genişlemiştir.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68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2652"/>
            <a:ext cx="8229600" cy="1600200"/>
          </a:xfrm>
        </p:spPr>
        <p:txBody>
          <a:bodyPr/>
          <a:lstStyle/>
          <a:p>
            <a:pPr algn="l"/>
            <a:r>
              <a:rPr lang="en-US" sz="4000" b="1" dirty="0" err="1" smtClean="0">
                <a:solidFill>
                  <a:srgbClr val="3366FF"/>
                </a:solidFill>
              </a:rPr>
              <a:t>Sulama</a:t>
            </a:r>
            <a:r>
              <a:rPr lang="en-US" sz="4000" b="1" dirty="0" smtClean="0">
                <a:solidFill>
                  <a:srgbClr val="3366FF"/>
                </a:solidFill>
              </a:rPr>
              <a:t> </a:t>
            </a:r>
            <a:r>
              <a:rPr lang="en-US" sz="4000" b="1" dirty="0" err="1" smtClean="0">
                <a:solidFill>
                  <a:srgbClr val="3366FF"/>
                </a:solidFill>
              </a:rPr>
              <a:t>Sistemleri</a:t>
            </a:r>
            <a:endParaRPr lang="en-US" sz="40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7260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Cambria"/>
                <a:cs typeface="Cambria"/>
              </a:rPr>
              <a:t>Devletin</a:t>
            </a:r>
            <a:r>
              <a:rPr lang="en-US" dirty="0" smtClean="0">
                <a:latin typeface="Cambria"/>
                <a:cs typeface="Cambria"/>
              </a:rPr>
              <a:t>  </a:t>
            </a:r>
            <a:r>
              <a:rPr lang="en-US" dirty="0" err="1" smtClean="0">
                <a:latin typeface="Cambria"/>
                <a:cs typeface="Cambria"/>
              </a:rPr>
              <a:t>oluşumu</a:t>
            </a:r>
            <a:r>
              <a:rPr lang="en-US" dirty="0" smtClean="0">
                <a:latin typeface="Cambria"/>
                <a:cs typeface="Cambria"/>
              </a:rPr>
              <a:t>, </a:t>
            </a:r>
            <a:r>
              <a:rPr lang="en-US" b="1" dirty="0" err="1" smtClean="0">
                <a:latin typeface="Cambria"/>
                <a:cs typeface="Cambria"/>
              </a:rPr>
              <a:t>sulama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sistemlerine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dayanan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tarım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ekonomilerini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düzenleme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ihtiyacının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bir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sonucudur</a:t>
            </a:r>
            <a:r>
              <a:rPr lang="en-US" b="1" dirty="0" smtClean="0">
                <a:latin typeface="Cambria"/>
                <a:cs typeface="Cambria"/>
              </a:rPr>
              <a:t>.</a:t>
            </a:r>
            <a:r>
              <a:rPr lang="en-US" dirty="0" smtClean="0">
                <a:latin typeface="Cambria"/>
                <a:cs typeface="Cambria"/>
              </a:rPr>
              <a:t> (</a:t>
            </a:r>
            <a:r>
              <a:rPr lang="en-US" dirty="0" err="1" smtClean="0">
                <a:latin typeface="Cambria"/>
                <a:cs typeface="Cambria"/>
              </a:rPr>
              <a:t>Mısır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Mezopotamya</a:t>
            </a:r>
            <a:r>
              <a:rPr lang="en-US" dirty="0" smtClean="0">
                <a:latin typeface="Cambria"/>
                <a:cs typeface="Cambria"/>
              </a:rPr>
              <a:t>)</a:t>
            </a:r>
          </a:p>
          <a:p>
            <a:endParaRPr lang="en-US" dirty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Cambria"/>
                <a:cs typeface="Cambria"/>
              </a:rPr>
              <a:t>Su </a:t>
            </a:r>
            <a:r>
              <a:rPr lang="en-US" sz="2000" dirty="0" err="1" smtClean="0">
                <a:latin typeface="Cambria"/>
                <a:cs typeface="Cambria"/>
              </a:rPr>
              <a:t>kontrolü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üretimi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artırır</a:t>
            </a:r>
            <a:r>
              <a:rPr lang="en-US" sz="2000" dirty="0" smtClean="0">
                <a:latin typeface="Cambria"/>
                <a:cs typeface="Cambria"/>
              </a:rPr>
              <a:t>          </a:t>
            </a:r>
          </a:p>
          <a:p>
            <a:pPr marL="0" indent="0">
              <a:buNone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Cambria"/>
                <a:cs typeface="Cambria"/>
              </a:rPr>
              <a:t>Besin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artınca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nüfus</a:t>
            </a:r>
            <a:r>
              <a:rPr lang="en-US" sz="2000" dirty="0" smtClean="0">
                <a:latin typeface="Cambria"/>
                <a:cs typeface="Cambria"/>
              </a:rPr>
              <a:t> da </a:t>
            </a:r>
            <a:r>
              <a:rPr lang="en-US" sz="2000" dirty="0" err="1" smtClean="0">
                <a:latin typeface="Cambria"/>
                <a:cs typeface="Cambria"/>
              </a:rPr>
              <a:t>artar</a:t>
            </a: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Cambria"/>
                <a:cs typeface="Cambria"/>
              </a:rPr>
              <a:t>Nüfus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arttıkça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sulama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sistemleri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gelişir</a:t>
            </a: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endParaRPr lang="en-US" sz="2000" dirty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Cambria"/>
                <a:cs typeface="Cambria"/>
              </a:rPr>
              <a:t>Gelişen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sulama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sistemleri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daha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geniş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bir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nufusu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doğurur</a:t>
            </a: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endParaRPr lang="en-US" sz="2000" dirty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Cambria"/>
                <a:cs typeface="Cambria"/>
              </a:rPr>
              <a:t>Kişilerarası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gerilim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artar</a:t>
            </a:r>
            <a:r>
              <a:rPr lang="en-US" sz="2000" dirty="0" smtClean="0">
                <a:latin typeface="Cambria"/>
                <a:cs typeface="Cambria"/>
              </a:rPr>
              <a:t>; </a:t>
            </a:r>
            <a:r>
              <a:rPr lang="en-US" sz="2000" dirty="0" err="1" smtClean="0">
                <a:latin typeface="Cambria"/>
                <a:cs typeface="Cambria"/>
              </a:rPr>
              <a:t>suya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erişim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konusunda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çatışmalar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sıklaşır</a:t>
            </a:r>
            <a:endParaRPr lang="en-US" sz="2000" dirty="0" smtClean="0">
              <a:latin typeface="Cambria"/>
              <a:cs typeface="Cambria"/>
            </a:endParaRPr>
          </a:p>
          <a:p>
            <a:pPr marL="0" indent="0" algn="ctr">
              <a:buNone/>
            </a:pPr>
            <a:endParaRPr lang="en-US" sz="2000" dirty="0"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Cambria"/>
                <a:cs typeface="Cambria"/>
              </a:rPr>
              <a:t>Siyasi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otorite</a:t>
            </a:r>
            <a:r>
              <a:rPr lang="en-US" sz="2000" dirty="0" smtClean="0">
                <a:latin typeface="Cambria"/>
                <a:cs typeface="Cambria"/>
              </a:rPr>
              <a:t> hem </a:t>
            </a:r>
            <a:r>
              <a:rPr lang="en-US" sz="2000" dirty="0" err="1" smtClean="0">
                <a:latin typeface="Cambria"/>
                <a:cs typeface="Cambria"/>
              </a:rPr>
              <a:t>üretimi</a:t>
            </a:r>
            <a:r>
              <a:rPr lang="en-US" sz="2000" dirty="0" smtClean="0">
                <a:latin typeface="Cambria"/>
                <a:cs typeface="Cambria"/>
              </a:rPr>
              <a:t> hem de </a:t>
            </a:r>
            <a:r>
              <a:rPr lang="en-US" sz="2000" dirty="0" err="1" smtClean="0">
                <a:latin typeface="Cambria"/>
                <a:cs typeface="Cambria"/>
              </a:rPr>
              <a:t>kişilerarası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ilişkileri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düzenlemek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için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ortaya</a:t>
            </a:r>
            <a:r>
              <a:rPr lang="en-US" sz="2000" dirty="0" smtClean="0">
                <a:latin typeface="Cambria"/>
                <a:cs typeface="Cambria"/>
              </a:rPr>
              <a:t> </a:t>
            </a:r>
            <a:r>
              <a:rPr lang="en-US" sz="2000" dirty="0" err="1" smtClean="0">
                <a:latin typeface="Cambria"/>
                <a:cs typeface="Cambria"/>
              </a:rPr>
              <a:t>çıkar</a:t>
            </a:r>
            <a:endParaRPr lang="en-US" sz="2000" dirty="0" smtClean="0">
              <a:latin typeface="Cambria"/>
              <a:cs typeface="Cambria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99992" y="2669005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99992" y="3462343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499992" y="4042161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499992" y="465313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06338" y="5229977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557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95536" y="196652"/>
            <a:ext cx="8229600" cy="1600200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smtClean="0">
                <a:solidFill>
                  <a:srgbClr val="3366FF"/>
                </a:solidFill>
              </a:rPr>
              <a:t>Uzun Mesafeli Ticaret Yolları</a:t>
            </a:r>
            <a:endParaRPr lang="tr-TR" sz="4000" b="1" dirty="0">
              <a:solidFill>
                <a:srgbClr val="3366FF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476019"/>
            <a:ext cx="8229600" cy="4525963"/>
          </a:xfrm>
        </p:spPr>
        <p:txBody>
          <a:bodyPr/>
          <a:lstStyle/>
          <a:p>
            <a:r>
              <a:rPr lang="tr-TR" dirty="0" smtClean="0">
                <a:latin typeface="Cambria"/>
                <a:cs typeface="Cambria"/>
              </a:rPr>
              <a:t>Başka bir teoriye göre devlet, bölgesel ticaret ağlarındaki stratejik  konumlarda ortaya çıkar.</a:t>
            </a:r>
          </a:p>
          <a:p>
            <a:r>
              <a:rPr lang="tr-TR" dirty="0" smtClean="0">
                <a:latin typeface="Cambria"/>
                <a:cs typeface="Cambria"/>
              </a:rPr>
              <a:t>Yalnız bu da tek başına gerekli ya da yeterli bir sebep değildir ve ayrıca bu, devletin oluşumuna öncülük etmekten ziyade onu takip eder.</a:t>
            </a:r>
            <a:endParaRPr lang="tr-T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727635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600200"/>
          </a:xfrm>
        </p:spPr>
        <p:txBody>
          <a:bodyPr>
            <a:normAutofit/>
          </a:bodyPr>
          <a:lstStyle/>
          <a:p>
            <a:pPr algn="l"/>
            <a:r>
              <a:rPr lang="tr-TR" sz="4000" b="1" dirty="0" smtClean="0">
                <a:solidFill>
                  <a:srgbClr val="3366FF"/>
                </a:solidFill>
              </a:rPr>
              <a:t>Nüfus, Savaş, Kuşatma</a:t>
            </a:r>
            <a:endParaRPr lang="tr-TR" sz="4000" b="1" dirty="0">
              <a:solidFill>
                <a:srgbClr val="3366FF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7901058" cy="494335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mbria"/>
                <a:cs typeface="Cambria"/>
              </a:rPr>
              <a:t>Çok değişkenli Teori: Bu teori kaynak artışının görüldüğü her yerde nüfusun artacağını ve savaşın patlak vereceğini ileri sürer.</a:t>
            </a:r>
          </a:p>
          <a:p>
            <a:r>
              <a:rPr lang="tr-TR" dirty="0" smtClean="0">
                <a:latin typeface="Cambria"/>
                <a:cs typeface="Cambria"/>
              </a:rPr>
              <a:t>Dünyanın en kurak bölgelerinden biri olan Peru kıyıları bu teoriye güzel bir örnektir.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776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14282" y="642918"/>
          <a:ext cx="4071966" cy="3381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4429124" y="571480"/>
          <a:ext cx="4429156" cy="3595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4282" y="4425842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Bir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kez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yerleştikten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sonra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bütün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eğilimler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hızlanır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Nüfus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artar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savaşlar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yoğunlaşır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ve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köyler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şeflikler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altında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mbria"/>
                <a:cs typeface="Cambria"/>
              </a:rPr>
              <a:t>birleşir</a:t>
            </a:r>
            <a:r>
              <a:rPr lang="en-US" sz="2400" dirty="0">
                <a:solidFill>
                  <a:srgbClr val="000000"/>
                </a:solidFill>
                <a:latin typeface="Cambria"/>
                <a:cs typeface="Cambria"/>
              </a:rPr>
              <a:t>. 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İlk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devletler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vadideki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bir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şefliğin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diğerlerini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fethetmesiyle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ortaya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mbria"/>
                <a:cs typeface="Cambria"/>
              </a:rPr>
              <a:t>çıkmıştır</a:t>
            </a:r>
            <a:r>
              <a:rPr lang="en-US" sz="2400" b="1" dirty="0">
                <a:solidFill>
                  <a:srgbClr val="000000"/>
                </a:solidFill>
                <a:latin typeface="Cambria"/>
                <a:cs typeface="Cambr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8095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805929"/>
              </p:ext>
            </p:extLst>
          </p:nvPr>
        </p:nvGraphicFramePr>
        <p:xfrm>
          <a:off x="179512" y="857232"/>
          <a:ext cx="4535364" cy="3286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1498412397"/>
              </p:ext>
            </p:extLst>
          </p:nvPr>
        </p:nvGraphicFramePr>
        <p:xfrm>
          <a:off x="4786314" y="857232"/>
          <a:ext cx="4250182" cy="324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340059"/>
            <a:ext cx="8507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</a:rPr>
              <a:t>Vadideki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farklı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şeflikler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çatışmaya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başlar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</a:rPr>
              <a:t>Kazananlar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kaybedenleri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büyüyen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devletleine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katar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bölgesel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olarak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daha</a:t>
            </a:r>
            <a:r>
              <a:rPr lang="en-US" sz="2400" dirty="0" smtClean="0">
                <a:solidFill>
                  <a:srgbClr val="000000"/>
                </a:solidFill>
              </a:rPr>
              <a:t> da </a:t>
            </a:r>
            <a:r>
              <a:rPr lang="en-US" sz="2400" dirty="0" err="1" smtClean="0">
                <a:solidFill>
                  <a:srgbClr val="000000"/>
                </a:solidFill>
              </a:rPr>
              <a:t>büyür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ve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sonunda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kıyılardan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dağlık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alanlara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kadar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uzanan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imparatorluklar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oldunlaşır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394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14282" y="428604"/>
            <a:ext cx="8390166" cy="614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smtClean="0"/>
              <a:t>    </a:t>
            </a:r>
            <a:r>
              <a:rPr lang="tr-TR" sz="2800" b="1" u="sng" dirty="0" smtClean="0"/>
              <a:t>Sonuç olarak;</a:t>
            </a:r>
          </a:p>
          <a:p>
            <a:pPr marL="0" indent="0">
              <a:buNone/>
            </a:pPr>
            <a:endParaRPr lang="tr-TR" sz="2800" u="sng" dirty="0" smtClean="0">
              <a:latin typeface="Cambria"/>
              <a:cs typeface="Cambria"/>
            </a:endParaRPr>
          </a:p>
          <a:p>
            <a:r>
              <a:rPr lang="tr-TR" sz="2800" b="1" dirty="0" smtClean="0">
                <a:latin typeface="Cambria"/>
                <a:cs typeface="Cambria"/>
              </a:rPr>
              <a:t>ilk devletler vadideki bir şefliğin diğerini fethetmesiyle ortaya çıkmıştır.</a:t>
            </a:r>
          </a:p>
          <a:p>
            <a:r>
              <a:rPr lang="tr-TR" sz="2800" b="1" dirty="0" smtClean="0">
                <a:latin typeface="Cambria"/>
                <a:cs typeface="Cambria"/>
              </a:rPr>
              <a:t>Erken devletler farklı yerlerde farklı sebeplerden </a:t>
            </a:r>
            <a:r>
              <a:rPr lang="tr-TR" sz="2800" dirty="0" smtClean="0">
                <a:latin typeface="Cambria"/>
                <a:cs typeface="Cambria"/>
              </a:rPr>
              <a:t>ortaya çıkmıştır.Birbirlerini etkileyen bu sebepler birbirlerinin etkilerini de  artırmışlardır.</a:t>
            </a:r>
          </a:p>
          <a:p>
            <a:r>
              <a:rPr lang="tr-TR" sz="2800" dirty="0" smtClean="0">
                <a:latin typeface="Cambria"/>
                <a:cs typeface="Cambria"/>
              </a:rPr>
              <a:t>En genel ifadeyle </a:t>
            </a:r>
            <a:r>
              <a:rPr lang="tr-TR" sz="2800" b="1" dirty="0" smtClean="0">
                <a:latin typeface="Cambria"/>
                <a:cs typeface="Cambria"/>
              </a:rPr>
              <a:t>şefliklerin ve devletlerin besin üretiminin (artı ürünün)kaçınılmaz bir sonucu </a:t>
            </a:r>
            <a:r>
              <a:rPr lang="tr-TR" sz="2800" dirty="0" smtClean="0">
                <a:latin typeface="Cambria"/>
                <a:cs typeface="Cambria"/>
              </a:rPr>
              <a:t>olduğunu unutmamalıyız.</a:t>
            </a:r>
            <a:endParaRPr lang="tr-TR" sz="28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39415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1195</Words>
  <Application>Microsoft Macintosh PowerPoint</Application>
  <PresentationFormat>On-screen Show (4:3)</PresentationFormat>
  <Paragraphs>164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İLK KENTLER VE DEVLETLER</vt:lpstr>
      <vt:lpstr>PowerPoint Presentation</vt:lpstr>
      <vt:lpstr>Devletin Kökeni</vt:lpstr>
      <vt:lpstr>Sulama Sistemleri</vt:lpstr>
      <vt:lpstr>Uzun Mesafeli Ticaret Yolları</vt:lpstr>
      <vt:lpstr>Nüfus, Savaş, Kuşatma</vt:lpstr>
      <vt:lpstr>PowerPoint Presentation</vt:lpstr>
      <vt:lpstr>PowerPoint Presentation</vt:lpstr>
      <vt:lpstr>PowerPoint Presentation</vt:lpstr>
      <vt:lpstr>Kent Devrimi </vt:lpstr>
      <vt:lpstr>Kent Devriminin Özellikleri</vt:lpstr>
      <vt:lpstr>Devletlerin Özellikleri</vt:lpstr>
      <vt:lpstr>Ortadoğu’da Devletin Oluşumu </vt:lpstr>
      <vt:lpstr>PowerPoint Presentation</vt:lpstr>
      <vt:lpstr>PowerPoint Presentation</vt:lpstr>
      <vt:lpstr>PowerPoint Presentation</vt:lpstr>
      <vt:lpstr>PowerPoint Presentation</vt:lpstr>
      <vt:lpstr>Gelişmiş Şeflikler</vt:lpstr>
      <vt:lpstr>Devletin Doğuşu</vt:lpstr>
      <vt:lpstr>PowerPoint Presentation</vt:lpstr>
      <vt:lpstr>PowerPoint Presentation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KENTLER VE DEVLETLER</dc:title>
  <dc:creator>ahmet ahmet</dc:creator>
  <cp:lastModifiedBy>ahmet ahmet</cp:lastModifiedBy>
  <cp:revision>3</cp:revision>
  <dcterms:created xsi:type="dcterms:W3CDTF">2018-02-15T23:00:01Z</dcterms:created>
  <dcterms:modified xsi:type="dcterms:W3CDTF">2018-02-23T12:10:40Z</dcterms:modified>
</cp:coreProperties>
</file>