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39" r:id="rId3"/>
    <p:sldId id="340" r:id="rId4"/>
    <p:sldId id="258" r:id="rId5"/>
    <p:sldId id="259" r:id="rId6"/>
    <p:sldId id="260" r:id="rId7"/>
    <p:sldId id="261" r:id="rId8"/>
    <p:sldId id="262" r:id="rId9"/>
    <p:sldId id="341" r:id="rId10"/>
    <p:sldId id="34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AA5FC-B18E-47F8-B813-005A746B325E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42EB9-630C-42FB-85AA-433B288B06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74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F3D8-5F14-4981-BC7C-D5D16F016504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8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4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20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99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52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22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24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86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04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09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91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07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A18F04-BF19-4EC8-BB00-1E063AC512F8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DC1166-A69E-45EE-BB11-38BA609F6011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0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326A19-7876-4F5D-A5AB-34D1C481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SYLLABUS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F8FC9B67-97BC-47B6-953F-7D3E74A05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671323"/>
              </p:ext>
            </p:extLst>
          </p:nvPr>
        </p:nvGraphicFramePr>
        <p:xfrm>
          <a:off x="1097280" y="1817747"/>
          <a:ext cx="5695406" cy="4469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en-US" sz="1900" b="1" noProof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1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US" sz="1900" b="1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900" noProof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Vitamins (structure &amp; functions)</a:t>
                      </a:r>
                      <a:endParaRPr lang="en-US" sz="19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noProof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soluble vitamins</a:t>
                      </a:r>
                      <a:endParaRPr lang="en-US" sz="19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noProof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soluble vitamins</a:t>
                      </a:r>
                      <a:endParaRPr lang="en-US" sz="19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noProof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Minerals in foods</a:t>
                      </a:r>
                      <a:endParaRPr lang="en-US" sz="19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 noProof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Organic acids in foods</a:t>
                      </a:r>
                      <a:endParaRPr lang="en-US" sz="19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 noProof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Food Pigments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noProof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 noProof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Enzymes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900" noProof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en-US" sz="1900" noProof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900" b="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MIDTERM EXAMS WEEK</a:t>
                      </a:r>
                      <a:endParaRPr lang="en-US" sz="1900" b="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52651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900" noProof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en-US" sz="19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Phenolic compounds in foods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900" noProof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en-US" sz="19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toxic compounds in foods</a:t>
                      </a:r>
                      <a:endParaRPr lang="en-US" sz="19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19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9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Food aromas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19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noProof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preservatives</a:t>
                      </a:r>
                      <a:endParaRPr lang="en-US" sz="1900" b="0" noProof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19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9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Residues</a:t>
                      </a:r>
                      <a:r>
                        <a:rPr lang="tr-TR" sz="19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tr-TR" sz="19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contaminants</a:t>
                      </a:r>
                      <a:r>
                        <a:rPr lang="tr-TR" sz="19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tr-TR" sz="19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foods</a:t>
                      </a:r>
                      <a:endParaRPr lang="en-US" sz="19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tr-TR" sz="19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9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Chemical</a:t>
                      </a:r>
                      <a:r>
                        <a:rPr lang="tr-TR" sz="19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composition</a:t>
                      </a:r>
                      <a:r>
                        <a:rPr lang="tr-TR" sz="19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tr-TR" sz="19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</a:t>
                      </a:r>
                      <a:r>
                        <a:rPr lang="tr-TR" sz="1900" b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900" b="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foods</a:t>
                      </a:r>
                      <a:endParaRPr lang="en-US" sz="1900" b="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5" name="Düz Bağlayıcı 4"/>
          <p:cNvCxnSpPr/>
          <p:nvPr/>
        </p:nvCxnSpPr>
        <p:spPr>
          <a:xfrm flipV="1">
            <a:off x="6792686" y="2994409"/>
            <a:ext cx="1045028" cy="1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7837714" y="2809743"/>
            <a:ext cx="81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HW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17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C9AFE1D-D154-4D3B-A556-8AEA5132DB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5"/>
          <a:stretch/>
        </p:blipFill>
        <p:spPr bwMode="auto">
          <a:xfrm>
            <a:off x="95946" y="1209284"/>
            <a:ext cx="12000108" cy="32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5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9D45-D2A0-4A28-A831-E302C748BA68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3788228" y="548680"/>
            <a:ext cx="4288971" cy="6742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VITAMINS</a:t>
            </a:r>
          </a:p>
        </p:txBody>
      </p:sp>
      <p:sp>
        <p:nvSpPr>
          <p:cNvPr id="4" name="AutoShape 2" descr="data:image/jpeg;base64,/9j/4AAQSkZJRgABAQAAAQABAAD/2wCEAAkGBhQSEBUUEhQUFRUWFxQUFBUYFBYXFxcVFBUVFRQYFBcXHCYeFxkkGhcUHy8gIycpLCwsFR4xNTAqNSYsLCkBCQoKBQUFDQUFDSkYEhgpKSkpKSkpKSkpKSkpKSkpKSkpKSkpKSkpKSkpKSkpKSkpKSkpKSkpKSkpKSkpKSkpKf/AABEIALUAgQMBIgACEQEDEQH/xAAcAAAABwEBAAAAAAAAAAAAAAAAAQIDBAUGBwj/xAA+EAABAwIDBQYDBwIEBwAAAAABAAIRAwQSITEFBkFRYQcTInGBoTJSkRRCYrHB0fDh8RUjM6IWU2NzgpPC/8QAFAEBAAAAAAAAAAAAAAAAAAAAAP/EABQRAQAAAAAAAAAAAAAAAAAAAAD/2gAMAwEAAhEDEQA/AOQApQKIhGEACMoBGgSSilLp0S4gNBJOgGpWy2H2cOeQbhz2NOeGmzE6PM5BBiwCn20nEaH6Fdx2J2c7OaINKo8/9VxE/SAtTb7iWAEC1YJ8/wB0HmYUynGMXo687LNnVBnQw9WucCs/f9h1sf8ARr1aZ5ODXj9Cg4s0p6mtrtDshu2E93hqgcjBPkCsnX2e+k8sqNLXNMFpEEIG0sIBiXgQIlGCnBTQ7tASCVgQQZ7Ck4U8WoYEDWFPW1q6o4NaJJMAJOFa3dKlSo/5tUgOdkwdOaDWbmbm9xD8LMfF7xPo1q39sXzk5vlhAVDsy/Y5oOODwBGv0VzbNe88OhAj+6C6tWYviifJT6dLCq22oOGp/v8Aop9IIHSEh7E6Aggbt1U71bm0L2mQ9oFQDwVAPEDwnmOitxkU8XoPNu2tiPtqzqVQQ5pz/QjooXdLsXalsAVqArsH+ZTyd1YefkVyUsQM92klikFILckDPdoJ2EEFB3aGBOkIoQJZTkjlxVvsC272sar9BlTHQZSq1lPFlzyV1sV2GAOGSDpe77BhnL9lqrFwhYTY20C0QFoLDacGDkg19IypDCqe3vJCn0a0oJwKBKY7xNVrkQgkByK4cRmmLWpJUx+iCn2jQ7ym9nB4IXDNpWZpVHMdq0karu1zTI+HRch3/tu7uiRo4T68UGdlBRu9S21MkDkI0ieqCCoKSUcoQgk7N+Mev5Kbs4558/1VbTfBkKy2ZbYwYPE9EG22FRxEDL6rQ0bQh5B1Exn+awVjf9y74piFoqG8JLycWokhBpbbaMjUK/troYfiErmL7vDTc7qPpKKpvo2lEunjln/Ag6wKpPEfT+qRVmOa51bdqzcg0tGWpzH1nJanZO+9KsIcAHHiMwfI80FxSrFrhOim1L0KC2DpoibQjRBJFTHoud9p1qHNY6CIJBdy81svtwp1KhjJo14TxWR2zfX7299Sfhof8rA0sc38UiSTzQcrec0rvFP3gtGsqB7BhZUaHtHKfiHoVVOKB/v0FHn+QggjpQKRKVKA0/T2h3YPJMFN12yEBXFRxlzqgYTnhzLukxokWG16tOoCHFw5cCOSuNmWbC2HNDs5MgzOnOIU42geRiAAkAZAZExlAyQdC2bu6a1kanh8YBDQCSuc7ybo1GVD4JHDPUjWeQ6r0Xsm0a2ixrR4Q1oH0Cpt590G1xlAPsg4RabDuqYb3TaLsQOIODCG+Zcrj7FcWzqby2myTEU3HA7iSMXwHPyWl/4Zr27j4ZE5HrwV/YbNJHijOMQM5j1Jgg8hwQWOyNo42NOggaxM9YyA9ZVw2CNVSm1DYERHLiPRBlyZiUEbeban2KpSqVKbqlB5wOA0aTObpV3SrUK1oe6/04MCNMuXBQdsk1aL2FuMFowtGZLh09VQ7DuHWtF1GoCHlxcfwsic/RBz/e2Gupsz8LTr+J0hZ5WO3dpd9XfU4EkAfhGQVdKAYEE5iQQQpQlCUSBQKdtzmmJTtF0EINXs61aAHZJ51LHWpMH3nD2Mqr2XdwQ0qZR2i0XTCSMjA5dUHoSwpYaTR0ASby4DGlzpwjMkZwoWx9v06lAOkCB4ukKurdoVi6p3TazHvJwYWnFJOUCNUFg11OoMiHA5gzPkoF5ZYD04KiNrUtqngJDZnCdPT04LS2t42vSzydyIQVdetkmrdO3NOCR5apDCAgK3bU7xzgyYM03TllkQR7qk7S74UWQ0RUrCOob94+uih7J7Q3021Q+mS2nUqsDpGYDisHvFvHUu6zqtTyaODWjQBBVvCS1EXINcgdhGkd4ggiEIBJJRhAZCNqAKMIJNlVh4PQx5wndrANpgavOYjgdSfPglbKEOxGMgXRzjQep/JV20LgmpPPxe+QQWezdu3TaRYXxTqDCZmS3jEfRb/cu6ZbgFtNhfzwiWmJOHkc1zCntJhaGvdBboY8o/JW2zd5yAA1pJ4n1ycg75cXDa1MTrEjpHVFRoADGIxD4o+8NJXPN299coqNOIj0PD9Ar6y3raMoJzMTwHDP2hBe7QoYnGNfC70KrbipAw+cqTZX+MFwEZfuqurWL6scMp/ogzO8uzwy2fAjjlzJklc4Ll3G9saZAbVZiY5zWuAPzHDPuFy/fndR1jdPp5mnk6m7mx2k9QZHogzuNAPTLnow9BIxoKP3qCBMo8SbSmoHZTjE0E4woHTXLeeke+nvKh1nE68v1UsHNEWAkTzz8kD2yrVuEyGk/iErS2FrjP3RPytA4c0uy2K0tBWt3d2OzEJICCgt9iYdJngTrmrbZ2yy54y9Vsf8Npg8FDvLxtEZRM5AcUAqs7mnA6CVCsKeZ5z7qJe7Vc+FN2DavrPhg01J4DmSg0Gzdmiq8Tm1pa8/8AiZb7gfRVHbFs5r7anUMYg8snjhc0n8wt1Z2gptDR6nmVzvtc2kMVKiPuh1Rw6u8LfYOQcOvaBa7PTgouJaW4ohwzWevrQ0zzHAoGkE3jRIJCW1JCNoQONcnAmwE41A41ESgDkiJQWtht99NpmXNbEn5Qcs+is6G9rQQ5rpWX2FWbUue6d8FVrqR6EiWn6hQNqbIqW1QsqDI/C77rhzB/RB0S67UwBDAXu0gaT1d/dMbF25XrVsdfjo0aNB/mqx27FDFXYIJJIAAEknoOK7vuz2dAxUuZAyikMif+4RoOgzQMbF3ddcukDDTBzef/AJ+YroOztmU6DAym2BxPEnmTxKkUqYaAGgAAQAMgAOAS0DdeuGNc5xhrQXEngAJJXn7eDbRuq9WsSPE4lo5MbkwfSF0Xta3k7mg23YRjrTi6Um6/U5ehXH3nlmgRVE5jORn/AFUar4jBH7J55zzH0TYnFoR+aCP/AIe3kgpndoIKAFGmwUqUDrSnC/mohuUw6sSgnPuwFEr3ZIUcvQIQHY3OCvTdye0+4ldY2jt+3Yx1GrTZXLmgik4ZCdHEjNpidFyWwsXVqga3Un2C21jZd9euImBhYermNa2frA9UHW+yjd6yZTdWoUS2tiIdjcXuY0/CKbiMmkesgroWFcmsN4xYQ/UAeJsgS0ayc45+q6FuxvbbX9IVLeoHfMyQHsPJ7dQfY8EFwE3c3AY1znGGtBcTyAEkpVWs1olxDQOJMD3XM+1rfHDRNrRPiqjxu5U+IHnlmUHN96N4HXdzUrmQ1zgAJ+FjZDPb3KiNbLZETPzD3lQabxBYRIOp6JFBxa7C7proRkQUEpziJn8xCZoyXAjhHGSk1WcQfSP5KZp1AHAGNdRKC37o/h9kE1DOfsf3QQZhpRVaqIlRnPzQOEpJKKUUIFtajuTATlBnFRrh8uhBsez+wAFSs77oI9AJK1G6ezvBjeIc+XTmYxFx1DeBn/1qp3SoOdaNZTMOL8bjya17QP8AeWT0lbPZ1IPpgMBY8zLQ2WOMNwlzYydBY0kZzTdMaIJOx9yft7nOrk9004A2T4jx8gMlrrPs0sKbmuFBuJogEEtjmfCRmrLYNqaFrSYRmGiePjdm73KmXW0GUWF9Rwa1oLnOOgA1QU29u1bbZ9qa9RjTgypMgFz6h+FrZ48zwAJXnq+2lUuKr61UzUqOL3EaAng3oBA9FO7QN737Su8WYpMkUmTo2dSPmdkT6Dgqy3kMJOnM8Y+XmgbqU9OZ/n0hOVfE0Fp8bZ4ajWAifUkeGQ3KeMkc+iZY4gj+aIJFNzngCM+cxzOSr7sHHwMdc8v5Cev6opuxmcLhmBBIeQZ9D+ihVC+pw7tpGp+Ix+SCd9uHzf7f6IKo+yt/F9UECKroCZp6IIIFNCBRoIJRyaq5h8RKJBB1rs7tx3DR85DT5Oc2n7Nqu+gW1sBLQYGbGuOuYdDiMiOL6mmQxCAIzCCDdCscVMHPWep0lcr7cNuvFZlu3JmAPdn8RLjAPQQjQQcks+Ljnn/RWHDPhkPb90EEDbOnT000+qKo3LX+AIIIHrSmHtcD6dDrPsolVhIOegPDlAQQQRsHVBBBB//Z"/>
          <p:cNvSpPr>
            <a:spLocks noChangeAspect="1" noChangeArrowheads="1"/>
          </p:cNvSpPr>
          <p:nvPr/>
        </p:nvSpPr>
        <p:spPr bwMode="auto">
          <a:xfrm>
            <a:off x="1587501" y="-833438"/>
            <a:ext cx="1228725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3" y="3453132"/>
            <a:ext cx="1960979" cy="234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Metin kutusu 7"/>
          <p:cNvSpPr txBox="1"/>
          <p:nvPr/>
        </p:nvSpPr>
        <p:spPr>
          <a:xfrm>
            <a:off x="2712842" y="442001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/>
              <a:t>Sir</a:t>
            </a:r>
            <a:r>
              <a:rPr lang="tr-TR" sz="1600" dirty="0"/>
              <a:t> </a:t>
            </a:r>
            <a:r>
              <a:rPr lang="tr-TR" sz="1600" dirty="0" err="1"/>
              <a:t>Frederick</a:t>
            </a:r>
            <a:r>
              <a:rPr lang="tr-TR" sz="1600" dirty="0"/>
              <a:t> </a:t>
            </a:r>
            <a:r>
              <a:rPr lang="tr-TR" sz="1600" dirty="0" err="1"/>
              <a:t>Gowland</a:t>
            </a:r>
            <a:r>
              <a:rPr lang="tr-TR" sz="1600" dirty="0"/>
              <a:t> Hopkins </a:t>
            </a:r>
          </a:p>
          <a:p>
            <a:r>
              <a:rPr lang="tr-TR" sz="1600" dirty="0"/>
              <a:t>(1861-1947)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7481373-19EF-40DF-8B30-B22EBF6C94CB}"/>
              </a:ext>
            </a:extLst>
          </p:cNvPr>
          <p:cNvSpPr txBox="1"/>
          <p:nvPr/>
        </p:nvSpPr>
        <p:spPr>
          <a:xfrm>
            <a:off x="429208" y="1699868"/>
            <a:ext cx="114020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Frederick Hopkins 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postulated that some foods contained "</a:t>
            </a:r>
            <a:r>
              <a:rPr lang="en-US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accessory factors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" — in addition to proteins, carbohydrates, fats </a:t>
            </a:r>
            <a:r>
              <a:rPr lang="en-US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etc.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— that are necessary for the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functions of the human body</a:t>
            </a:r>
            <a:r>
              <a:rPr lang="tr-TR" b="0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(1912)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Hopkins and 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Christiaan Eijkman </a:t>
            </a:r>
            <a:r>
              <a:rPr lang="tr-T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who in 1897 discovered that feeding unpolished rice instead of the polished variety to chickens helped to prevent beriberi in the chickens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were awarded the </a:t>
            </a:r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</a:rPr>
              <a:t>Nobel Prize 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for Physiology or Medicine in 1929 for their discoveries</a:t>
            </a:r>
            <a:r>
              <a:rPr lang="tr-T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  <a:endParaRPr lang="tr-TR" dirty="0"/>
          </a:p>
        </p:txBody>
      </p:sp>
      <p:pic>
        <p:nvPicPr>
          <p:cNvPr id="1026" name="Picture 2" descr="Image result for Christiaan Eijkman">
            <a:extLst>
              <a:ext uri="{FF2B5EF4-FFF2-40B4-BE49-F238E27FC236}">
                <a16:creationId xmlns:a16="http://schemas.microsoft.com/office/drawing/2014/main" id="{5B736581-8794-4231-91EE-5968A51F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88" y="3542403"/>
            <a:ext cx="1670403" cy="2340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8541A235-E26F-477F-8192-FE540CB6CC86}"/>
              </a:ext>
            </a:extLst>
          </p:cNvPr>
          <p:cNvSpPr txBox="1"/>
          <p:nvPr/>
        </p:nvSpPr>
        <p:spPr>
          <a:xfrm>
            <a:off x="5028423" y="336801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/>
              <a:t>1929 Nobel</a:t>
            </a:r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8ADA595-D60A-46F8-BA45-C9A6EB8B0FC7}"/>
              </a:ext>
            </a:extLst>
          </p:cNvPr>
          <p:cNvSpPr txBox="1"/>
          <p:nvPr/>
        </p:nvSpPr>
        <p:spPr>
          <a:xfrm>
            <a:off x="8564287" y="440226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b="0" i="0" dirty="0" err="1">
                <a:effectLst/>
              </a:rPr>
              <a:t>Christiaan</a:t>
            </a:r>
            <a:r>
              <a:rPr lang="tr-TR" sz="1600" b="0" i="0" dirty="0">
                <a:effectLst/>
              </a:rPr>
              <a:t> </a:t>
            </a:r>
            <a:r>
              <a:rPr lang="tr-TR" sz="1600" b="0" i="0" dirty="0" err="1">
                <a:effectLst/>
              </a:rPr>
              <a:t>Eijkman</a:t>
            </a:r>
            <a:endParaRPr lang="tr-TR" sz="1600" b="0" i="0" dirty="0">
              <a:effectLst/>
            </a:endParaRPr>
          </a:p>
          <a:p>
            <a:r>
              <a:rPr lang="tr-TR" sz="1600" dirty="0"/>
              <a:t>(1858-1930)</a:t>
            </a:r>
          </a:p>
        </p:txBody>
      </p:sp>
    </p:spTree>
    <p:extLst>
      <p:ext uri="{BB962C8B-B14F-4D97-AF65-F5344CB8AC3E}">
        <p14:creationId xmlns:p14="http://schemas.microsoft.com/office/powerpoint/2010/main" val="184581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ack Drummond vitamin">
            <a:extLst>
              <a:ext uri="{FF2B5EF4-FFF2-40B4-BE49-F238E27FC236}">
                <a16:creationId xmlns:a16="http://schemas.microsoft.com/office/drawing/2014/main" id="{E833C355-C6C3-414A-BB1F-ED66E3A0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4" y="0"/>
            <a:ext cx="5346000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55FBA89-52E8-4E68-9E7B-09E24F862ADE}"/>
              </a:ext>
            </a:extLst>
          </p:cNvPr>
          <p:cNvSpPr txBox="1"/>
          <p:nvPr/>
        </p:nvSpPr>
        <p:spPr>
          <a:xfrm>
            <a:off x="5642688" y="1736839"/>
            <a:ext cx="6097554" cy="31393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Max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Nierenstein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a friend and reader of Biochemistry at Bristol University reportedly suggested the "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vitamine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" name (from "</a:t>
            </a:r>
            <a:r>
              <a:rPr lang="en-US" b="0" i="1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vital amine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"). The name soon became synonymous with Hopkins' "</a:t>
            </a:r>
            <a:r>
              <a:rPr lang="en-US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accessory factors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", and, by the time it was shown that not all vitamins are amines, the word was already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commonly</a:t>
            </a:r>
            <a:r>
              <a:rPr lang="tr-T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used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</a:t>
            </a:r>
            <a:endParaRPr lang="tr-TR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endParaRPr lang="tr-TR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In 1920, Jack Cecil Drummond proposed that the final "e" be dropped to deemphasize the "amine" reference, after researchers began to suspect that not all "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vitamines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" (in particular, vitamin A) have an amine component.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515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F1AB03-4AD2-4011-B03C-FCFD1CFC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VITAMINS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C01BE1-46ED-487B-A9C9-FC78057E2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Vitamins are defined as </a:t>
            </a:r>
            <a:r>
              <a:rPr lang="tr-TR" dirty="0"/>
              <a:t>«</a:t>
            </a:r>
            <a:r>
              <a:rPr lang="en-US" b="1" dirty="0">
                <a:solidFill>
                  <a:srgbClr val="FF0000"/>
                </a:solidFill>
              </a:rPr>
              <a:t>small organic molecules present in diet which are required in small amounts</a:t>
            </a:r>
            <a:r>
              <a:rPr lang="tr-TR" dirty="0"/>
              <a:t>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Most of the vitamins are not synthesized in the body and hence they must be supplied in the diet.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S</a:t>
            </a:r>
            <a:r>
              <a:rPr lang="en-US" dirty="0" err="1"/>
              <a:t>ome</a:t>
            </a:r>
            <a:r>
              <a:rPr lang="en-US" dirty="0"/>
              <a:t> are present as </a:t>
            </a:r>
            <a:r>
              <a:rPr lang="en-US" b="1" dirty="0">
                <a:solidFill>
                  <a:srgbClr val="FF0000"/>
                </a:solidFill>
              </a:rPr>
              <a:t>precursors</a:t>
            </a:r>
            <a:r>
              <a:rPr lang="en-US" dirty="0"/>
              <a:t>.</a:t>
            </a:r>
            <a:r>
              <a:rPr lang="tr-TR" dirty="0"/>
              <a:t> </a:t>
            </a:r>
            <a:r>
              <a:rPr lang="en-US" dirty="0"/>
              <a:t>The precursor forms of vitamins are called as </a:t>
            </a:r>
            <a:r>
              <a:rPr lang="en-US" b="1" dirty="0">
                <a:solidFill>
                  <a:srgbClr val="FF0000"/>
                </a:solidFill>
              </a:rPr>
              <a:t>provitamins</a:t>
            </a:r>
            <a:r>
              <a:rPr lang="en-US" dirty="0"/>
              <a:t>. In the body these provitamins are converted to vitamins.</a:t>
            </a:r>
            <a:r>
              <a:rPr lang="tr-TR" dirty="0"/>
              <a:t> </a:t>
            </a:r>
            <a:r>
              <a:rPr lang="en-US" dirty="0"/>
              <a:t>For example, the body synthesizes </a:t>
            </a:r>
            <a:r>
              <a:rPr lang="en-US" i="1" dirty="0"/>
              <a:t>vitamin A from the β-carotene </a:t>
            </a:r>
            <a:r>
              <a:rPr lang="en-US" dirty="0"/>
              <a:t>in vegetables like carrots and sweet potatoes. 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Vitamins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a necessary part of the biochemical reactions in the body. They are involved in a number of processes, including mineral and bone metabolism, and cell and tissue growth, and they act as cofactors for energy metabolism. </a:t>
            </a:r>
            <a:endParaRPr lang="tr-TR" dirty="0"/>
          </a:p>
        </p:txBody>
      </p:sp>
      <p:pic>
        <p:nvPicPr>
          <p:cNvPr id="1026" name="Picture 2" descr="Image result for vitamins">
            <a:extLst>
              <a:ext uri="{FF2B5EF4-FFF2-40B4-BE49-F238E27FC236}">
                <a16:creationId xmlns:a16="http://schemas.microsoft.com/office/drawing/2014/main" id="{5FFB7553-FD50-422D-A1D4-16D5CA639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0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9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19E2D1-7A8B-41B5-9957-DCDD0C76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Vitamins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A4265C-AD0E-47CE-8D17-C6B2BD5C2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63634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Vitamins are divided into two groups. </a:t>
            </a:r>
            <a:endParaRPr lang="tr-TR" dirty="0"/>
          </a:p>
          <a:p>
            <a:pPr marL="201168" lvl="1" indent="0">
              <a:buNone/>
            </a:pPr>
            <a:r>
              <a:rPr lang="en-US" dirty="0"/>
              <a:t>1. fat soluble vitamins </a:t>
            </a:r>
            <a:endParaRPr lang="tr-TR" dirty="0"/>
          </a:p>
          <a:p>
            <a:pPr marL="201168" lvl="1" indent="0">
              <a:buNone/>
            </a:pPr>
            <a:r>
              <a:rPr lang="en-US" dirty="0"/>
              <a:t>2. water soluble vitamins. </a:t>
            </a:r>
            <a:endParaRPr lang="tr-TR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Fat Soluble Vitamins 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/>
              <a:t>-</a:t>
            </a:r>
            <a:r>
              <a:rPr lang="en-US" dirty="0"/>
              <a:t>They are vitamins A, D, E and K.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They have some common properties</a:t>
            </a:r>
            <a:r>
              <a:rPr lang="tr-TR" dirty="0"/>
              <a:t>: </a:t>
            </a:r>
          </a:p>
          <a:p>
            <a:pPr marL="201168" lvl="1" indent="0">
              <a:buNone/>
            </a:pPr>
            <a:r>
              <a:rPr lang="en-US" dirty="0"/>
              <a:t>1. Fat soluble. </a:t>
            </a:r>
            <a:endParaRPr lang="tr-TR" dirty="0"/>
          </a:p>
          <a:p>
            <a:pPr marL="201168" lvl="1" indent="0">
              <a:buNone/>
            </a:pPr>
            <a:r>
              <a:rPr lang="en-US" dirty="0"/>
              <a:t>2. Require bile salts for absorption. </a:t>
            </a:r>
            <a:endParaRPr lang="tr-TR" dirty="0"/>
          </a:p>
          <a:p>
            <a:pPr marL="201168" lvl="1" indent="0">
              <a:buNone/>
            </a:pPr>
            <a:r>
              <a:rPr lang="en-US" dirty="0"/>
              <a:t>3. Stored in liver. </a:t>
            </a:r>
            <a:endParaRPr lang="tr-TR" dirty="0"/>
          </a:p>
          <a:p>
            <a:pPr marL="201168" lvl="1" indent="0">
              <a:buNone/>
            </a:pPr>
            <a:r>
              <a:rPr lang="en-US" dirty="0"/>
              <a:t>4. Stable to normal cooking conditions. </a:t>
            </a:r>
            <a:endParaRPr lang="tr-TR" dirty="0"/>
          </a:p>
          <a:p>
            <a:pPr marL="201168" lvl="1" indent="0">
              <a:buNone/>
            </a:pPr>
            <a:r>
              <a:rPr lang="en-US" dirty="0"/>
              <a:t>5. Excreted in feces.</a:t>
            </a:r>
            <a:endParaRPr lang="tr-TR" dirty="0"/>
          </a:p>
          <a:p>
            <a:pPr marL="201168" lvl="1" indent="0">
              <a:buNone/>
            </a:pPr>
            <a:r>
              <a:rPr lang="tr-TR" dirty="0"/>
              <a:t>6. C</a:t>
            </a:r>
            <a:r>
              <a:rPr lang="en-US" u="sng" dirty="0"/>
              <a:t>an accumulate in the lipids stored in the body</a:t>
            </a:r>
            <a:r>
              <a:rPr lang="en-US" dirty="0"/>
              <a:t>. If excess vitamins are retained in the lipid stores in the body, </a:t>
            </a:r>
            <a:r>
              <a:rPr lang="en-US" i="1" dirty="0">
                <a:solidFill>
                  <a:srgbClr val="FF0000"/>
                </a:solidFill>
              </a:rPr>
              <a:t>hypervitaminosis</a:t>
            </a:r>
            <a:r>
              <a:rPr lang="en-US" dirty="0"/>
              <a:t> can result.</a:t>
            </a: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6D69CEC-0708-41D7-9F64-9788942226BB}"/>
              </a:ext>
            </a:extLst>
          </p:cNvPr>
          <p:cNvSpPr txBox="1"/>
          <p:nvPr/>
        </p:nvSpPr>
        <p:spPr>
          <a:xfrm>
            <a:off x="6240314" y="2991673"/>
            <a:ext cx="5768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Water Soluble Vitamins: </a:t>
            </a:r>
            <a:endParaRPr lang="tr-TR" b="1" dirty="0">
              <a:solidFill>
                <a:srgbClr val="FF0000"/>
              </a:solidFill>
            </a:endParaRPr>
          </a:p>
          <a:p>
            <a:endParaRPr lang="tr-TR" dirty="0"/>
          </a:p>
          <a:p>
            <a:r>
              <a:rPr lang="tr-TR" dirty="0"/>
              <a:t>-</a:t>
            </a:r>
            <a:r>
              <a:rPr lang="en-US" dirty="0"/>
              <a:t>They are members of vitamin B complex and Vitamin C.</a:t>
            </a:r>
            <a:endParaRPr lang="tr-TR" dirty="0"/>
          </a:p>
          <a:p>
            <a:r>
              <a:rPr lang="en-US" dirty="0"/>
              <a:t> 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heir common properties are </a:t>
            </a:r>
            <a:r>
              <a:rPr lang="tr-TR" dirty="0"/>
              <a:t>:</a:t>
            </a:r>
          </a:p>
          <a:p>
            <a:pPr marL="342900" indent="-342900">
              <a:buAutoNum type="arabicPeriod"/>
            </a:pPr>
            <a:r>
              <a:rPr lang="en-US" dirty="0"/>
              <a:t>Water solubility. </a:t>
            </a:r>
            <a:endParaRPr lang="tr-TR" dirty="0"/>
          </a:p>
          <a:p>
            <a:pPr marL="342900" indent="-342900">
              <a:buAutoNum type="arabicPeriod"/>
            </a:pPr>
            <a:r>
              <a:rPr lang="en-US" dirty="0"/>
              <a:t>Except Vitamin B12 others are not stored. </a:t>
            </a:r>
            <a:endParaRPr lang="tr-TR" dirty="0"/>
          </a:p>
          <a:p>
            <a:pPr marL="342900" indent="-342900">
              <a:buAutoNum type="arabicPeriod"/>
            </a:pPr>
            <a:r>
              <a:rPr lang="en-US" dirty="0"/>
              <a:t>Unstable to normal cooking conditions. </a:t>
            </a:r>
            <a:endParaRPr lang="tr-TR" dirty="0"/>
          </a:p>
          <a:p>
            <a:pPr marL="342900" indent="-342900">
              <a:buAutoNum type="arabicPeriod"/>
            </a:pPr>
            <a:r>
              <a:rPr lang="en-US" dirty="0"/>
              <a:t>Excreted in urine.</a:t>
            </a:r>
            <a:endParaRPr lang="tr-TR" dirty="0"/>
          </a:p>
          <a:p>
            <a:pPr marL="342900" indent="-342900">
              <a:buAutoNum type="arabicPeriod"/>
            </a:pPr>
            <a:r>
              <a:rPr lang="en-US" dirty="0"/>
              <a:t>move easily through bodily fluids, which are water based, so they are </a:t>
            </a:r>
            <a:r>
              <a:rPr lang="en-US" u="sng" dirty="0"/>
              <a:t>not stored in the body</a:t>
            </a:r>
            <a:r>
              <a:rPr lang="tr-TR" dirty="0"/>
              <a:t>. </a:t>
            </a: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462CEFC2-BCD0-4C69-836E-3CDBF5280B19}"/>
              </a:ext>
            </a:extLst>
          </p:cNvPr>
          <p:cNvSpPr txBox="1">
            <a:spLocks/>
          </p:cNvSpPr>
          <p:nvPr/>
        </p:nvSpPr>
        <p:spPr>
          <a:xfrm>
            <a:off x="6686669" y="1845734"/>
            <a:ext cx="4862772" cy="856997"/>
          </a:xfrm>
          <a:prstGeom prst="rect">
            <a:avLst/>
          </a:prstGeom>
          <a:ln w="349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err="1">
                <a:solidFill>
                  <a:srgbClr val="FF0000"/>
                </a:solidFill>
              </a:rPr>
              <a:t>Oil-soluble</a:t>
            </a:r>
            <a:r>
              <a:rPr lang="tr-TR" sz="2000" dirty="0">
                <a:solidFill>
                  <a:srgbClr val="FF0000"/>
                </a:solidFill>
              </a:rPr>
              <a:t>: 4 </a:t>
            </a:r>
          </a:p>
          <a:p>
            <a:r>
              <a:rPr lang="tr-TR" sz="2000" dirty="0" err="1">
                <a:solidFill>
                  <a:srgbClr val="FF0000"/>
                </a:solidFill>
              </a:rPr>
              <a:t>Water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soluble</a:t>
            </a:r>
            <a:r>
              <a:rPr lang="tr-TR" sz="2000" dirty="0">
                <a:solidFill>
                  <a:srgbClr val="FF0000"/>
                </a:solidFill>
              </a:rPr>
              <a:t>: 9 (</a:t>
            </a:r>
            <a:r>
              <a:rPr lang="tr-TR" sz="2000" dirty="0" err="1">
                <a:solidFill>
                  <a:srgbClr val="FF0000"/>
                </a:solidFill>
              </a:rPr>
              <a:t>Vit</a:t>
            </a:r>
            <a:r>
              <a:rPr lang="tr-TR" sz="2000" dirty="0">
                <a:solidFill>
                  <a:srgbClr val="FF0000"/>
                </a:solidFill>
              </a:rPr>
              <a:t>. C + 8 B </a:t>
            </a:r>
            <a:r>
              <a:rPr lang="tr-TR" sz="2000" dirty="0" err="1">
                <a:solidFill>
                  <a:srgbClr val="FF0000"/>
                </a:solidFill>
              </a:rPr>
              <a:t>group</a:t>
            </a:r>
            <a:r>
              <a:rPr lang="tr-TR" sz="2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074" name="Picture 2" descr="Image result for vitamins">
            <a:extLst>
              <a:ext uri="{FF2B5EF4-FFF2-40B4-BE49-F238E27FC236}">
                <a16:creationId xmlns:a16="http://schemas.microsoft.com/office/drawing/2014/main" id="{2FEAE085-E3F6-47AC-A8E8-43EAD1FC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51" y="-8453"/>
            <a:ext cx="198504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4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B1E3A3-FD56-403A-BAFB-636C260C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BIOLOGICAL IMPORTANCE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50A94A-F900-40A3-A7F3-455FD010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810206" cy="4023360"/>
          </a:xfrm>
        </p:spPr>
        <p:txBody>
          <a:bodyPr/>
          <a:lstStyle/>
          <a:p>
            <a:r>
              <a:rPr lang="en-US" dirty="0"/>
              <a:t>1. Vitamins are essential for growth, maintenance and reproduction. However, they are </a:t>
            </a:r>
            <a:r>
              <a:rPr lang="en-US" b="1" dirty="0"/>
              <a:t>not</a:t>
            </a:r>
            <a:r>
              <a:rPr lang="en-US" dirty="0"/>
              <a:t> used for energy production. </a:t>
            </a:r>
            <a:endParaRPr lang="tr-TR" dirty="0"/>
          </a:p>
          <a:p>
            <a:r>
              <a:rPr lang="en-US" dirty="0"/>
              <a:t>2. Fat soluble vitamins are required for normal color vision, blood clotting, bone formation and maintenance of membrane structure. </a:t>
            </a:r>
            <a:endParaRPr lang="tr-TR" dirty="0"/>
          </a:p>
          <a:p>
            <a:r>
              <a:rPr lang="en-US" dirty="0"/>
              <a:t>3. Most of the water soluble vitamins function as coenzymes or prosthetic groups of several enzymes involved in carbohydrate, lipid and amino acid metabolism etc. </a:t>
            </a:r>
            <a:endParaRPr lang="tr-TR" dirty="0"/>
          </a:p>
          <a:p>
            <a:r>
              <a:rPr lang="en-US" dirty="0"/>
              <a:t>4. Vitamins A and D act as steroid hormones. </a:t>
            </a:r>
            <a:endParaRPr lang="tr-TR" dirty="0"/>
          </a:p>
          <a:p>
            <a:r>
              <a:rPr lang="en-US" dirty="0"/>
              <a:t>5. Deficiency of fat soluble vitamins produce night blindness, skeletal deformation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en-US" dirty="0"/>
              <a:t>.</a:t>
            </a:r>
            <a:endParaRPr lang="tr-TR" dirty="0"/>
          </a:p>
        </p:txBody>
      </p:sp>
      <p:pic>
        <p:nvPicPr>
          <p:cNvPr id="5124" name="Picture 4" descr="Image result for vitamins">
            <a:extLst>
              <a:ext uri="{FF2B5EF4-FFF2-40B4-BE49-F238E27FC236}">
                <a16:creationId xmlns:a16="http://schemas.microsoft.com/office/drawing/2014/main" id="{C16A6002-D832-4BCD-8FCE-9C59FC12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482832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0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74AD42-D2E6-4E33-867E-88AD5BEF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BIOLOGICAL IMPORTANCE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000252-BF72-4F51-8343-014F50DFB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6</a:t>
            </a:r>
            <a:r>
              <a:rPr lang="en-US" dirty="0"/>
              <a:t>. Deficiency of water soluble vitamins produce beriberi, glossitis, pellagra, </a:t>
            </a:r>
            <a:r>
              <a:rPr lang="en-US" dirty="0" err="1"/>
              <a:t>anaemia</a:t>
            </a:r>
            <a:r>
              <a:rPr lang="en-US" dirty="0"/>
              <a:t>, and scurvy. </a:t>
            </a:r>
            <a:endParaRPr lang="tr-TR" dirty="0"/>
          </a:p>
          <a:p>
            <a:r>
              <a:rPr lang="en-US" dirty="0"/>
              <a:t>7. Some vitamin analogs are use</a:t>
            </a:r>
            <a:r>
              <a:rPr lang="tr-TR" dirty="0"/>
              <a:t>d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medicinal</a:t>
            </a:r>
            <a:r>
              <a:rPr lang="tr-TR" dirty="0"/>
              <a:t> </a:t>
            </a:r>
            <a:r>
              <a:rPr lang="tr-TR" dirty="0" err="1"/>
              <a:t>purposes</a:t>
            </a:r>
            <a:r>
              <a:rPr lang="en-US" dirty="0"/>
              <a:t>. For example folic acid analogs are used as anticancer agents and antibiotics. </a:t>
            </a:r>
            <a:endParaRPr lang="tr-TR" dirty="0"/>
          </a:p>
          <a:p>
            <a:r>
              <a:rPr lang="en-US" dirty="0"/>
              <a:t>8. Moderate consumption of some vitamins is found to decrease occurrence or severity of some diseases. For example carotenes, Vitamin E and Vitamin D consumption at moderate </a:t>
            </a:r>
            <a:r>
              <a:rPr lang="tr-TR" dirty="0"/>
              <a:t>l</a:t>
            </a:r>
            <a:r>
              <a:rPr lang="en-US" dirty="0" err="1"/>
              <a:t>evel</a:t>
            </a:r>
            <a:r>
              <a:rPr lang="en-US" dirty="0"/>
              <a:t> reduces incidence of cancer and cardiovascular diseases.</a:t>
            </a:r>
            <a:endParaRPr lang="tr-TR" dirty="0"/>
          </a:p>
        </p:txBody>
      </p:sp>
      <p:pic>
        <p:nvPicPr>
          <p:cNvPr id="6146" name="Picture 2" descr="Image result for vitamins">
            <a:extLst>
              <a:ext uri="{FF2B5EF4-FFF2-40B4-BE49-F238E27FC236}">
                <a16:creationId xmlns:a16="http://schemas.microsoft.com/office/drawing/2014/main" id="{B41BE996-A94E-4FFC-8379-36A5C9C9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93" y="4050983"/>
            <a:ext cx="3494087" cy="232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7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173DBC-E851-451A-9DE9-02E60B95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BIOLOGICAL IMPORTANCE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12154E-D397-4F96-932C-4A461A9C9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9</a:t>
            </a:r>
            <a:r>
              <a:rPr lang="en-US" dirty="0"/>
              <a:t>. Consumption of vitamin C in significant amounts reduces severity of </a:t>
            </a:r>
            <a:r>
              <a:rPr lang="tr-TR" dirty="0" err="1"/>
              <a:t>flu</a:t>
            </a:r>
            <a:r>
              <a:rPr lang="en-US" dirty="0"/>
              <a:t>. They slow down ageing process also. However, excessive consumption of fat soluble vitamins leads to </a:t>
            </a:r>
            <a:r>
              <a:rPr lang="en-US" i="1" dirty="0"/>
              <a:t>toxicity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10.Vit B12, Folic acid and Vit B6 are beneficial to coronary artery disease patients. </a:t>
            </a:r>
            <a:endParaRPr lang="tr-TR" dirty="0"/>
          </a:p>
        </p:txBody>
      </p:sp>
      <p:pic>
        <p:nvPicPr>
          <p:cNvPr id="4" name="Picture 2" descr="Image result for vitamins">
            <a:extLst>
              <a:ext uri="{FF2B5EF4-FFF2-40B4-BE49-F238E27FC236}">
                <a16:creationId xmlns:a16="http://schemas.microsoft.com/office/drawing/2014/main" id="{67A1514F-05E3-44C9-A781-61B4CF720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15" y="3304956"/>
            <a:ext cx="4707845" cy="26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2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18CB14-3F11-4A74-A25C-6982C305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0" dirty="0" err="1">
                <a:solidFill>
                  <a:srgbClr val="0372A6"/>
                </a:solidFill>
                <a:effectLst/>
                <a:latin typeface="Tahoma" panose="020B0604030504040204" pitchFamily="34" charset="0"/>
              </a:rPr>
              <a:t>Effects</a:t>
            </a:r>
            <a:r>
              <a:rPr lang="tr-TR" b="1" i="0" dirty="0">
                <a:solidFill>
                  <a:srgbClr val="0372A6"/>
                </a:solidFill>
                <a:effectLst/>
                <a:latin typeface="Tahoma" panose="020B0604030504040204" pitchFamily="34" charset="0"/>
              </a:rPr>
              <a:t> of Cooking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A1B745-0D46-4168-B2BE-3D361A990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various vitamins are susceptible to loss from 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heat</a:t>
            </a:r>
            <a:r>
              <a:rPr lang="en-US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—such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as heat from boiling, steaming, frying, etc. </a:t>
            </a:r>
            <a:endParaRPr lang="tr-TR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The effect of cutting vegetables can be seen from 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exposure to air and light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</a:t>
            </a:r>
            <a:endParaRPr lang="tr-TR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Water-soluble vitamins such as B and C 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dissolve into the water 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when a vegetable is boiled, and are then lost when the water is discarded</a:t>
            </a:r>
            <a:endParaRPr lang="tr-TR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Some vitamins may become more "bio-available" – that is, usable by the body – when foods are cooked.</a:t>
            </a:r>
            <a:endParaRPr lang="tr-TR" dirty="0"/>
          </a:p>
        </p:txBody>
      </p:sp>
      <p:pic>
        <p:nvPicPr>
          <p:cNvPr id="10242" name="Picture 2" descr="Image result for frying vegetables">
            <a:extLst>
              <a:ext uri="{FF2B5EF4-FFF2-40B4-BE49-F238E27FC236}">
                <a16:creationId xmlns:a16="http://schemas.microsoft.com/office/drawing/2014/main" id="{8D7BA31F-2D5E-4FA3-A785-8ADC97A4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84" y="423439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63967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768</TotalTime>
  <Words>911</Words>
  <Application>Microsoft Office PowerPoint</Application>
  <PresentationFormat>Geniş ekran</PresentationFormat>
  <Paragraphs>92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Wingdings</vt:lpstr>
      <vt:lpstr>Geçmişe bakış</vt:lpstr>
      <vt:lpstr>SYLLABUS</vt:lpstr>
      <vt:lpstr>PowerPoint Sunusu</vt:lpstr>
      <vt:lpstr>PowerPoint Sunusu</vt:lpstr>
      <vt:lpstr>VITAMINS</vt:lpstr>
      <vt:lpstr>Classification of Vitamins</vt:lpstr>
      <vt:lpstr>BIOLOGICAL IMPORTANCE </vt:lpstr>
      <vt:lpstr>BIOLOGICAL IMPORTANCE </vt:lpstr>
      <vt:lpstr>BIOLOGICAL IMPORTANCE </vt:lpstr>
      <vt:lpstr>Effects of Cooking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CHEMISTRY II</dc:title>
  <dc:creator>Cansu Gumus</dc:creator>
  <cp:lastModifiedBy>CEGumus</cp:lastModifiedBy>
  <cp:revision>94</cp:revision>
  <dcterms:created xsi:type="dcterms:W3CDTF">2021-02-07T10:56:47Z</dcterms:created>
  <dcterms:modified xsi:type="dcterms:W3CDTF">2021-07-02T09:11:26Z</dcterms:modified>
</cp:coreProperties>
</file>