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638"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9ED7A3-C230-48BA-BFC1-B0669EDFA4DB}" type="datetimeFigureOut">
              <a:rPr lang="tr-TR" smtClean="0"/>
              <a:t>28.11.2017</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5FD30D-4E3E-445E-92F5-DC2D1381079B}" type="slidenum">
              <a:rPr lang="tr-TR" smtClean="0"/>
              <a:t>‹#›</a:t>
            </a:fld>
            <a:endParaRPr lang="tr-TR"/>
          </a:p>
        </p:txBody>
      </p:sp>
    </p:spTree>
    <p:extLst>
      <p:ext uri="{BB962C8B-B14F-4D97-AF65-F5344CB8AC3E}">
        <p14:creationId xmlns:p14="http://schemas.microsoft.com/office/powerpoint/2010/main" val="2109955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tr-TR" smtClean="0"/>
          </a:p>
        </p:txBody>
      </p:sp>
      <p:sp>
        <p:nvSpPr>
          <p:cNvPr id="113668"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EE421A2-995E-4DAE-A4AA-80065DEC533D}" type="slidenum">
              <a:rPr lang="en-US" altLang="tr-TR">
                <a:solidFill>
                  <a:prstClr val="black"/>
                </a:solidFill>
                <a:latin typeface="Arial" charset="0"/>
              </a:rPr>
              <a:pPr eaLnBrk="1" hangingPunct="1">
                <a:spcBef>
                  <a:spcPct val="0"/>
                </a:spcBef>
              </a:pPr>
              <a:t>1</a:t>
            </a:fld>
            <a:endParaRPr lang="en-US" altLang="tr-TR">
              <a:solidFill>
                <a:prstClr val="black"/>
              </a:solidFill>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tr-TR" smtClean="0"/>
          </a:p>
        </p:txBody>
      </p:sp>
      <p:sp>
        <p:nvSpPr>
          <p:cNvPr id="174084"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96FD06B-EB4D-47AA-AC5F-86DAAC1DBA7C}" type="slidenum">
              <a:rPr lang="en-US" altLang="tr-TR">
                <a:solidFill>
                  <a:prstClr val="black"/>
                </a:solidFill>
                <a:latin typeface="Arial" charset="0"/>
              </a:rPr>
              <a:pPr eaLnBrk="1" hangingPunct="1">
                <a:spcBef>
                  <a:spcPct val="0"/>
                </a:spcBef>
              </a:pPr>
              <a:t>11</a:t>
            </a:fld>
            <a:endParaRPr lang="en-US" altLang="tr-TR">
              <a:solidFill>
                <a:prstClr val="black"/>
              </a:solidFill>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tr-TR" smtClean="0"/>
          </a:p>
        </p:txBody>
      </p:sp>
      <p:sp>
        <p:nvSpPr>
          <p:cNvPr id="175108"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F33CE40-A8F1-4AB5-A300-9C9A8181C4CE}" type="slidenum">
              <a:rPr lang="en-US" altLang="tr-TR">
                <a:solidFill>
                  <a:prstClr val="black"/>
                </a:solidFill>
                <a:latin typeface="Arial" charset="0"/>
              </a:rPr>
              <a:pPr eaLnBrk="1" hangingPunct="1">
                <a:spcBef>
                  <a:spcPct val="0"/>
                </a:spcBef>
              </a:pPr>
              <a:t>12</a:t>
            </a:fld>
            <a:endParaRPr lang="en-US" altLang="tr-TR">
              <a:solidFill>
                <a:prstClr val="black"/>
              </a:solidFill>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tr-TR" smtClean="0"/>
          </a:p>
        </p:txBody>
      </p:sp>
      <p:sp>
        <p:nvSpPr>
          <p:cNvPr id="176132"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0761032-8A97-4148-AD82-A162366223ED}" type="slidenum">
              <a:rPr lang="en-US" altLang="tr-TR">
                <a:solidFill>
                  <a:prstClr val="black"/>
                </a:solidFill>
                <a:latin typeface="Arial" charset="0"/>
              </a:rPr>
              <a:pPr eaLnBrk="1" hangingPunct="1">
                <a:spcBef>
                  <a:spcPct val="0"/>
                </a:spcBef>
              </a:pPr>
              <a:t>13</a:t>
            </a:fld>
            <a:endParaRPr lang="en-US" altLang="tr-TR">
              <a:solidFill>
                <a:prstClr val="black"/>
              </a:solidFill>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tr-TR" smtClean="0"/>
          </a:p>
        </p:txBody>
      </p:sp>
      <p:sp>
        <p:nvSpPr>
          <p:cNvPr id="177156"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F53E6FFC-B2A1-46F3-84A4-619118DC2F99}" type="slidenum">
              <a:rPr lang="en-US" altLang="tr-TR">
                <a:solidFill>
                  <a:prstClr val="black"/>
                </a:solidFill>
                <a:latin typeface="Arial" charset="0"/>
              </a:rPr>
              <a:pPr eaLnBrk="1" hangingPunct="1">
                <a:spcBef>
                  <a:spcPct val="0"/>
                </a:spcBef>
              </a:pPr>
              <a:t>14</a:t>
            </a:fld>
            <a:endParaRPr lang="en-US" altLang="tr-TR">
              <a:solidFill>
                <a:prstClr val="black"/>
              </a:solidFill>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tr-TR" smtClean="0"/>
          </a:p>
        </p:txBody>
      </p:sp>
      <p:sp>
        <p:nvSpPr>
          <p:cNvPr id="178180"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F5AFCD58-765A-463B-AD00-ED0FE5434BF8}" type="slidenum">
              <a:rPr lang="en-US" altLang="tr-TR">
                <a:solidFill>
                  <a:prstClr val="black"/>
                </a:solidFill>
                <a:latin typeface="Arial" charset="0"/>
              </a:rPr>
              <a:pPr eaLnBrk="1" hangingPunct="1">
                <a:spcBef>
                  <a:spcPct val="0"/>
                </a:spcBef>
              </a:pPr>
              <a:t>15</a:t>
            </a:fld>
            <a:endParaRPr lang="en-US" altLang="tr-TR">
              <a:solidFill>
                <a:prstClr val="black"/>
              </a:solidFill>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tr-TR" smtClean="0"/>
          </a:p>
        </p:txBody>
      </p:sp>
      <p:sp>
        <p:nvSpPr>
          <p:cNvPr id="179204"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D54E4E8-CE2E-428E-9629-41FDBE4C464C}" type="slidenum">
              <a:rPr lang="en-US" altLang="tr-TR">
                <a:solidFill>
                  <a:prstClr val="black"/>
                </a:solidFill>
                <a:latin typeface="Arial" charset="0"/>
              </a:rPr>
              <a:pPr eaLnBrk="1" hangingPunct="1">
                <a:spcBef>
                  <a:spcPct val="0"/>
                </a:spcBef>
              </a:pPr>
              <a:t>16</a:t>
            </a:fld>
            <a:endParaRPr lang="en-US" altLang="tr-TR">
              <a:solidFill>
                <a:prstClr val="black"/>
              </a:solidFill>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tr-TR" smtClean="0"/>
          </a:p>
        </p:txBody>
      </p:sp>
      <p:sp>
        <p:nvSpPr>
          <p:cNvPr id="180228"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D4AC9FC-1709-4960-AB01-A608021167FF}" type="slidenum">
              <a:rPr lang="en-US" altLang="tr-TR">
                <a:solidFill>
                  <a:prstClr val="black"/>
                </a:solidFill>
                <a:latin typeface="Arial" charset="0"/>
              </a:rPr>
              <a:pPr eaLnBrk="1" hangingPunct="1">
                <a:spcBef>
                  <a:spcPct val="0"/>
                </a:spcBef>
              </a:pPr>
              <a:t>17</a:t>
            </a:fld>
            <a:endParaRPr lang="en-US" altLang="tr-TR">
              <a:solidFill>
                <a:prstClr val="black"/>
              </a:solidFill>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tr-TR" smtClean="0"/>
          </a:p>
        </p:txBody>
      </p:sp>
      <p:sp>
        <p:nvSpPr>
          <p:cNvPr id="181252"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33F14176-D722-4604-BDFB-7E47DE3EF82E}" type="slidenum">
              <a:rPr lang="en-US" altLang="tr-TR">
                <a:solidFill>
                  <a:prstClr val="black"/>
                </a:solidFill>
                <a:latin typeface="Arial" charset="0"/>
              </a:rPr>
              <a:pPr eaLnBrk="1" hangingPunct="1">
                <a:spcBef>
                  <a:spcPct val="0"/>
                </a:spcBef>
              </a:pPr>
              <a:t>18</a:t>
            </a:fld>
            <a:endParaRPr lang="en-US" altLang="tr-TR">
              <a:solidFill>
                <a:prstClr val="black"/>
              </a:solidFill>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tr-TR" smtClean="0"/>
          </a:p>
        </p:txBody>
      </p:sp>
      <p:sp>
        <p:nvSpPr>
          <p:cNvPr id="182276"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D9E656C-F5FC-45E2-B33E-DC9B667DDFF9}" type="slidenum">
              <a:rPr lang="en-US" altLang="tr-TR">
                <a:solidFill>
                  <a:prstClr val="black"/>
                </a:solidFill>
                <a:latin typeface="Arial" charset="0"/>
              </a:rPr>
              <a:pPr eaLnBrk="1" hangingPunct="1">
                <a:spcBef>
                  <a:spcPct val="0"/>
                </a:spcBef>
              </a:pPr>
              <a:t>19</a:t>
            </a:fld>
            <a:endParaRPr lang="en-US" altLang="tr-TR">
              <a:solidFill>
                <a:prstClr val="black"/>
              </a:solidFill>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tr-TR" smtClean="0"/>
          </a:p>
        </p:txBody>
      </p:sp>
      <p:sp>
        <p:nvSpPr>
          <p:cNvPr id="183300"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55CBE47D-B639-4B38-B518-B9F6496D73EC}" type="slidenum">
              <a:rPr lang="en-US" altLang="tr-TR">
                <a:solidFill>
                  <a:prstClr val="black"/>
                </a:solidFill>
                <a:latin typeface="Arial" charset="0"/>
              </a:rPr>
              <a:pPr eaLnBrk="1" hangingPunct="1">
                <a:spcBef>
                  <a:spcPct val="0"/>
                </a:spcBef>
              </a:pPr>
              <a:t>20</a:t>
            </a:fld>
            <a:endParaRPr lang="en-US" altLang="tr-TR">
              <a:solidFill>
                <a:prstClr val="black"/>
              </a:solidFill>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tr-TR" smtClean="0"/>
          </a:p>
        </p:txBody>
      </p:sp>
      <p:sp>
        <p:nvSpPr>
          <p:cNvPr id="165892"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241F3B79-88E3-4129-B1E6-E5C1267C08E2}" type="slidenum">
              <a:rPr lang="en-US" altLang="tr-TR">
                <a:solidFill>
                  <a:prstClr val="black"/>
                </a:solidFill>
                <a:latin typeface="Arial" charset="0"/>
              </a:rPr>
              <a:pPr eaLnBrk="1" hangingPunct="1">
                <a:spcBef>
                  <a:spcPct val="0"/>
                </a:spcBef>
              </a:pPr>
              <a:t>3</a:t>
            </a:fld>
            <a:endParaRPr lang="en-US" altLang="tr-TR">
              <a:solidFill>
                <a:prstClr val="black"/>
              </a:solidFill>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tr-TR" smtClean="0"/>
          </a:p>
        </p:txBody>
      </p:sp>
      <p:sp>
        <p:nvSpPr>
          <p:cNvPr id="184324"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5F1448E-4A1D-4B16-8C99-6278C415D9F4}" type="slidenum">
              <a:rPr lang="en-US" altLang="tr-TR">
                <a:solidFill>
                  <a:prstClr val="black"/>
                </a:solidFill>
                <a:latin typeface="Arial" charset="0"/>
              </a:rPr>
              <a:pPr eaLnBrk="1" hangingPunct="1">
                <a:spcBef>
                  <a:spcPct val="0"/>
                </a:spcBef>
              </a:pPr>
              <a:t>21</a:t>
            </a:fld>
            <a:endParaRPr lang="en-US" altLang="tr-TR">
              <a:solidFill>
                <a:prstClr val="black"/>
              </a:solidFill>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tr-TR" smtClean="0"/>
          </a:p>
        </p:txBody>
      </p:sp>
      <p:sp>
        <p:nvSpPr>
          <p:cNvPr id="185348"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2BD34505-6A20-4040-AB2C-D26112D5A559}" type="slidenum">
              <a:rPr lang="en-US" altLang="tr-TR">
                <a:solidFill>
                  <a:prstClr val="black"/>
                </a:solidFill>
                <a:latin typeface="Arial" charset="0"/>
              </a:rPr>
              <a:pPr eaLnBrk="1" hangingPunct="1">
                <a:spcBef>
                  <a:spcPct val="0"/>
                </a:spcBef>
              </a:pPr>
              <a:t>22</a:t>
            </a:fld>
            <a:endParaRPr lang="en-US" altLang="tr-TR">
              <a:solidFill>
                <a:prstClr val="black"/>
              </a:solidFill>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tr-TR" smtClean="0"/>
          </a:p>
        </p:txBody>
      </p:sp>
      <p:sp>
        <p:nvSpPr>
          <p:cNvPr id="186372"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56EC85FA-CE00-433A-BD2D-1A76B8ED7FFC}" type="slidenum">
              <a:rPr lang="en-US" altLang="tr-TR">
                <a:solidFill>
                  <a:prstClr val="black"/>
                </a:solidFill>
                <a:latin typeface="Arial" charset="0"/>
              </a:rPr>
              <a:pPr eaLnBrk="1" hangingPunct="1">
                <a:spcBef>
                  <a:spcPct val="0"/>
                </a:spcBef>
              </a:pPr>
              <a:t>23</a:t>
            </a:fld>
            <a:endParaRPr lang="en-US" altLang="tr-TR">
              <a:solidFill>
                <a:prstClr val="black"/>
              </a:solidFill>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tr-TR" smtClean="0"/>
          </a:p>
        </p:txBody>
      </p:sp>
      <p:sp>
        <p:nvSpPr>
          <p:cNvPr id="187396"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F6DA4DF-17E1-4EC6-B81B-C63D57CC1EA7}" type="slidenum">
              <a:rPr lang="en-US" altLang="tr-TR">
                <a:solidFill>
                  <a:prstClr val="black"/>
                </a:solidFill>
                <a:latin typeface="Arial" charset="0"/>
              </a:rPr>
              <a:pPr eaLnBrk="1" hangingPunct="1">
                <a:spcBef>
                  <a:spcPct val="0"/>
                </a:spcBef>
              </a:pPr>
              <a:t>24</a:t>
            </a:fld>
            <a:endParaRPr lang="en-US" altLang="tr-TR">
              <a:solidFill>
                <a:prstClr val="black"/>
              </a:solidFill>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tr-TR" smtClean="0"/>
          </a:p>
        </p:txBody>
      </p:sp>
      <p:sp>
        <p:nvSpPr>
          <p:cNvPr id="188420"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35C1D314-0AD4-48CB-9AA2-E3248B05D74D}" type="slidenum">
              <a:rPr lang="en-US" altLang="tr-TR">
                <a:solidFill>
                  <a:prstClr val="black"/>
                </a:solidFill>
                <a:latin typeface="Arial" charset="0"/>
              </a:rPr>
              <a:pPr eaLnBrk="1" hangingPunct="1">
                <a:spcBef>
                  <a:spcPct val="0"/>
                </a:spcBef>
              </a:pPr>
              <a:t>25</a:t>
            </a:fld>
            <a:endParaRPr lang="en-US" altLang="tr-TR">
              <a:solidFill>
                <a:prstClr val="black"/>
              </a:solidFill>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tr-TR" smtClean="0"/>
          </a:p>
        </p:txBody>
      </p:sp>
      <p:sp>
        <p:nvSpPr>
          <p:cNvPr id="189444"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7553BCC-4892-459E-B809-46E733E64364}" type="slidenum">
              <a:rPr lang="en-US" altLang="tr-TR">
                <a:solidFill>
                  <a:prstClr val="black"/>
                </a:solidFill>
                <a:latin typeface="Arial" charset="0"/>
              </a:rPr>
              <a:pPr eaLnBrk="1" hangingPunct="1">
                <a:spcBef>
                  <a:spcPct val="0"/>
                </a:spcBef>
              </a:pPr>
              <a:t>26</a:t>
            </a:fld>
            <a:endParaRPr lang="en-US" altLang="tr-TR">
              <a:solidFill>
                <a:prstClr val="black"/>
              </a:solidFill>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tr-TR" smtClean="0"/>
          </a:p>
        </p:txBody>
      </p:sp>
      <p:sp>
        <p:nvSpPr>
          <p:cNvPr id="190468"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EC2B5F6-C0D7-45A5-9ACE-F66C1ACB3AB4}" type="slidenum">
              <a:rPr lang="en-US" altLang="tr-TR">
                <a:solidFill>
                  <a:prstClr val="black"/>
                </a:solidFill>
                <a:latin typeface="Arial" charset="0"/>
              </a:rPr>
              <a:pPr eaLnBrk="1" hangingPunct="1">
                <a:spcBef>
                  <a:spcPct val="0"/>
                </a:spcBef>
              </a:pPr>
              <a:t>27</a:t>
            </a:fld>
            <a:endParaRPr lang="en-US" altLang="tr-TR">
              <a:solidFill>
                <a:prstClr val="black"/>
              </a:solidFill>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tr-TR" smtClean="0"/>
          </a:p>
        </p:txBody>
      </p:sp>
      <p:sp>
        <p:nvSpPr>
          <p:cNvPr id="191492"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4900A97-D5D6-41C0-A6B6-A15A90CF9469}" type="slidenum">
              <a:rPr lang="en-US" altLang="tr-TR">
                <a:solidFill>
                  <a:prstClr val="black"/>
                </a:solidFill>
                <a:latin typeface="Arial" charset="0"/>
              </a:rPr>
              <a:pPr eaLnBrk="1" hangingPunct="1">
                <a:spcBef>
                  <a:spcPct val="0"/>
                </a:spcBef>
              </a:pPr>
              <a:t>28</a:t>
            </a:fld>
            <a:endParaRPr lang="en-US" altLang="tr-TR">
              <a:solidFill>
                <a:prstClr val="black"/>
              </a:solidFill>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tr-TR" smtClean="0"/>
          </a:p>
        </p:txBody>
      </p:sp>
      <p:sp>
        <p:nvSpPr>
          <p:cNvPr id="192516"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2EEA31B2-C831-4368-BE58-8025A411F96F}" type="slidenum">
              <a:rPr lang="en-US" altLang="tr-TR">
                <a:solidFill>
                  <a:prstClr val="black"/>
                </a:solidFill>
                <a:latin typeface="Arial" charset="0"/>
              </a:rPr>
              <a:pPr eaLnBrk="1" hangingPunct="1">
                <a:spcBef>
                  <a:spcPct val="0"/>
                </a:spcBef>
              </a:pPr>
              <a:t>29</a:t>
            </a:fld>
            <a:endParaRPr lang="en-US" altLang="tr-TR">
              <a:solidFill>
                <a:prstClr val="black"/>
              </a:solidFill>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tr-TR" smtClean="0"/>
          </a:p>
        </p:txBody>
      </p:sp>
      <p:sp>
        <p:nvSpPr>
          <p:cNvPr id="193540"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528D28C-319D-4ABE-BCBD-3A4C63332BD3}" type="slidenum">
              <a:rPr lang="en-US" altLang="tr-TR">
                <a:solidFill>
                  <a:prstClr val="black"/>
                </a:solidFill>
                <a:latin typeface="Arial" charset="0"/>
              </a:rPr>
              <a:pPr eaLnBrk="1" hangingPunct="1">
                <a:spcBef>
                  <a:spcPct val="0"/>
                </a:spcBef>
              </a:pPr>
              <a:t>30</a:t>
            </a:fld>
            <a:endParaRPr lang="en-US" altLang="tr-TR">
              <a:solidFill>
                <a:prstClr val="black"/>
              </a:solidFill>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tr-TR" smtClean="0"/>
          </a:p>
        </p:txBody>
      </p:sp>
      <p:sp>
        <p:nvSpPr>
          <p:cNvPr id="166916"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BC0F6F4-5F87-47CE-89A0-AEE7EF13F209}" type="slidenum">
              <a:rPr lang="en-US" altLang="tr-TR">
                <a:solidFill>
                  <a:prstClr val="black"/>
                </a:solidFill>
                <a:latin typeface="Arial" charset="0"/>
              </a:rPr>
              <a:pPr eaLnBrk="1" hangingPunct="1">
                <a:spcBef>
                  <a:spcPct val="0"/>
                </a:spcBef>
              </a:pPr>
              <a:t>4</a:t>
            </a:fld>
            <a:endParaRPr lang="en-US" altLang="tr-TR">
              <a:solidFill>
                <a:prstClr val="black"/>
              </a:solidFill>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tr-TR" smtClean="0"/>
          </a:p>
        </p:txBody>
      </p:sp>
      <p:sp>
        <p:nvSpPr>
          <p:cNvPr id="194564"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3F85BC8D-BBFA-4C39-81A3-50B0E9931D43}" type="slidenum">
              <a:rPr lang="en-US" altLang="tr-TR">
                <a:solidFill>
                  <a:prstClr val="black"/>
                </a:solidFill>
                <a:latin typeface="Arial" charset="0"/>
              </a:rPr>
              <a:pPr eaLnBrk="1" hangingPunct="1">
                <a:spcBef>
                  <a:spcPct val="0"/>
                </a:spcBef>
              </a:pPr>
              <a:t>31</a:t>
            </a:fld>
            <a:endParaRPr lang="en-US" altLang="tr-TR">
              <a:solidFill>
                <a:prstClr val="black"/>
              </a:solidFill>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tr-TR" smtClean="0"/>
          </a:p>
        </p:txBody>
      </p:sp>
      <p:sp>
        <p:nvSpPr>
          <p:cNvPr id="195588"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239ED309-1492-4FDA-8C09-42B3982551CD}" type="slidenum">
              <a:rPr lang="en-US" altLang="tr-TR">
                <a:solidFill>
                  <a:prstClr val="black"/>
                </a:solidFill>
                <a:latin typeface="Arial" charset="0"/>
              </a:rPr>
              <a:pPr eaLnBrk="1" hangingPunct="1">
                <a:spcBef>
                  <a:spcPct val="0"/>
                </a:spcBef>
              </a:pPr>
              <a:t>32</a:t>
            </a:fld>
            <a:endParaRPr lang="en-US" altLang="tr-TR">
              <a:solidFill>
                <a:prstClr val="black"/>
              </a:solidFill>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tr-TR" smtClean="0"/>
          </a:p>
        </p:txBody>
      </p:sp>
      <p:sp>
        <p:nvSpPr>
          <p:cNvPr id="196612"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0550CE0-4B21-4384-A8BC-EFA2503E0F8D}" type="slidenum">
              <a:rPr lang="en-US" altLang="tr-TR">
                <a:solidFill>
                  <a:prstClr val="black"/>
                </a:solidFill>
                <a:latin typeface="Arial" charset="0"/>
              </a:rPr>
              <a:pPr eaLnBrk="1" hangingPunct="1">
                <a:spcBef>
                  <a:spcPct val="0"/>
                </a:spcBef>
              </a:pPr>
              <a:t>33</a:t>
            </a:fld>
            <a:endParaRPr lang="en-US" altLang="tr-TR">
              <a:solidFill>
                <a:prstClr val="black"/>
              </a:solidFill>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tr-TR" smtClean="0"/>
          </a:p>
        </p:txBody>
      </p:sp>
      <p:sp>
        <p:nvSpPr>
          <p:cNvPr id="197636"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FACA021-51C7-44F9-ADFB-81AABBC9EBFA}" type="slidenum">
              <a:rPr lang="en-US" altLang="tr-TR">
                <a:solidFill>
                  <a:prstClr val="black"/>
                </a:solidFill>
                <a:latin typeface="Arial" charset="0"/>
              </a:rPr>
              <a:pPr eaLnBrk="1" hangingPunct="1">
                <a:spcBef>
                  <a:spcPct val="0"/>
                </a:spcBef>
              </a:pPr>
              <a:t>34</a:t>
            </a:fld>
            <a:endParaRPr lang="en-US" altLang="tr-TR">
              <a:solidFill>
                <a:prstClr val="black"/>
              </a:solidFill>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tr-TR" smtClean="0"/>
          </a:p>
        </p:txBody>
      </p:sp>
      <p:sp>
        <p:nvSpPr>
          <p:cNvPr id="198660"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0C9EB76-DD10-4AB7-9A23-67F9F9E74BA9}" type="slidenum">
              <a:rPr lang="en-US" altLang="tr-TR">
                <a:solidFill>
                  <a:prstClr val="black"/>
                </a:solidFill>
                <a:latin typeface="Arial" charset="0"/>
              </a:rPr>
              <a:pPr eaLnBrk="1" hangingPunct="1">
                <a:spcBef>
                  <a:spcPct val="0"/>
                </a:spcBef>
              </a:pPr>
              <a:t>35</a:t>
            </a:fld>
            <a:endParaRPr lang="en-US" altLang="tr-TR">
              <a:solidFill>
                <a:prstClr val="black"/>
              </a:solidFill>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tr-TR" smtClean="0"/>
          </a:p>
        </p:txBody>
      </p:sp>
      <p:sp>
        <p:nvSpPr>
          <p:cNvPr id="199684"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53868A46-5B84-45E6-8B64-6531CF1673AD}" type="slidenum">
              <a:rPr lang="en-US" altLang="tr-TR">
                <a:solidFill>
                  <a:prstClr val="black"/>
                </a:solidFill>
                <a:latin typeface="Arial" charset="0"/>
              </a:rPr>
              <a:pPr eaLnBrk="1" hangingPunct="1">
                <a:spcBef>
                  <a:spcPct val="0"/>
                </a:spcBef>
              </a:pPr>
              <a:t>36</a:t>
            </a:fld>
            <a:endParaRPr lang="en-US" altLang="tr-TR">
              <a:solidFill>
                <a:prstClr val="black"/>
              </a:solidFill>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tr-TR" smtClean="0"/>
          </a:p>
        </p:txBody>
      </p:sp>
      <p:sp>
        <p:nvSpPr>
          <p:cNvPr id="200708"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F29B0CDC-7ED5-4502-B017-0F1646BD26C8}" type="slidenum">
              <a:rPr lang="en-US" altLang="tr-TR">
                <a:solidFill>
                  <a:prstClr val="black"/>
                </a:solidFill>
                <a:latin typeface="Arial" charset="0"/>
              </a:rPr>
              <a:pPr eaLnBrk="1" hangingPunct="1">
                <a:spcBef>
                  <a:spcPct val="0"/>
                </a:spcBef>
              </a:pPr>
              <a:t>37</a:t>
            </a:fld>
            <a:endParaRPr lang="en-US" altLang="tr-TR">
              <a:solidFill>
                <a:prstClr val="black"/>
              </a:solidFill>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tr-TR" smtClean="0"/>
          </a:p>
        </p:txBody>
      </p:sp>
      <p:sp>
        <p:nvSpPr>
          <p:cNvPr id="201732"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77669E0-9DB3-48C1-82B4-2745A672DFD2}" type="slidenum">
              <a:rPr lang="en-US" altLang="tr-TR">
                <a:solidFill>
                  <a:prstClr val="black"/>
                </a:solidFill>
                <a:latin typeface="Arial" charset="0"/>
              </a:rPr>
              <a:pPr eaLnBrk="1" hangingPunct="1">
                <a:spcBef>
                  <a:spcPct val="0"/>
                </a:spcBef>
              </a:pPr>
              <a:t>38</a:t>
            </a:fld>
            <a:endParaRPr lang="en-US" altLang="tr-TR">
              <a:solidFill>
                <a:prstClr val="black"/>
              </a:solidFill>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tr-TR" smtClean="0"/>
          </a:p>
        </p:txBody>
      </p:sp>
      <p:sp>
        <p:nvSpPr>
          <p:cNvPr id="202756"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51CF0B6-7302-452D-A65C-397B2ACC64C2}" type="slidenum">
              <a:rPr lang="en-US" altLang="tr-TR">
                <a:solidFill>
                  <a:prstClr val="black"/>
                </a:solidFill>
                <a:latin typeface="Arial" charset="0"/>
              </a:rPr>
              <a:pPr eaLnBrk="1" hangingPunct="1">
                <a:spcBef>
                  <a:spcPct val="0"/>
                </a:spcBef>
              </a:pPr>
              <a:t>39</a:t>
            </a:fld>
            <a:endParaRPr lang="en-US" altLang="tr-TR">
              <a:solidFill>
                <a:prstClr val="black"/>
              </a:solidFill>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tr-TR" smtClean="0"/>
          </a:p>
        </p:txBody>
      </p:sp>
      <p:sp>
        <p:nvSpPr>
          <p:cNvPr id="203780"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F2BD87E-3B95-42D1-9EE8-D307629D67B7}" type="slidenum">
              <a:rPr lang="en-US" altLang="tr-TR">
                <a:solidFill>
                  <a:prstClr val="black"/>
                </a:solidFill>
                <a:latin typeface="Arial" charset="0"/>
              </a:rPr>
              <a:pPr eaLnBrk="1" hangingPunct="1">
                <a:spcBef>
                  <a:spcPct val="0"/>
                </a:spcBef>
              </a:pPr>
              <a:t>40</a:t>
            </a:fld>
            <a:endParaRPr lang="en-US" altLang="tr-TR">
              <a:solidFill>
                <a:prstClr val="black"/>
              </a:solidFill>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tr-TR" smtClean="0"/>
          </a:p>
        </p:txBody>
      </p:sp>
      <p:sp>
        <p:nvSpPr>
          <p:cNvPr id="167940"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66B62E4-F04C-4C09-B4C7-264499672F4B}" type="slidenum">
              <a:rPr lang="en-US" altLang="tr-TR">
                <a:solidFill>
                  <a:prstClr val="black"/>
                </a:solidFill>
                <a:latin typeface="Arial" charset="0"/>
              </a:rPr>
              <a:pPr eaLnBrk="1" hangingPunct="1">
                <a:spcBef>
                  <a:spcPct val="0"/>
                </a:spcBef>
              </a:pPr>
              <a:t>5</a:t>
            </a:fld>
            <a:endParaRPr lang="en-US" altLang="tr-TR">
              <a:solidFill>
                <a:prstClr val="black"/>
              </a:solidFill>
              <a:latin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tr-TR" smtClean="0"/>
          </a:p>
        </p:txBody>
      </p:sp>
      <p:sp>
        <p:nvSpPr>
          <p:cNvPr id="204804"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2BCC00F-0B18-4ED3-9646-116D222D4D95}" type="slidenum">
              <a:rPr lang="en-US" altLang="tr-TR">
                <a:solidFill>
                  <a:prstClr val="black"/>
                </a:solidFill>
                <a:latin typeface="Arial" charset="0"/>
              </a:rPr>
              <a:pPr eaLnBrk="1" hangingPunct="1">
                <a:spcBef>
                  <a:spcPct val="0"/>
                </a:spcBef>
              </a:pPr>
              <a:t>41</a:t>
            </a:fld>
            <a:endParaRPr lang="en-US" altLang="tr-TR">
              <a:solidFill>
                <a:prstClr val="black"/>
              </a:solidFill>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tr-TR" smtClean="0"/>
          </a:p>
        </p:txBody>
      </p:sp>
      <p:sp>
        <p:nvSpPr>
          <p:cNvPr id="205828"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2E8977F-4E92-4D0D-8F53-821ED05E1452}" type="slidenum">
              <a:rPr lang="en-US" altLang="tr-TR">
                <a:solidFill>
                  <a:prstClr val="black"/>
                </a:solidFill>
                <a:latin typeface="Arial" charset="0"/>
              </a:rPr>
              <a:pPr eaLnBrk="1" hangingPunct="1">
                <a:spcBef>
                  <a:spcPct val="0"/>
                </a:spcBef>
              </a:pPr>
              <a:t>42</a:t>
            </a:fld>
            <a:endParaRPr lang="en-US" altLang="tr-TR">
              <a:solidFill>
                <a:prstClr val="black"/>
              </a:solidFill>
              <a:latin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tr-TR" smtClean="0"/>
          </a:p>
        </p:txBody>
      </p:sp>
      <p:sp>
        <p:nvSpPr>
          <p:cNvPr id="206852"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FC1AF024-9404-4984-82F5-1333BF8E3041}" type="slidenum">
              <a:rPr lang="en-US" altLang="tr-TR">
                <a:solidFill>
                  <a:prstClr val="black"/>
                </a:solidFill>
                <a:latin typeface="Arial" charset="0"/>
              </a:rPr>
              <a:pPr eaLnBrk="1" hangingPunct="1">
                <a:spcBef>
                  <a:spcPct val="0"/>
                </a:spcBef>
              </a:pPr>
              <a:t>43</a:t>
            </a:fld>
            <a:endParaRPr lang="en-US" altLang="tr-TR">
              <a:solidFill>
                <a:prstClr val="black"/>
              </a:solidFill>
              <a:latin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tr-TR" smtClean="0"/>
          </a:p>
        </p:txBody>
      </p:sp>
      <p:sp>
        <p:nvSpPr>
          <p:cNvPr id="207876"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A61AA7B-A202-48EF-AFF7-320B72845788}" type="slidenum">
              <a:rPr lang="en-US" altLang="tr-TR">
                <a:solidFill>
                  <a:prstClr val="black"/>
                </a:solidFill>
                <a:latin typeface="Arial" charset="0"/>
              </a:rPr>
              <a:pPr eaLnBrk="1" hangingPunct="1">
                <a:spcBef>
                  <a:spcPct val="0"/>
                </a:spcBef>
              </a:pPr>
              <a:t>44</a:t>
            </a:fld>
            <a:endParaRPr lang="en-US" altLang="tr-TR">
              <a:solidFill>
                <a:prstClr val="black"/>
              </a:solidFill>
              <a:latin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tr-TR" smtClean="0"/>
          </a:p>
        </p:txBody>
      </p:sp>
      <p:sp>
        <p:nvSpPr>
          <p:cNvPr id="208900"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3B1BC7A-8E55-4567-BD4E-36B7A01CF965}" type="slidenum">
              <a:rPr lang="en-US" altLang="tr-TR">
                <a:solidFill>
                  <a:prstClr val="black"/>
                </a:solidFill>
                <a:latin typeface="Arial" charset="0"/>
              </a:rPr>
              <a:pPr eaLnBrk="1" hangingPunct="1">
                <a:spcBef>
                  <a:spcPct val="0"/>
                </a:spcBef>
              </a:pPr>
              <a:t>45</a:t>
            </a:fld>
            <a:endParaRPr lang="en-US" altLang="tr-TR">
              <a:solidFill>
                <a:prstClr val="black"/>
              </a:solidFill>
              <a:latin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tr-TR" smtClean="0"/>
          </a:p>
        </p:txBody>
      </p:sp>
      <p:sp>
        <p:nvSpPr>
          <p:cNvPr id="209924"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B93D99C-BDFF-4221-B9B0-602FF2618780}" type="slidenum">
              <a:rPr lang="en-US" altLang="tr-TR">
                <a:solidFill>
                  <a:prstClr val="black"/>
                </a:solidFill>
                <a:latin typeface="Arial" charset="0"/>
              </a:rPr>
              <a:pPr eaLnBrk="1" hangingPunct="1">
                <a:spcBef>
                  <a:spcPct val="0"/>
                </a:spcBef>
              </a:pPr>
              <a:t>46</a:t>
            </a:fld>
            <a:endParaRPr lang="en-US" altLang="tr-TR">
              <a:solidFill>
                <a:prstClr val="black"/>
              </a:solidFill>
              <a:latin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tr-TR" smtClean="0"/>
          </a:p>
        </p:txBody>
      </p:sp>
      <p:sp>
        <p:nvSpPr>
          <p:cNvPr id="210948"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465A340-11C0-4BD8-8F99-2B766C8C12A0}" type="slidenum">
              <a:rPr lang="en-US" altLang="tr-TR">
                <a:solidFill>
                  <a:prstClr val="black"/>
                </a:solidFill>
                <a:latin typeface="Arial" charset="0"/>
              </a:rPr>
              <a:pPr eaLnBrk="1" hangingPunct="1">
                <a:spcBef>
                  <a:spcPct val="0"/>
                </a:spcBef>
              </a:pPr>
              <a:t>47</a:t>
            </a:fld>
            <a:endParaRPr lang="en-US" altLang="tr-TR">
              <a:solidFill>
                <a:prstClr val="black"/>
              </a:solidFill>
              <a:latin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tr-TR" smtClean="0"/>
          </a:p>
        </p:txBody>
      </p:sp>
      <p:sp>
        <p:nvSpPr>
          <p:cNvPr id="211972"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5EA5341-732B-4AF6-B284-B0F9C51E84A6}" type="slidenum">
              <a:rPr lang="en-US" altLang="tr-TR">
                <a:solidFill>
                  <a:prstClr val="black"/>
                </a:solidFill>
                <a:latin typeface="Arial" charset="0"/>
              </a:rPr>
              <a:pPr eaLnBrk="1" hangingPunct="1">
                <a:spcBef>
                  <a:spcPct val="0"/>
                </a:spcBef>
              </a:pPr>
              <a:t>48</a:t>
            </a:fld>
            <a:endParaRPr lang="en-US" altLang="tr-TR">
              <a:solidFill>
                <a:prstClr val="black"/>
              </a:solidFill>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tr-TR" smtClean="0"/>
          </a:p>
        </p:txBody>
      </p:sp>
      <p:sp>
        <p:nvSpPr>
          <p:cNvPr id="168964"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455285A-EB28-4D36-88A1-DBA2A7BF49BB}" type="slidenum">
              <a:rPr lang="en-US" altLang="tr-TR">
                <a:solidFill>
                  <a:prstClr val="black"/>
                </a:solidFill>
                <a:latin typeface="Arial" charset="0"/>
              </a:rPr>
              <a:pPr eaLnBrk="1" hangingPunct="1">
                <a:spcBef>
                  <a:spcPct val="0"/>
                </a:spcBef>
              </a:pPr>
              <a:t>6</a:t>
            </a:fld>
            <a:endParaRPr lang="en-US" altLang="tr-TR">
              <a:solidFill>
                <a:prstClr val="black"/>
              </a:solidFill>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tr-TR" smtClean="0"/>
          </a:p>
        </p:txBody>
      </p:sp>
      <p:sp>
        <p:nvSpPr>
          <p:cNvPr id="169988"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131E32A-50C6-45DF-BE21-1E809C155DE8}" type="slidenum">
              <a:rPr lang="en-US" altLang="tr-TR">
                <a:solidFill>
                  <a:prstClr val="black"/>
                </a:solidFill>
                <a:latin typeface="Arial" charset="0"/>
              </a:rPr>
              <a:pPr eaLnBrk="1" hangingPunct="1">
                <a:spcBef>
                  <a:spcPct val="0"/>
                </a:spcBef>
              </a:pPr>
              <a:t>7</a:t>
            </a:fld>
            <a:endParaRPr lang="en-US" altLang="tr-TR">
              <a:solidFill>
                <a:prstClr val="black"/>
              </a:solidFill>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tr-TR" smtClean="0"/>
          </a:p>
        </p:txBody>
      </p:sp>
      <p:sp>
        <p:nvSpPr>
          <p:cNvPr id="171012"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856536B-8EA5-4A9D-8E28-557F8E2C5D34}" type="slidenum">
              <a:rPr lang="en-US" altLang="tr-TR">
                <a:solidFill>
                  <a:prstClr val="black"/>
                </a:solidFill>
                <a:latin typeface="Arial" charset="0"/>
              </a:rPr>
              <a:pPr eaLnBrk="1" hangingPunct="1">
                <a:spcBef>
                  <a:spcPct val="0"/>
                </a:spcBef>
              </a:pPr>
              <a:t>8</a:t>
            </a:fld>
            <a:endParaRPr lang="en-US" altLang="tr-TR">
              <a:solidFill>
                <a:prstClr val="black"/>
              </a:solidFill>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tr-TR" smtClean="0"/>
          </a:p>
        </p:txBody>
      </p:sp>
      <p:sp>
        <p:nvSpPr>
          <p:cNvPr id="172036"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CCC3EE1-5D63-4617-8075-8555D83CD9DF}" type="slidenum">
              <a:rPr lang="en-US" altLang="tr-TR">
                <a:solidFill>
                  <a:prstClr val="black"/>
                </a:solidFill>
                <a:latin typeface="Arial" charset="0"/>
              </a:rPr>
              <a:pPr eaLnBrk="1" hangingPunct="1">
                <a:spcBef>
                  <a:spcPct val="0"/>
                </a:spcBef>
              </a:pPr>
              <a:t>9</a:t>
            </a:fld>
            <a:endParaRPr lang="en-US" altLang="tr-TR">
              <a:solidFill>
                <a:prstClr val="black"/>
              </a:solidFill>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tr-TR" smtClean="0"/>
          </a:p>
        </p:txBody>
      </p:sp>
      <p:sp>
        <p:nvSpPr>
          <p:cNvPr id="173060"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1053287-CB5A-4DFA-B22B-B9DBF62DE750}" type="slidenum">
              <a:rPr lang="en-US" altLang="tr-TR">
                <a:solidFill>
                  <a:prstClr val="black"/>
                </a:solidFill>
                <a:latin typeface="Arial" charset="0"/>
              </a:rPr>
              <a:pPr eaLnBrk="1" hangingPunct="1">
                <a:spcBef>
                  <a:spcPct val="0"/>
                </a:spcBef>
              </a:pPr>
              <a:t>10</a:t>
            </a:fld>
            <a:endParaRPr lang="en-US" altLang="tr-TR">
              <a:solidFill>
                <a:prstClr val="black"/>
              </a:solidFill>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28.11.2017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28.11.2017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28.11.2017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4" name="Group 42"/>
          <p:cNvGrpSpPr>
            <a:grpSpLocks/>
          </p:cNvGrpSpPr>
          <p:nvPr/>
        </p:nvGrpSpPr>
        <p:grpSpPr bwMode="auto">
          <a:xfrm>
            <a:off x="-382588" y="0"/>
            <a:ext cx="9932988" cy="6858000"/>
            <a:chOff x="-382404" y="0"/>
            <a:chExt cx="9932332" cy="6858000"/>
          </a:xfrm>
        </p:grpSpPr>
        <p:grpSp>
          <p:nvGrpSpPr>
            <p:cNvPr id="5" name="Group 44"/>
            <p:cNvGrpSpPr>
              <a:grpSpLocks/>
            </p:cNvGrpSpPr>
            <p:nvPr/>
          </p:nvGrpSpPr>
          <p:grpSpPr bwMode="auto">
            <a:xfrm>
              <a:off x="0" y="0"/>
              <a:ext cx="9144000" cy="6858000"/>
              <a:chOff x="0" y="0"/>
              <a:chExt cx="9144000" cy="6858000"/>
            </a:xfrm>
          </p:grpSpPr>
          <p:grpSp>
            <p:nvGrpSpPr>
              <p:cNvPr id="28" name="Group 4"/>
              <p:cNvGrpSpPr>
                <a:grpSpLocks/>
              </p:cNvGrpSpPr>
              <p:nvPr/>
            </p:nvGrpSpPr>
            <p:grpSpPr bwMode="auto">
              <a:xfrm>
                <a:off x="0" y="0"/>
                <a:ext cx="2514600" cy="6858000"/>
                <a:chOff x="0" y="0"/>
                <a:chExt cx="2514600" cy="6858000"/>
              </a:xfrm>
            </p:grpSpPr>
            <p:sp>
              <p:nvSpPr>
                <p:cNvPr id="40" name="Rectangle 114"/>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1"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2"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grpSp>
            <p:nvGrpSpPr>
              <p:cNvPr id="29" name="Group 5"/>
              <p:cNvGrpSpPr>
                <a:grpSpLocks/>
              </p:cNvGrpSpPr>
              <p:nvPr/>
            </p:nvGrpSpPr>
            <p:grpSpPr bwMode="auto">
              <a:xfrm>
                <a:off x="422910" y="0"/>
                <a:ext cx="2514600" cy="6858000"/>
                <a:chOff x="0" y="0"/>
                <a:chExt cx="2514600" cy="6858000"/>
              </a:xfrm>
            </p:grpSpPr>
            <p:sp>
              <p:nvSpPr>
                <p:cNvPr id="37" name="Rectangle 84"/>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8" name="Rectangle 85"/>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9" name="Rectangle 113"/>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grpSp>
            <p:nvGrpSpPr>
              <p:cNvPr id="30" name="Group 9"/>
              <p:cNvGrpSpPr>
                <a:grpSpLocks/>
              </p:cNvGrpSpPr>
              <p:nvPr/>
            </p:nvGrpSpPr>
            <p:grpSpPr bwMode="auto">
              <a:xfrm rot="10800000">
                <a:off x="6629400" y="0"/>
                <a:ext cx="2514600" cy="6858000"/>
                <a:chOff x="0" y="0"/>
                <a:chExt cx="2514600" cy="6858000"/>
              </a:xfrm>
            </p:grpSpPr>
            <p:sp>
              <p:nvSpPr>
                <p:cNvPr id="34" name="Rectangle 77"/>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5" name="Rectangle 78"/>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6" name="Rectangle 80"/>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sp>
            <p:nvSpPr>
              <p:cNvPr id="31" name="Rectangle 74"/>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2" name="Rectangle 75"/>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3" name="Rectangle 76"/>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sp>
          <p:nvSpPr>
            <p:cNvPr id="6" name="Freeform 44"/>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endParaRPr>
            </a:p>
          </p:txBody>
        </p:sp>
        <p:sp>
          <p:nvSpPr>
            <p:cNvPr id="7" name="Freeform 47"/>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endParaRPr>
            </a:p>
          </p:txBody>
        </p:sp>
        <p:sp>
          <p:nvSpPr>
            <p:cNvPr id="8" name="Freeform 48"/>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endParaRPr>
            </a:p>
          </p:txBody>
        </p:sp>
        <p:sp>
          <p:nvSpPr>
            <p:cNvPr id="9" name="Freeform 50"/>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endParaRPr>
            </a:p>
          </p:txBody>
        </p:sp>
        <p:sp>
          <p:nvSpPr>
            <p:cNvPr id="10" name="Freeform 51"/>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endParaRPr>
            </a:p>
          </p:txBody>
        </p:sp>
        <p:sp>
          <p:nvSpPr>
            <p:cNvPr id="11" name="Hexagon 52"/>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2" name="Hexagon 53"/>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3" name="Hexagon 54"/>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4" name="Hexagon 55"/>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5" name="Hexagon 56"/>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6" name="Freeform 57"/>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7" name="Hexagon 58"/>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8" name="Hexagon 59"/>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9" name="Hexagon 60"/>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0" name="Hexagon 61"/>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1" name="Hexagon 62"/>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2" name="Hexagon 63"/>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3" name="Hexagon 64"/>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4" name="Hexagon 65"/>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5" name="Hexagon 66"/>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6" name="Freeform 67"/>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7" name="Freeform 68"/>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sp>
        <p:nvSpPr>
          <p:cNvPr id="43" name="Rectangle 45"/>
          <p:cNvSpPr/>
          <p:nvPr/>
        </p:nvSpPr>
        <p:spPr>
          <a:xfrm>
            <a:off x="4560888" y="-22225"/>
            <a:ext cx="3679825"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4" name="Rectangle 46"/>
          <p:cNvSpPr/>
          <p:nvPr/>
        </p:nvSpPr>
        <p:spPr>
          <a:xfrm>
            <a:off x="4649788" y="-22225"/>
            <a:ext cx="3505200" cy="23129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5" name="Rectangle 49"/>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6" name="Rectangle 88"/>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ctrTitle"/>
          </p:nvPr>
        </p:nvSpPr>
        <p:spPr>
          <a:xfrm>
            <a:off x="4733367" y="2708476"/>
            <a:ext cx="3313355" cy="1702160"/>
          </a:xfrm>
        </p:spPr>
        <p:txBody>
          <a:bodyPr>
            <a:normAutofit/>
          </a:bodyPr>
          <a:lstStyle>
            <a:lvl1pPr>
              <a:defRPr sz="3600"/>
            </a:lvl1pPr>
          </a:lstStyle>
          <a:p>
            <a:r>
              <a:rPr lang="tr-TR" smtClean="0"/>
              <a:t>Asıl başlık stili için tıklatın</a:t>
            </a:r>
            <a:endParaRPr lang="en-US" dirty="0"/>
          </a:p>
        </p:txBody>
      </p:sp>
      <p:sp>
        <p:nvSpPr>
          <p:cNvPr id="3" name="Subtitle 2"/>
          <p:cNvSpPr>
            <a:spLocks noGrp="1"/>
          </p:cNvSpPr>
          <p:nvPr>
            <p:ph type="subTitle" idx="1"/>
          </p:nvPr>
        </p:nvSpPr>
        <p:spPr>
          <a:xfrm>
            <a:off x="4733367"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7" name="Date Placeholder 3"/>
          <p:cNvSpPr>
            <a:spLocks noGrp="1"/>
          </p:cNvSpPr>
          <p:nvPr>
            <p:ph type="dt" sz="half" idx="10"/>
          </p:nvPr>
        </p:nvSpPr>
        <p:spPr>
          <a:xfrm>
            <a:off x="4738688" y="1516063"/>
            <a:ext cx="2133600" cy="752475"/>
          </a:xfrm>
        </p:spPr>
        <p:txBody>
          <a:bodyPr anchor="b"/>
          <a:lstStyle>
            <a:lvl1pPr algn="l">
              <a:defRPr sz="2400"/>
            </a:lvl1pPr>
          </a:lstStyle>
          <a:p>
            <a:pPr>
              <a:defRPr/>
            </a:pPr>
            <a:endParaRPr lang="tr-TR"/>
          </a:p>
        </p:txBody>
      </p:sp>
      <p:sp>
        <p:nvSpPr>
          <p:cNvPr id="48" name="Footer Placeholder 4"/>
          <p:cNvSpPr>
            <a:spLocks noGrp="1"/>
          </p:cNvSpPr>
          <p:nvPr>
            <p:ph type="ftr" sz="quarter" idx="11"/>
          </p:nvPr>
        </p:nvSpPr>
        <p:spPr>
          <a:xfrm>
            <a:off x="5303838" y="5719763"/>
            <a:ext cx="2830512" cy="365125"/>
          </a:xfrm>
        </p:spPr>
        <p:txBody>
          <a:bodyPr>
            <a:normAutofit/>
          </a:bodyPr>
          <a:lstStyle>
            <a:lvl1pPr>
              <a:defRPr>
                <a:solidFill>
                  <a:schemeClr val="accent1"/>
                </a:solidFill>
              </a:defRPr>
            </a:lvl1pPr>
          </a:lstStyle>
          <a:p>
            <a:pPr>
              <a:defRPr/>
            </a:pPr>
            <a:endParaRPr lang="tr-TR">
              <a:solidFill>
                <a:srgbClr val="94C600"/>
              </a:solidFill>
            </a:endParaRPr>
          </a:p>
        </p:txBody>
      </p:sp>
      <p:sp>
        <p:nvSpPr>
          <p:cNvPr id="49" name="Slide Number Placeholder 5"/>
          <p:cNvSpPr>
            <a:spLocks noGrp="1"/>
          </p:cNvSpPr>
          <p:nvPr>
            <p:ph type="sldNum" sz="quarter" idx="12"/>
          </p:nvPr>
        </p:nvSpPr>
        <p:spPr>
          <a:xfrm>
            <a:off x="4649788" y="5719763"/>
            <a:ext cx="642937" cy="365125"/>
          </a:xfrm>
        </p:spPr>
        <p:txBody>
          <a:bodyPr/>
          <a:lstStyle>
            <a:lvl1pPr>
              <a:defRPr>
                <a:solidFill>
                  <a:schemeClr val="accent1"/>
                </a:solidFill>
              </a:defRPr>
            </a:lvl1pPr>
          </a:lstStyle>
          <a:p>
            <a:pPr>
              <a:defRPr/>
            </a:pPr>
            <a:fld id="{8617BA54-DB4C-4BA3-A4EB-9EF8AF749441}" type="slidenum">
              <a:rPr lang="tr-TR">
                <a:solidFill>
                  <a:srgbClr val="94C600"/>
                </a:solidFill>
              </a:rPr>
              <a:pPr>
                <a:defRPr/>
              </a:pPr>
              <a:t>‹#›</a:t>
            </a:fld>
            <a:endParaRPr lang="tr-TR">
              <a:solidFill>
                <a:srgbClr val="94C600"/>
              </a:solidFill>
            </a:endParaRPr>
          </a:p>
        </p:txBody>
      </p:sp>
    </p:spTree>
    <p:extLst>
      <p:ext uri="{BB962C8B-B14F-4D97-AF65-F5344CB8AC3E}">
        <p14:creationId xmlns:p14="http://schemas.microsoft.com/office/powerpoint/2010/main" val="2548127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endParaRPr lang="tr-TR"/>
          </a:p>
        </p:txBody>
      </p:sp>
      <p:sp>
        <p:nvSpPr>
          <p:cNvPr id="5" name="Footer Placeholder 4"/>
          <p:cNvSpPr>
            <a:spLocks noGrp="1"/>
          </p:cNvSpPr>
          <p:nvPr>
            <p:ph type="ftr" sz="quarter" idx="11"/>
          </p:nvPr>
        </p:nvSpPr>
        <p:spPr/>
        <p:txBody>
          <a:bodyPr/>
          <a:lstStyle>
            <a:lvl1pPr>
              <a:defRPr/>
            </a:lvl1pPr>
          </a:lstStyle>
          <a:p>
            <a:pPr>
              <a:defRPr/>
            </a:pPr>
            <a:endParaRPr lang="tr-TR">
              <a:solidFill>
                <a:srgbClr val="94C600"/>
              </a:solidFill>
            </a:endParaRPr>
          </a:p>
        </p:txBody>
      </p:sp>
      <p:sp>
        <p:nvSpPr>
          <p:cNvPr id="6" name="Slide Number Placeholder 5"/>
          <p:cNvSpPr>
            <a:spLocks noGrp="1"/>
          </p:cNvSpPr>
          <p:nvPr>
            <p:ph type="sldNum" sz="quarter" idx="12"/>
          </p:nvPr>
        </p:nvSpPr>
        <p:spPr/>
        <p:txBody>
          <a:bodyPr/>
          <a:lstStyle>
            <a:lvl1pPr>
              <a:defRPr/>
            </a:lvl1pPr>
          </a:lstStyle>
          <a:p>
            <a:pPr>
              <a:defRPr/>
            </a:pPr>
            <a:fld id="{3FA593DC-30B7-476B-9E6F-AF385F315F32}" type="slidenum">
              <a:rPr lang="tr-TR"/>
              <a:pPr>
                <a:defRPr/>
              </a:pPr>
              <a:t>‹#›</a:t>
            </a:fld>
            <a:endParaRPr lang="tr-TR"/>
          </a:p>
        </p:txBody>
      </p:sp>
    </p:spTree>
    <p:extLst>
      <p:ext uri="{BB962C8B-B14F-4D97-AF65-F5344CB8AC3E}">
        <p14:creationId xmlns:p14="http://schemas.microsoft.com/office/powerpoint/2010/main" val="4011988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lstStyle>
            <a:lvl1pPr algn="l">
              <a:defRPr sz="4000" b="0" cap="none" baseline="0"/>
            </a:lvl1pPr>
          </a:lstStyle>
          <a:p>
            <a:r>
              <a:rPr lang="tr-TR" smtClean="0"/>
              <a:t>Asıl başlık stili için tıklatın</a:t>
            </a:r>
            <a:endParaRPr lang="en-US" dirty="0"/>
          </a:p>
        </p:txBody>
      </p:sp>
      <p:sp>
        <p:nvSpPr>
          <p:cNvPr id="3" name="Text Placeholder 2"/>
          <p:cNvSpPr>
            <a:spLocks noGrp="1"/>
          </p:cNvSpPr>
          <p:nvPr>
            <p:ph type="body" idx="1"/>
          </p:nvPr>
        </p:nvSpPr>
        <p:spPr>
          <a:xfrm>
            <a:off x="1258647" y="4267200"/>
            <a:ext cx="6637467" cy="1520413"/>
          </a:xfrm>
        </p:spPr>
        <p:txBody>
          <a:bodyPr/>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lvl1pPr>
              <a:defRPr/>
            </a:lvl1pPr>
          </a:lstStyle>
          <a:p>
            <a:pPr>
              <a:defRPr/>
            </a:pPr>
            <a:endParaRPr lang="tr-TR"/>
          </a:p>
        </p:txBody>
      </p:sp>
      <p:sp>
        <p:nvSpPr>
          <p:cNvPr id="5" name="Footer Placeholder 4"/>
          <p:cNvSpPr>
            <a:spLocks noGrp="1"/>
          </p:cNvSpPr>
          <p:nvPr>
            <p:ph type="ftr" sz="quarter" idx="11"/>
          </p:nvPr>
        </p:nvSpPr>
        <p:spPr/>
        <p:txBody>
          <a:bodyPr/>
          <a:lstStyle>
            <a:lvl1pPr>
              <a:defRPr/>
            </a:lvl1pPr>
          </a:lstStyle>
          <a:p>
            <a:pPr>
              <a:defRPr/>
            </a:pPr>
            <a:endParaRPr lang="tr-TR">
              <a:solidFill>
                <a:srgbClr val="94C600"/>
              </a:solidFill>
            </a:endParaRPr>
          </a:p>
        </p:txBody>
      </p:sp>
      <p:sp>
        <p:nvSpPr>
          <p:cNvPr id="6" name="Slide Number Placeholder 5"/>
          <p:cNvSpPr>
            <a:spLocks noGrp="1"/>
          </p:cNvSpPr>
          <p:nvPr>
            <p:ph type="sldNum" sz="quarter" idx="12"/>
          </p:nvPr>
        </p:nvSpPr>
        <p:spPr/>
        <p:txBody>
          <a:bodyPr/>
          <a:lstStyle>
            <a:lvl1pPr>
              <a:defRPr/>
            </a:lvl1pPr>
          </a:lstStyle>
          <a:p>
            <a:pPr>
              <a:defRPr/>
            </a:pPr>
            <a:fld id="{3BB3EF23-92CE-4033-9AD2-1F0AB3AD89F4}" type="slidenum">
              <a:rPr lang="tr-TR"/>
              <a:pPr>
                <a:defRPr/>
              </a:pPr>
              <a:t>‹#›</a:t>
            </a:fld>
            <a:endParaRPr lang="tr-TR"/>
          </a:p>
        </p:txBody>
      </p:sp>
    </p:spTree>
    <p:extLst>
      <p:ext uri="{BB962C8B-B14F-4D97-AF65-F5344CB8AC3E}">
        <p14:creationId xmlns:p14="http://schemas.microsoft.com/office/powerpoint/2010/main" val="9087370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Date Placeholder 3"/>
          <p:cNvSpPr>
            <a:spLocks noGrp="1"/>
          </p:cNvSpPr>
          <p:nvPr>
            <p:ph type="dt" sz="half" idx="15"/>
          </p:nvPr>
        </p:nvSpPr>
        <p:spPr/>
        <p:txBody>
          <a:bodyPr/>
          <a:lstStyle>
            <a:lvl1pPr>
              <a:defRPr/>
            </a:lvl1pPr>
          </a:lstStyle>
          <a:p>
            <a:pPr>
              <a:defRPr/>
            </a:pPr>
            <a:endParaRPr lang="tr-TR"/>
          </a:p>
        </p:txBody>
      </p:sp>
      <p:sp>
        <p:nvSpPr>
          <p:cNvPr id="6" name="Footer Placeholder 4"/>
          <p:cNvSpPr>
            <a:spLocks noGrp="1"/>
          </p:cNvSpPr>
          <p:nvPr>
            <p:ph type="ftr" sz="quarter" idx="16"/>
          </p:nvPr>
        </p:nvSpPr>
        <p:spPr/>
        <p:txBody>
          <a:bodyPr/>
          <a:lstStyle>
            <a:lvl1pPr>
              <a:defRPr/>
            </a:lvl1pPr>
          </a:lstStyle>
          <a:p>
            <a:pPr>
              <a:defRPr/>
            </a:pPr>
            <a:endParaRPr lang="tr-TR">
              <a:solidFill>
                <a:srgbClr val="94C600"/>
              </a:solidFill>
            </a:endParaRPr>
          </a:p>
        </p:txBody>
      </p:sp>
      <p:sp>
        <p:nvSpPr>
          <p:cNvPr id="7" name="Slide Number Placeholder 5"/>
          <p:cNvSpPr>
            <a:spLocks noGrp="1"/>
          </p:cNvSpPr>
          <p:nvPr>
            <p:ph type="sldNum" sz="quarter" idx="17"/>
          </p:nvPr>
        </p:nvSpPr>
        <p:spPr/>
        <p:txBody>
          <a:bodyPr/>
          <a:lstStyle>
            <a:lvl1pPr>
              <a:defRPr/>
            </a:lvl1pPr>
          </a:lstStyle>
          <a:p>
            <a:pPr>
              <a:defRPr/>
            </a:pPr>
            <a:fld id="{D43827F9-462C-4604-A325-18F38393EAFA}" type="slidenum">
              <a:rPr lang="tr-TR"/>
              <a:pPr>
                <a:defRPr/>
              </a:pPr>
              <a:t>‹#›</a:t>
            </a:fld>
            <a:endParaRPr lang="tr-TR"/>
          </a:p>
        </p:txBody>
      </p:sp>
    </p:spTree>
    <p:extLst>
      <p:ext uri="{BB962C8B-B14F-4D97-AF65-F5344CB8AC3E}">
        <p14:creationId xmlns:p14="http://schemas.microsoft.com/office/powerpoint/2010/main" val="3000411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a:p>
        </p:txBody>
      </p:sp>
      <p:sp>
        <p:nvSpPr>
          <p:cNvPr id="3" name="Text Placeholder 2"/>
          <p:cNvSpPr>
            <a:spLocks noGrp="1"/>
          </p:cNvSpPr>
          <p:nvPr>
            <p:ph type="body" idx="1"/>
          </p:nvPr>
        </p:nvSpPr>
        <p:spPr>
          <a:xfrm>
            <a:off x="1412111" y="2316009"/>
            <a:ext cx="3057148" cy="639763"/>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1041721" y="2974695"/>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5011839" y="2316009"/>
            <a:ext cx="3055717" cy="639763"/>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4645152" y="2974695"/>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3"/>
          <p:cNvSpPr>
            <a:spLocks noGrp="1"/>
          </p:cNvSpPr>
          <p:nvPr>
            <p:ph type="dt" sz="half" idx="10"/>
          </p:nvPr>
        </p:nvSpPr>
        <p:spPr/>
        <p:txBody>
          <a:bodyPr/>
          <a:lstStyle>
            <a:lvl1pPr>
              <a:defRPr/>
            </a:lvl1pPr>
          </a:lstStyle>
          <a:p>
            <a:pPr>
              <a:defRPr/>
            </a:pPr>
            <a:endParaRPr lang="tr-TR"/>
          </a:p>
        </p:txBody>
      </p:sp>
      <p:sp>
        <p:nvSpPr>
          <p:cNvPr id="8" name="Footer Placeholder 4"/>
          <p:cNvSpPr>
            <a:spLocks noGrp="1"/>
          </p:cNvSpPr>
          <p:nvPr>
            <p:ph type="ftr" sz="quarter" idx="11"/>
          </p:nvPr>
        </p:nvSpPr>
        <p:spPr/>
        <p:txBody>
          <a:bodyPr/>
          <a:lstStyle>
            <a:lvl1pPr>
              <a:defRPr/>
            </a:lvl1pPr>
          </a:lstStyle>
          <a:p>
            <a:pPr>
              <a:defRPr/>
            </a:pPr>
            <a:endParaRPr lang="tr-TR">
              <a:solidFill>
                <a:srgbClr val="94C600"/>
              </a:solidFill>
            </a:endParaRPr>
          </a:p>
        </p:txBody>
      </p:sp>
      <p:sp>
        <p:nvSpPr>
          <p:cNvPr id="9" name="Slide Number Placeholder 5"/>
          <p:cNvSpPr>
            <a:spLocks noGrp="1"/>
          </p:cNvSpPr>
          <p:nvPr>
            <p:ph type="sldNum" sz="quarter" idx="12"/>
          </p:nvPr>
        </p:nvSpPr>
        <p:spPr/>
        <p:txBody>
          <a:bodyPr/>
          <a:lstStyle>
            <a:lvl1pPr>
              <a:defRPr/>
            </a:lvl1pPr>
          </a:lstStyle>
          <a:p>
            <a:pPr>
              <a:defRPr/>
            </a:pPr>
            <a:fld id="{80E2BDCB-D4CB-4490-B7DC-EAA0CA493685}" type="slidenum">
              <a:rPr lang="tr-TR"/>
              <a:pPr>
                <a:defRPr/>
              </a:pPr>
              <a:t>‹#›</a:t>
            </a:fld>
            <a:endParaRPr lang="tr-TR"/>
          </a:p>
        </p:txBody>
      </p:sp>
    </p:spTree>
    <p:extLst>
      <p:ext uri="{BB962C8B-B14F-4D97-AF65-F5344CB8AC3E}">
        <p14:creationId xmlns:p14="http://schemas.microsoft.com/office/powerpoint/2010/main" val="34367422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Date Placeholder 3"/>
          <p:cNvSpPr>
            <a:spLocks noGrp="1"/>
          </p:cNvSpPr>
          <p:nvPr>
            <p:ph type="dt" sz="half" idx="10"/>
          </p:nvPr>
        </p:nvSpPr>
        <p:spPr/>
        <p:txBody>
          <a:bodyPr/>
          <a:lstStyle>
            <a:lvl1pPr>
              <a:defRPr/>
            </a:lvl1pPr>
          </a:lstStyle>
          <a:p>
            <a:pPr>
              <a:defRPr/>
            </a:pPr>
            <a:endParaRPr lang="tr-TR"/>
          </a:p>
        </p:txBody>
      </p:sp>
      <p:sp>
        <p:nvSpPr>
          <p:cNvPr id="4" name="Footer Placeholder 4"/>
          <p:cNvSpPr>
            <a:spLocks noGrp="1"/>
          </p:cNvSpPr>
          <p:nvPr>
            <p:ph type="ftr" sz="quarter" idx="11"/>
          </p:nvPr>
        </p:nvSpPr>
        <p:spPr/>
        <p:txBody>
          <a:bodyPr/>
          <a:lstStyle>
            <a:lvl1pPr>
              <a:defRPr/>
            </a:lvl1pPr>
          </a:lstStyle>
          <a:p>
            <a:pPr>
              <a:defRPr/>
            </a:pPr>
            <a:endParaRPr lang="tr-TR">
              <a:solidFill>
                <a:srgbClr val="94C600"/>
              </a:solidFill>
            </a:endParaRPr>
          </a:p>
        </p:txBody>
      </p:sp>
      <p:sp>
        <p:nvSpPr>
          <p:cNvPr id="5" name="Slide Number Placeholder 5"/>
          <p:cNvSpPr>
            <a:spLocks noGrp="1"/>
          </p:cNvSpPr>
          <p:nvPr>
            <p:ph type="sldNum" sz="quarter" idx="12"/>
          </p:nvPr>
        </p:nvSpPr>
        <p:spPr/>
        <p:txBody>
          <a:bodyPr/>
          <a:lstStyle>
            <a:lvl1pPr>
              <a:defRPr/>
            </a:lvl1pPr>
          </a:lstStyle>
          <a:p>
            <a:pPr>
              <a:defRPr/>
            </a:pPr>
            <a:fld id="{F3B423FE-4E39-4ED1-A6D4-6AD2BB8BD1F9}" type="slidenum">
              <a:rPr lang="tr-TR"/>
              <a:pPr>
                <a:defRPr/>
              </a:pPr>
              <a:t>‹#›</a:t>
            </a:fld>
            <a:endParaRPr lang="tr-TR"/>
          </a:p>
        </p:txBody>
      </p:sp>
    </p:spTree>
    <p:extLst>
      <p:ext uri="{BB962C8B-B14F-4D97-AF65-F5344CB8AC3E}">
        <p14:creationId xmlns:p14="http://schemas.microsoft.com/office/powerpoint/2010/main" val="1554852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tr-TR"/>
          </a:p>
        </p:txBody>
      </p:sp>
      <p:sp>
        <p:nvSpPr>
          <p:cNvPr id="3" name="Footer Placeholder 4"/>
          <p:cNvSpPr>
            <a:spLocks noGrp="1"/>
          </p:cNvSpPr>
          <p:nvPr>
            <p:ph type="ftr" sz="quarter" idx="11"/>
          </p:nvPr>
        </p:nvSpPr>
        <p:spPr/>
        <p:txBody>
          <a:bodyPr/>
          <a:lstStyle>
            <a:lvl1pPr>
              <a:defRPr/>
            </a:lvl1pPr>
          </a:lstStyle>
          <a:p>
            <a:pPr>
              <a:defRPr/>
            </a:pPr>
            <a:endParaRPr lang="tr-TR">
              <a:solidFill>
                <a:srgbClr val="94C600"/>
              </a:solidFill>
            </a:endParaRPr>
          </a:p>
        </p:txBody>
      </p:sp>
      <p:sp>
        <p:nvSpPr>
          <p:cNvPr id="4" name="Slide Number Placeholder 5"/>
          <p:cNvSpPr>
            <a:spLocks noGrp="1"/>
          </p:cNvSpPr>
          <p:nvPr>
            <p:ph type="sldNum" sz="quarter" idx="12"/>
          </p:nvPr>
        </p:nvSpPr>
        <p:spPr/>
        <p:txBody>
          <a:bodyPr/>
          <a:lstStyle>
            <a:lvl1pPr>
              <a:defRPr/>
            </a:lvl1pPr>
          </a:lstStyle>
          <a:p>
            <a:pPr>
              <a:defRPr/>
            </a:pPr>
            <a:fld id="{3C33EC19-A0A3-4061-8BB1-EB7324EF8328}" type="slidenum">
              <a:rPr lang="tr-TR"/>
              <a:pPr>
                <a:defRPr/>
              </a:pPr>
              <a:t>‹#›</a:t>
            </a:fld>
            <a:endParaRPr lang="tr-TR"/>
          </a:p>
        </p:txBody>
      </p:sp>
    </p:spTree>
    <p:extLst>
      <p:ext uri="{BB962C8B-B14F-4D97-AF65-F5344CB8AC3E}">
        <p14:creationId xmlns:p14="http://schemas.microsoft.com/office/powerpoint/2010/main" val="7839893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grpSp>
        <p:nvGrpSpPr>
          <p:cNvPr id="5" name="Group 43"/>
          <p:cNvGrpSpPr>
            <a:grpSpLocks/>
          </p:cNvGrpSpPr>
          <p:nvPr/>
        </p:nvGrpSpPr>
        <p:grpSpPr bwMode="auto">
          <a:xfrm>
            <a:off x="-382588" y="0"/>
            <a:ext cx="9932988" cy="6858000"/>
            <a:chOff x="-382404" y="0"/>
            <a:chExt cx="9932332" cy="6858000"/>
          </a:xfrm>
        </p:grpSpPr>
        <p:grpSp>
          <p:nvGrpSpPr>
            <p:cNvPr id="6" name="Group 44"/>
            <p:cNvGrpSpPr>
              <a:grpSpLocks/>
            </p:cNvGrpSpPr>
            <p:nvPr/>
          </p:nvGrpSpPr>
          <p:grpSpPr bwMode="auto">
            <a:xfrm>
              <a:off x="0" y="0"/>
              <a:ext cx="9144000" cy="6858000"/>
              <a:chOff x="0" y="0"/>
              <a:chExt cx="9144000" cy="6858000"/>
            </a:xfrm>
          </p:grpSpPr>
          <p:grpSp>
            <p:nvGrpSpPr>
              <p:cNvPr id="29" name="Group 4"/>
              <p:cNvGrpSpPr>
                <a:grpSpLocks/>
              </p:cNvGrpSpPr>
              <p:nvPr/>
            </p:nvGrpSpPr>
            <p:grpSpPr bwMode="auto">
              <a:xfrm>
                <a:off x="0" y="0"/>
                <a:ext cx="2514600" cy="6858000"/>
                <a:chOff x="0" y="0"/>
                <a:chExt cx="2514600" cy="6858000"/>
              </a:xfrm>
            </p:grpSpPr>
            <p:sp>
              <p:nvSpPr>
                <p:cNvPr id="41" name="Rectangle 83"/>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2"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3"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grpSp>
            <p:nvGrpSpPr>
              <p:cNvPr id="30" name="Group 5"/>
              <p:cNvGrpSpPr>
                <a:grpSpLocks/>
              </p:cNvGrpSpPr>
              <p:nvPr/>
            </p:nvGrpSpPr>
            <p:grpSpPr bwMode="auto">
              <a:xfrm>
                <a:off x="422910" y="0"/>
                <a:ext cx="2514600" cy="6858000"/>
                <a:chOff x="0" y="0"/>
                <a:chExt cx="2514600" cy="6858000"/>
              </a:xfrm>
            </p:grpSpPr>
            <p:sp>
              <p:nvSpPr>
                <p:cNvPr id="38" name="Rectangle 80"/>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9" name="Rectangle 81"/>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0" name="Rectangle 82"/>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grpSp>
            <p:nvGrpSpPr>
              <p:cNvPr id="31" name="Group 9"/>
              <p:cNvGrpSpPr>
                <a:grpSpLocks/>
              </p:cNvGrpSpPr>
              <p:nvPr/>
            </p:nvGrpSpPr>
            <p:grpSpPr bwMode="auto">
              <a:xfrm rot="10800000">
                <a:off x="6629400" y="0"/>
                <a:ext cx="2514600" cy="6858000"/>
                <a:chOff x="0" y="0"/>
                <a:chExt cx="2514600" cy="6858000"/>
              </a:xfrm>
            </p:grpSpPr>
            <p:sp>
              <p:nvSpPr>
                <p:cNvPr id="35" name="Rectangle 77"/>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6" name="Rectangle 78"/>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7" name="Rectangle 79"/>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sp>
            <p:nvSpPr>
              <p:cNvPr id="32" name="Rectangle 74"/>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3" name="Rectangle 75"/>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4" name="Rectangle 76"/>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sp>
          <p:nvSpPr>
            <p:cNvPr id="7" name="Freeform 46"/>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endParaRPr>
            </a:p>
          </p:txBody>
        </p:sp>
        <p:sp>
          <p:nvSpPr>
            <p:cNvPr id="8" name="Freeform 47"/>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endParaRPr>
            </a:p>
          </p:txBody>
        </p:sp>
        <p:sp>
          <p:nvSpPr>
            <p:cNvPr id="9" name="Freeform 48"/>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endParaRPr>
            </a:p>
          </p:txBody>
        </p:sp>
        <p:sp>
          <p:nvSpPr>
            <p:cNvPr id="10" name="Freeform 49"/>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endParaRPr>
            </a:p>
          </p:txBody>
        </p:sp>
        <p:sp>
          <p:nvSpPr>
            <p:cNvPr id="11" name="Freeform 50"/>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endParaRPr>
            </a:p>
          </p:txBody>
        </p:sp>
        <p:sp>
          <p:nvSpPr>
            <p:cNvPr id="12" name="Hexagon 51"/>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3" name="Hexagon 52"/>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4" name="Hexagon 53"/>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5" name="Hexagon 54"/>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6" name="Hexagon 55"/>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7" name="Freeform 58"/>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8" name="Hexagon 59"/>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9" name="Hexagon 61"/>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0" name="Hexagon 62"/>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1" name="Hexagon 63"/>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2" name="Hexagon 64"/>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3" name="Hexagon 65"/>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4" name="Hexagon 66"/>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5" name="Hexagon 67"/>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6" name="Hexagon 68"/>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7" name="Freeform 69"/>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8" name="Freeform 70"/>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sp>
        <p:nvSpPr>
          <p:cNvPr id="44" name="Rectangle 45"/>
          <p:cNvSpPr/>
          <p:nvPr/>
        </p:nvSpPr>
        <p:spPr>
          <a:xfrm>
            <a:off x="4560888" y="-22225"/>
            <a:ext cx="3679825"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5" name="Rectangle 56"/>
          <p:cNvSpPr/>
          <p:nvPr/>
        </p:nvSpPr>
        <p:spPr>
          <a:xfrm>
            <a:off x="4649788" y="-22225"/>
            <a:ext cx="35052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6" name="Rectangle 57"/>
          <p:cNvSpPr/>
          <p:nvPr/>
        </p:nvSpPr>
        <p:spPr>
          <a:xfrm>
            <a:off x="904875" y="601663"/>
            <a:ext cx="3562350" cy="564832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7" name="Rectangle 60"/>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Content Placeholder 2"/>
          <p:cNvSpPr>
            <a:spLocks noGrp="1"/>
          </p:cNvSpPr>
          <p:nvPr>
            <p:ph idx="1"/>
          </p:nvPr>
        </p:nvSpPr>
        <p:spPr>
          <a:xfrm>
            <a:off x="1145894" y="856527"/>
            <a:ext cx="3090440" cy="5150735"/>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2" name="Title 1"/>
          <p:cNvSpPr>
            <a:spLocks noGrp="1"/>
          </p:cNvSpPr>
          <p:nvPr>
            <p:ph type="title"/>
          </p:nvPr>
        </p:nvSpPr>
        <p:spPr>
          <a:xfrm>
            <a:off x="4739833" y="2657436"/>
            <a:ext cx="3304572" cy="1463153"/>
          </a:xfrm>
        </p:spPr>
        <p:txBody>
          <a:bodyPr>
            <a:normAutofit/>
          </a:bodyPr>
          <a:lstStyle>
            <a:lvl1pPr algn="l">
              <a:defRPr sz="2800" b="0"/>
            </a:lvl1pPr>
          </a:lstStyle>
          <a:p>
            <a:r>
              <a:rPr lang="tr-TR" smtClean="0"/>
              <a:t>Asıl başlık stili için tıklatın</a:t>
            </a:r>
            <a:endParaRPr lang="en-US"/>
          </a:p>
        </p:txBody>
      </p:sp>
      <p:sp>
        <p:nvSpPr>
          <p:cNvPr id="4" name="Text Placeholder 3"/>
          <p:cNvSpPr>
            <a:spLocks noGrp="1"/>
          </p:cNvSpPr>
          <p:nvPr>
            <p:ph type="body" sz="half" idx="2"/>
          </p:nvPr>
        </p:nvSpPr>
        <p:spPr>
          <a:xfrm>
            <a:off x="4736592" y="4136995"/>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48" name="Date Placeholder 4"/>
          <p:cNvSpPr>
            <a:spLocks noGrp="1"/>
          </p:cNvSpPr>
          <p:nvPr>
            <p:ph type="dt" sz="half" idx="10"/>
          </p:nvPr>
        </p:nvSpPr>
        <p:spPr/>
        <p:txBody>
          <a:bodyPr/>
          <a:lstStyle>
            <a:lvl1pPr>
              <a:defRPr/>
            </a:lvl1pPr>
          </a:lstStyle>
          <a:p>
            <a:pPr>
              <a:defRPr/>
            </a:pPr>
            <a:endParaRPr lang="tr-TR"/>
          </a:p>
        </p:txBody>
      </p:sp>
      <p:sp>
        <p:nvSpPr>
          <p:cNvPr id="49" name="Slide Number Placeholder 6"/>
          <p:cNvSpPr>
            <a:spLocks noGrp="1"/>
          </p:cNvSpPr>
          <p:nvPr>
            <p:ph type="sldNum" sz="quarter" idx="11"/>
          </p:nvPr>
        </p:nvSpPr>
        <p:spPr/>
        <p:txBody>
          <a:bodyPr/>
          <a:lstStyle>
            <a:lvl1pPr>
              <a:defRPr/>
            </a:lvl1pPr>
          </a:lstStyle>
          <a:p>
            <a:pPr>
              <a:defRPr/>
            </a:pPr>
            <a:fld id="{A037E41B-3775-4635-ADF8-A6FCDC35326A}" type="slidenum">
              <a:rPr lang="tr-TR"/>
              <a:pPr>
                <a:defRPr/>
              </a:pPr>
              <a:t>‹#›</a:t>
            </a:fld>
            <a:endParaRPr lang="tr-TR"/>
          </a:p>
        </p:txBody>
      </p:sp>
      <p:sp>
        <p:nvSpPr>
          <p:cNvPr id="50" name="Footer Placeholder 5"/>
          <p:cNvSpPr>
            <a:spLocks noGrp="1"/>
          </p:cNvSpPr>
          <p:nvPr>
            <p:ph type="ftr" sz="quarter" idx="12"/>
          </p:nvPr>
        </p:nvSpPr>
        <p:spPr>
          <a:xfrm>
            <a:off x="4641850" y="5724525"/>
            <a:ext cx="3492500" cy="365125"/>
          </a:xfrm>
        </p:spPr>
        <p:txBody>
          <a:bodyPr>
            <a:normAutofit/>
          </a:bodyPr>
          <a:lstStyle>
            <a:lvl1pPr>
              <a:defRPr/>
            </a:lvl1pPr>
          </a:lstStyle>
          <a:p>
            <a:pPr>
              <a:defRPr/>
            </a:pPr>
            <a:endParaRPr lang="tr-TR">
              <a:solidFill>
                <a:srgbClr val="94C600"/>
              </a:solidFill>
            </a:endParaRPr>
          </a:p>
        </p:txBody>
      </p:sp>
    </p:spTree>
    <p:extLst>
      <p:ext uri="{BB962C8B-B14F-4D97-AF65-F5344CB8AC3E}">
        <p14:creationId xmlns:p14="http://schemas.microsoft.com/office/powerpoint/2010/main" val="1215533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28.11.2017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grpSp>
        <p:nvGrpSpPr>
          <p:cNvPr id="5" name="Group 43"/>
          <p:cNvGrpSpPr>
            <a:grpSpLocks/>
          </p:cNvGrpSpPr>
          <p:nvPr/>
        </p:nvGrpSpPr>
        <p:grpSpPr bwMode="auto">
          <a:xfrm>
            <a:off x="-382588" y="0"/>
            <a:ext cx="9932988" cy="6858000"/>
            <a:chOff x="-382404" y="0"/>
            <a:chExt cx="9932332" cy="6858000"/>
          </a:xfrm>
        </p:grpSpPr>
        <p:grpSp>
          <p:nvGrpSpPr>
            <p:cNvPr id="6" name="Group 44"/>
            <p:cNvGrpSpPr>
              <a:grpSpLocks/>
            </p:cNvGrpSpPr>
            <p:nvPr/>
          </p:nvGrpSpPr>
          <p:grpSpPr bwMode="auto">
            <a:xfrm>
              <a:off x="0" y="0"/>
              <a:ext cx="9144000" cy="6858000"/>
              <a:chOff x="0" y="0"/>
              <a:chExt cx="9144000" cy="6858000"/>
            </a:xfrm>
          </p:grpSpPr>
          <p:grpSp>
            <p:nvGrpSpPr>
              <p:cNvPr id="29" name="Group 4"/>
              <p:cNvGrpSpPr>
                <a:grpSpLocks/>
              </p:cNvGrpSpPr>
              <p:nvPr/>
            </p:nvGrpSpPr>
            <p:grpSpPr bwMode="auto">
              <a:xfrm>
                <a:off x="0" y="0"/>
                <a:ext cx="2514600" cy="6858000"/>
                <a:chOff x="0" y="0"/>
                <a:chExt cx="2514600" cy="6858000"/>
              </a:xfrm>
            </p:grpSpPr>
            <p:sp>
              <p:nvSpPr>
                <p:cNvPr id="41" name="Rectangle 86"/>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2"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3"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grpSp>
            <p:nvGrpSpPr>
              <p:cNvPr id="30" name="Group 5"/>
              <p:cNvGrpSpPr>
                <a:grpSpLocks/>
              </p:cNvGrpSpPr>
              <p:nvPr/>
            </p:nvGrpSpPr>
            <p:grpSpPr bwMode="auto">
              <a:xfrm>
                <a:off x="422910" y="0"/>
                <a:ext cx="2514600" cy="6858000"/>
                <a:chOff x="0" y="0"/>
                <a:chExt cx="2514600" cy="6858000"/>
              </a:xfrm>
            </p:grpSpPr>
            <p:sp>
              <p:nvSpPr>
                <p:cNvPr id="38" name="Rectangle 83"/>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9" name="Rectangle 84"/>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0" name="Rectangle 85"/>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grpSp>
            <p:nvGrpSpPr>
              <p:cNvPr id="31" name="Group 9"/>
              <p:cNvGrpSpPr>
                <a:grpSpLocks/>
              </p:cNvGrpSpPr>
              <p:nvPr/>
            </p:nvGrpSpPr>
            <p:grpSpPr bwMode="auto">
              <a:xfrm rot="10800000">
                <a:off x="6629400" y="0"/>
                <a:ext cx="2514600" cy="6858000"/>
                <a:chOff x="0" y="0"/>
                <a:chExt cx="2514600" cy="6858000"/>
              </a:xfrm>
            </p:grpSpPr>
            <p:sp>
              <p:nvSpPr>
                <p:cNvPr id="35" name="Rectangle 80"/>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6" name="Rectangle 81"/>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7" name="Rectangle 82"/>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sp>
            <p:nvSpPr>
              <p:cNvPr id="32" name="Rectangle 77"/>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3" name="Rectangle 78"/>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4" name="Rectangle 79"/>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sp>
          <p:nvSpPr>
            <p:cNvPr id="7" name="Freeform 45"/>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endParaRPr>
            </a:p>
          </p:txBody>
        </p:sp>
        <p:sp>
          <p:nvSpPr>
            <p:cNvPr id="8" name="Freeform 46"/>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endParaRPr>
            </a:p>
          </p:txBody>
        </p:sp>
        <p:sp>
          <p:nvSpPr>
            <p:cNvPr id="9" name="Freeform 47"/>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endParaRPr>
            </a:p>
          </p:txBody>
        </p:sp>
        <p:sp>
          <p:nvSpPr>
            <p:cNvPr id="10" name="Freeform 48"/>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endParaRPr>
            </a:p>
          </p:txBody>
        </p:sp>
        <p:sp>
          <p:nvSpPr>
            <p:cNvPr id="11" name="Freeform 49"/>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endParaRPr>
            </a:p>
          </p:txBody>
        </p:sp>
        <p:sp>
          <p:nvSpPr>
            <p:cNvPr id="12" name="Hexagon 50"/>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3" name="Hexagon 51"/>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4" name="Hexagon 59"/>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5" name="Hexagon 60"/>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6" name="Hexagon 61"/>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7" name="Freeform 62"/>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8" name="Hexagon 63"/>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9" name="Hexagon 64"/>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0" name="Hexagon 65"/>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1" name="Hexagon 66"/>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2" name="Hexagon 67"/>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3" name="Hexagon 68"/>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4" name="Hexagon 69"/>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5" name="Hexagon 70"/>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6" name="Hexagon 71"/>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7" name="Freeform 72"/>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8" name="Freeform 73"/>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sp>
        <p:nvSpPr>
          <p:cNvPr id="44" name="Rectangle 93"/>
          <p:cNvSpPr/>
          <p:nvPr/>
        </p:nvSpPr>
        <p:spPr>
          <a:xfrm>
            <a:off x="4560888" y="-22225"/>
            <a:ext cx="3679825"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5" name="Rectangle 100"/>
          <p:cNvSpPr/>
          <p:nvPr/>
        </p:nvSpPr>
        <p:spPr>
          <a:xfrm>
            <a:off x="4649788" y="-22225"/>
            <a:ext cx="35052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6" name="Rectangle 101"/>
          <p:cNvSpPr/>
          <p:nvPr/>
        </p:nvSpPr>
        <p:spPr>
          <a:xfrm>
            <a:off x="904875" y="601663"/>
            <a:ext cx="3562350" cy="564832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7" name="Rectangle 104"/>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734424" y="2660904"/>
            <a:ext cx="3300984" cy="1463040"/>
          </a:xfrm>
        </p:spPr>
        <p:txBody>
          <a:bodyPr>
            <a:normAutofit/>
          </a:bodyPr>
          <a:lstStyle>
            <a:lvl1pPr algn="l">
              <a:defRPr sz="2800" b="0"/>
            </a:lvl1pPr>
          </a:lstStyle>
          <a:p>
            <a:r>
              <a:rPr lang="tr-TR" smtClean="0"/>
              <a:t>Asıl başlık stili için tıklatın</a:t>
            </a:r>
            <a:endParaRPr lang="en-US"/>
          </a:p>
        </p:txBody>
      </p:sp>
      <p:sp>
        <p:nvSpPr>
          <p:cNvPr id="3" name="Picture Placeholder 2"/>
          <p:cNvSpPr>
            <a:spLocks noGrp="1"/>
          </p:cNvSpPr>
          <p:nvPr>
            <p:ph type="pic" idx="1"/>
          </p:nvPr>
        </p:nvSpPr>
        <p:spPr>
          <a:xfrm>
            <a:off x="1005210" y="693795"/>
            <a:ext cx="3359623" cy="5468112"/>
          </a:xfrm>
        </p:spPr>
        <p:txBody>
          <a:bodyPr rtlCol="0">
            <a:normAutofit/>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r-TR" noProof="0" smtClean="0"/>
              <a:t>Resim eklemek için simgeyi tıklatın</a:t>
            </a:r>
            <a:endParaRPr lang="en-US" noProof="0" dirty="0"/>
          </a:p>
        </p:txBody>
      </p:sp>
      <p:sp>
        <p:nvSpPr>
          <p:cNvPr id="4" name="Text Placeholder 3"/>
          <p:cNvSpPr>
            <a:spLocks noGrp="1"/>
          </p:cNvSpPr>
          <p:nvPr>
            <p:ph type="body" sz="half" idx="2"/>
          </p:nvPr>
        </p:nvSpPr>
        <p:spPr>
          <a:xfrm>
            <a:off x="4734632" y="4133089"/>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48" name="Date Placeholder 4"/>
          <p:cNvSpPr>
            <a:spLocks noGrp="1"/>
          </p:cNvSpPr>
          <p:nvPr>
            <p:ph type="dt" sz="half" idx="10"/>
          </p:nvPr>
        </p:nvSpPr>
        <p:spPr/>
        <p:txBody>
          <a:bodyPr/>
          <a:lstStyle>
            <a:lvl1pPr>
              <a:defRPr/>
            </a:lvl1pPr>
          </a:lstStyle>
          <a:p>
            <a:pPr>
              <a:defRPr/>
            </a:pPr>
            <a:endParaRPr lang="tr-TR"/>
          </a:p>
        </p:txBody>
      </p:sp>
      <p:sp>
        <p:nvSpPr>
          <p:cNvPr id="49" name="Footer Placeholder 5"/>
          <p:cNvSpPr>
            <a:spLocks noGrp="1"/>
          </p:cNvSpPr>
          <p:nvPr>
            <p:ph type="ftr" sz="quarter" idx="11"/>
          </p:nvPr>
        </p:nvSpPr>
        <p:spPr>
          <a:xfrm>
            <a:off x="4641850" y="5724525"/>
            <a:ext cx="3492500" cy="365125"/>
          </a:xfrm>
        </p:spPr>
        <p:txBody>
          <a:bodyPr>
            <a:normAutofit/>
          </a:bodyPr>
          <a:lstStyle>
            <a:lvl1pPr>
              <a:defRPr/>
            </a:lvl1pPr>
          </a:lstStyle>
          <a:p>
            <a:pPr>
              <a:defRPr/>
            </a:pPr>
            <a:endParaRPr lang="tr-TR">
              <a:solidFill>
                <a:srgbClr val="94C600"/>
              </a:solidFill>
            </a:endParaRPr>
          </a:p>
        </p:txBody>
      </p:sp>
      <p:sp>
        <p:nvSpPr>
          <p:cNvPr id="50" name="Slide Number Placeholder 6"/>
          <p:cNvSpPr>
            <a:spLocks noGrp="1"/>
          </p:cNvSpPr>
          <p:nvPr>
            <p:ph type="sldNum" sz="quarter" idx="12"/>
          </p:nvPr>
        </p:nvSpPr>
        <p:spPr/>
        <p:txBody>
          <a:bodyPr/>
          <a:lstStyle>
            <a:lvl1pPr>
              <a:defRPr/>
            </a:lvl1pPr>
          </a:lstStyle>
          <a:p>
            <a:pPr>
              <a:defRPr/>
            </a:pPr>
            <a:fld id="{E3A30E48-B2F5-4B4F-9C52-C77F46A57505}" type="slidenum">
              <a:rPr lang="tr-TR"/>
              <a:pPr>
                <a:defRPr/>
              </a:pPr>
              <a:t>‹#›</a:t>
            </a:fld>
            <a:endParaRPr lang="tr-TR"/>
          </a:p>
        </p:txBody>
      </p:sp>
    </p:spTree>
    <p:extLst>
      <p:ext uri="{BB962C8B-B14F-4D97-AF65-F5344CB8AC3E}">
        <p14:creationId xmlns:p14="http://schemas.microsoft.com/office/powerpoint/2010/main" val="24876988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Vertical Text Placeholder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lvl1pPr>
              <a:defRPr/>
            </a:lvl1pPr>
          </a:lstStyle>
          <a:p>
            <a:pPr>
              <a:defRPr/>
            </a:pPr>
            <a:endParaRPr lang="tr-TR"/>
          </a:p>
        </p:txBody>
      </p:sp>
      <p:sp>
        <p:nvSpPr>
          <p:cNvPr id="5" name="Footer Placeholder 4"/>
          <p:cNvSpPr>
            <a:spLocks noGrp="1"/>
          </p:cNvSpPr>
          <p:nvPr>
            <p:ph type="ftr" sz="quarter" idx="11"/>
          </p:nvPr>
        </p:nvSpPr>
        <p:spPr/>
        <p:txBody>
          <a:bodyPr/>
          <a:lstStyle>
            <a:lvl1pPr>
              <a:defRPr/>
            </a:lvl1pPr>
          </a:lstStyle>
          <a:p>
            <a:pPr>
              <a:defRPr/>
            </a:pPr>
            <a:endParaRPr lang="tr-TR">
              <a:solidFill>
                <a:srgbClr val="94C600"/>
              </a:solidFill>
            </a:endParaRPr>
          </a:p>
        </p:txBody>
      </p:sp>
      <p:sp>
        <p:nvSpPr>
          <p:cNvPr id="6" name="Slide Number Placeholder 5"/>
          <p:cNvSpPr>
            <a:spLocks noGrp="1"/>
          </p:cNvSpPr>
          <p:nvPr>
            <p:ph type="sldNum" sz="quarter" idx="12"/>
          </p:nvPr>
        </p:nvSpPr>
        <p:spPr/>
        <p:txBody>
          <a:bodyPr/>
          <a:lstStyle>
            <a:lvl1pPr>
              <a:defRPr/>
            </a:lvl1pPr>
          </a:lstStyle>
          <a:p>
            <a:pPr>
              <a:defRPr/>
            </a:pPr>
            <a:fld id="{5143B9A1-1020-453C-B38A-7F1A99102FDA}" type="slidenum">
              <a:rPr lang="tr-TR"/>
              <a:pPr>
                <a:defRPr/>
              </a:pPr>
              <a:t>‹#›</a:t>
            </a:fld>
            <a:endParaRPr lang="tr-TR"/>
          </a:p>
        </p:txBody>
      </p:sp>
    </p:spTree>
    <p:extLst>
      <p:ext uri="{BB962C8B-B14F-4D97-AF65-F5344CB8AC3E}">
        <p14:creationId xmlns:p14="http://schemas.microsoft.com/office/powerpoint/2010/main" val="7325361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2" y="1030147"/>
            <a:ext cx="1484453" cy="4780344"/>
          </a:xfrm>
        </p:spPr>
        <p:txBody>
          <a:bodyPr vert="eaVert" anchor="ctr"/>
          <a:lstStyle/>
          <a:p>
            <a:r>
              <a:rPr lang="tr-TR" smtClean="0"/>
              <a:t>Asıl başlık stili için tıklatın</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lvl1pPr>
              <a:defRPr/>
            </a:lvl1pPr>
          </a:lstStyle>
          <a:p>
            <a:pPr>
              <a:defRPr/>
            </a:pPr>
            <a:endParaRPr lang="tr-TR"/>
          </a:p>
        </p:txBody>
      </p:sp>
      <p:sp>
        <p:nvSpPr>
          <p:cNvPr id="5" name="Footer Placeholder 4"/>
          <p:cNvSpPr>
            <a:spLocks noGrp="1"/>
          </p:cNvSpPr>
          <p:nvPr>
            <p:ph type="ftr" sz="quarter" idx="11"/>
          </p:nvPr>
        </p:nvSpPr>
        <p:spPr/>
        <p:txBody>
          <a:bodyPr/>
          <a:lstStyle>
            <a:lvl1pPr>
              <a:defRPr/>
            </a:lvl1pPr>
          </a:lstStyle>
          <a:p>
            <a:pPr>
              <a:defRPr/>
            </a:pPr>
            <a:endParaRPr lang="tr-TR">
              <a:solidFill>
                <a:srgbClr val="94C600"/>
              </a:solidFill>
            </a:endParaRPr>
          </a:p>
        </p:txBody>
      </p:sp>
      <p:sp>
        <p:nvSpPr>
          <p:cNvPr id="6" name="Slide Number Placeholder 5"/>
          <p:cNvSpPr>
            <a:spLocks noGrp="1"/>
          </p:cNvSpPr>
          <p:nvPr>
            <p:ph type="sldNum" sz="quarter" idx="12"/>
          </p:nvPr>
        </p:nvSpPr>
        <p:spPr/>
        <p:txBody>
          <a:bodyPr/>
          <a:lstStyle>
            <a:lvl1pPr>
              <a:defRPr/>
            </a:lvl1pPr>
          </a:lstStyle>
          <a:p>
            <a:pPr>
              <a:defRPr/>
            </a:pPr>
            <a:fld id="{CB3315DA-5090-4019-81D6-69C4CB413088}" type="slidenum">
              <a:rPr lang="tr-TR"/>
              <a:pPr>
                <a:defRPr/>
              </a:pPr>
              <a:t>‹#›</a:t>
            </a:fld>
            <a:endParaRPr lang="tr-TR"/>
          </a:p>
        </p:txBody>
      </p:sp>
    </p:spTree>
    <p:extLst>
      <p:ext uri="{BB962C8B-B14F-4D97-AF65-F5344CB8AC3E}">
        <p14:creationId xmlns:p14="http://schemas.microsoft.com/office/powerpoint/2010/main" val="19369401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İçerik">
    <p:spTree>
      <p:nvGrpSpPr>
        <p:cNvPr id="1" name=""/>
        <p:cNvGrpSpPr/>
        <p:nvPr/>
      </p:nvGrpSpPr>
      <p:grpSpPr>
        <a:xfrm>
          <a:off x="0" y="0"/>
          <a:ext cx="0" cy="0"/>
          <a:chOff x="0" y="0"/>
          <a:chExt cx="0" cy="0"/>
        </a:xfrm>
      </p:grpSpPr>
      <p:sp>
        <p:nvSpPr>
          <p:cNvPr id="2" name="1 İçerik Yer Tutucusu"/>
          <p:cNvSpPr>
            <a:spLocks noGrp="1"/>
          </p:cNvSpPr>
          <p:nvPr>
            <p:ph/>
          </p:nvPr>
        </p:nvSpPr>
        <p:spPr>
          <a:xfrm>
            <a:off x="457200" y="274638"/>
            <a:ext cx="8229600" cy="5851525"/>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3" name="2 Veri Yer Tutucusu"/>
          <p:cNvSpPr>
            <a:spLocks noGrp="1"/>
          </p:cNvSpPr>
          <p:nvPr>
            <p:ph type="dt" sz="half" idx="10"/>
          </p:nvPr>
        </p:nvSpPr>
        <p:spPr>
          <a:xfrm>
            <a:off x="457200" y="6245225"/>
            <a:ext cx="2133600" cy="476250"/>
          </a:xfrm>
        </p:spPr>
        <p:txBody>
          <a:bodyPr/>
          <a:lstStyle>
            <a:lvl1pPr>
              <a:defRPr/>
            </a:lvl1pPr>
          </a:lstStyle>
          <a:p>
            <a:pPr>
              <a:defRPr/>
            </a:pPr>
            <a:endParaRPr lang="tr-TR"/>
          </a:p>
        </p:txBody>
      </p:sp>
      <p:sp>
        <p:nvSpPr>
          <p:cNvPr id="4" name="3 Altbilgi Yer Tutucusu"/>
          <p:cNvSpPr>
            <a:spLocks noGrp="1"/>
          </p:cNvSpPr>
          <p:nvPr>
            <p:ph type="ftr" sz="quarter" idx="11"/>
          </p:nvPr>
        </p:nvSpPr>
        <p:spPr>
          <a:xfrm>
            <a:off x="3124200" y="6245225"/>
            <a:ext cx="2895600" cy="476250"/>
          </a:xfrm>
        </p:spPr>
        <p:txBody>
          <a:bodyPr/>
          <a:lstStyle>
            <a:lvl1pPr>
              <a:defRPr/>
            </a:lvl1pPr>
          </a:lstStyle>
          <a:p>
            <a:pPr>
              <a:defRPr/>
            </a:pPr>
            <a:endParaRPr lang="tr-TR">
              <a:solidFill>
                <a:srgbClr val="94C600"/>
              </a:solidFill>
            </a:endParaRPr>
          </a:p>
        </p:txBody>
      </p:sp>
      <p:sp>
        <p:nvSpPr>
          <p:cNvPr id="5" name="4 Slayt Numarası Yer Tutucusu"/>
          <p:cNvSpPr>
            <a:spLocks noGrp="1"/>
          </p:cNvSpPr>
          <p:nvPr>
            <p:ph type="sldNum" sz="quarter" idx="12"/>
          </p:nvPr>
        </p:nvSpPr>
        <p:spPr>
          <a:xfrm>
            <a:off x="6553200" y="6245225"/>
            <a:ext cx="2133600" cy="476250"/>
          </a:xfrm>
        </p:spPr>
        <p:txBody>
          <a:bodyPr/>
          <a:lstStyle>
            <a:lvl1pPr>
              <a:defRPr/>
            </a:lvl1pPr>
          </a:lstStyle>
          <a:p>
            <a:pPr>
              <a:defRPr/>
            </a:pPr>
            <a:fld id="{475ACD45-1C93-4351-919F-43148943C3A1}" type="slidenum">
              <a:rPr lang="tr-TR"/>
              <a:pPr>
                <a:defRPr/>
              </a:pPr>
              <a:t>‹#›</a:t>
            </a:fld>
            <a:endParaRPr lang="tr-TR"/>
          </a:p>
        </p:txBody>
      </p:sp>
    </p:spTree>
    <p:extLst>
      <p:ext uri="{BB962C8B-B14F-4D97-AF65-F5344CB8AC3E}">
        <p14:creationId xmlns:p14="http://schemas.microsoft.com/office/powerpoint/2010/main" val="239490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A23720DD-5B6D-40BF-8493-A6B52D484E6B}" type="datetimeFigureOut">
              <a:rPr lang="tr-TR" smtClean="0"/>
              <a:t>28.11.2017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A23720DD-5B6D-40BF-8493-A6B52D484E6B}" type="datetimeFigureOut">
              <a:rPr lang="tr-TR" smtClean="0"/>
              <a:t>28.11.2017</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A23720DD-5B6D-40BF-8493-A6B52D484E6B}" type="datetimeFigureOut">
              <a:rPr lang="tr-TR" smtClean="0"/>
              <a:t>28.11.2017</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A23720DD-5B6D-40BF-8493-A6B52D484E6B}" type="datetimeFigureOut">
              <a:rPr lang="tr-TR" smtClean="0"/>
              <a:t>28.11.2017</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A23720DD-5B6D-40BF-8493-A6B52D484E6B}" type="datetimeFigureOut">
              <a:rPr lang="tr-TR" smtClean="0"/>
              <a:t>28.11.2017</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t>28.11.2017</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t>28.11.2017</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720DD-5B6D-40BF-8493-A6B52D484E6B}" type="datetimeFigureOut">
              <a:rPr lang="tr-TR" smtClean="0"/>
              <a:t>28.11.2017</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C2F35F"/>
            </a:gs>
            <a:gs pos="62000">
              <a:srgbClr val="92BE3F"/>
            </a:gs>
            <a:gs pos="100000">
              <a:srgbClr val="80A33D"/>
            </a:gs>
          </a:gsLst>
          <a:lin ang="5400000"/>
        </a:gradFill>
        <a:effectLst/>
      </p:bgPr>
    </p:bg>
    <p:spTree>
      <p:nvGrpSpPr>
        <p:cNvPr id="1" name=""/>
        <p:cNvGrpSpPr/>
        <p:nvPr/>
      </p:nvGrpSpPr>
      <p:grpSpPr>
        <a:xfrm>
          <a:off x="0" y="0"/>
          <a:ext cx="0" cy="0"/>
          <a:chOff x="0" y="0"/>
          <a:chExt cx="0" cy="0"/>
        </a:xfrm>
      </p:grpSpPr>
      <p:grpSp>
        <p:nvGrpSpPr>
          <p:cNvPr id="1026" name="Group 41"/>
          <p:cNvGrpSpPr>
            <a:grpSpLocks/>
          </p:cNvGrpSpPr>
          <p:nvPr/>
        </p:nvGrpSpPr>
        <p:grpSpPr bwMode="auto">
          <a:xfrm>
            <a:off x="-304800" y="0"/>
            <a:ext cx="9932988" cy="6858000"/>
            <a:chOff x="-382404" y="0"/>
            <a:chExt cx="9932332" cy="6858000"/>
          </a:xfrm>
        </p:grpSpPr>
        <p:grpSp>
          <p:nvGrpSpPr>
            <p:cNvPr id="1035" name="Group 44"/>
            <p:cNvGrpSpPr>
              <a:grpSpLocks/>
            </p:cNvGrpSpPr>
            <p:nvPr/>
          </p:nvGrpSpPr>
          <p:grpSpPr bwMode="auto">
            <a:xfrm>
              <a:off x="0" y="0"/>
              <a:ext cx="9144000" cy="6858000"/>
              <a:chOff x="0" y="0"/>
              <a:chExt cx="9144000" cy="6858000"/>
            </a:xfrm>
          </p:grpSpPr>
          <p:grpSp>
            <p:nvGrpSpPr>
              <p:cNvPr id="1058" name="Group 4"/>
              <p:cNvGrpSpPr>
                <a:grpSpLocks/>
              </p:cNvGrpSpPr>
              <p:nvPr/>
            </p:nvGrpSpPr>
            <p:grpSpPr bwMode="auto">
              <a:xfrm>
                <a:off x="0" y="0"/>
                <a:ext cx="2514600" cy="6858000"/>
                <a:chOff x="0" y="0"/>
                <a:chExt cx="2514600" cy="6858000"/>
              </a:xfrm>
            </p:grpSpPr>
            <p:sp>
              <p:nvSpPr>
                <p:cNvPr id="113" name="Rectangle 112"/>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14"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15"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grpSp>
            <p:nvGrpSpPr>
              <p:cNvPr id="1059" name="Group 5"/>
              <p:cNvGrpSpPr>
                <a:grpSpLocks/>
              </p:cNvGrpSpPr>
              <p:nvPr/>
            </p:nvGrpSpPr>
            <p:grpSpPr bwMode="auto">
              <a:xfrm>
                <a:off x="422910" y="0"/>
                <a:ext cx="2514600" cy="6858000"/>
                <a:chOff x="0" y="0"/>
                <a:chExt cx="2514600" cy="6858000"/>
              </a:xfrm>
            </p:grpSpPr>
            <p:sp>
              <p:nvSpPr>
                <p:cNvPr id="110" name="Rectangle 109"/>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11" name="Rectangle 110"/>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12" name="Rectangle 111"/>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grpSp>
            <p:nvGrpSpPr>
              <p:cNvPr id="1060" name="Group 9"/>
              <p:cNvGrpSpPr>
                <a:grpSpLocks/>
              </p:cNvGrpSpPr>
              <p:nvPr/>
            </p:nvGrpSpPr>
            <p:grpSpPr bwMode="auto">
              <a:xfrm rot="10800000">
                <a:off x="6629400" y="0"/>
                <a:ext cx="2514600" cy="6858000"/>
                <a:chOff x="0" y="0"/>
                <a:chExt cx="2514600" cy="6858000"/>
              </a:xfrm>
            </p:grpSpPr>
            <p:sp>
              <p:nvSpPr>
                <p:cNvPr id="107" name="Rectangle 106"/>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08" name="Rectangle 107"/>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09" name="Rectangle 108"/>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sp>
            <p:nvSpPr>
              <p:cNvPr id="104" name="Rectangle 103"/>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05" name="Rectangle 104"/>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06" name="Rectangle 105"/>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sp>
          <p:nvSpPr>
            <p:cNvPr id="44" name="Freeform 43"/>
            <p:cNvSpPr/>
            <p:nvPr/>
          </p:nvSpPr>
          <p:spPr>
            <a:xfrm>
              <a:off x="-12540" y="5035550"/>
              <a:ext cx="9144983"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endParaRPr>
            </a:p>
          </p:txBody>
        </p:sp>
        <p:sp>
          <p:nvSpPr>
            <p:cNvPr id="45" name="Freeform 44"/>
            <p:cNvSpPr/>
            <p:nvPr/>
          </p:nvSpPr>
          <p:spPr>
            <a:xfrm>
              <a:off x="-12540" y="3467100"/>
              <a:ext cx="9144983"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endParaRPr>
            </a:p>
          </p:txBody>
        </p:sp>
        <p:sp>
          <p:nvSpPr>
            <p:cNvPr id="46" name="Freeform 45"/>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endParaRPr>
            </a:p>
          </p:txBody>
        </p:sp>
        <p:sp>
          <p:nvSpPr>
            <p:cNvPr id="47" name="Freeform 46"/>
            <p:cNvSpPr/>
            <p:nvPr/>
          </p:nvSpPr>
          <p:spPr>
            <a:xfrm>
              <a:off x="-12540" y="5284788"/>
              <a:ext cx="9144983"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endParaRPr>
            </a:p>
          </p:txBody>
        </p:sp>
        <p:sp>
          <p:nvSpPr>
            <p:cNvPr id="49" name="Freeform 48"/>
            <p:cNvSpPr/>
            <p:nvPr/>
          </p:nvSpPr>
          <p:spPr>
            <a:xfrm>
              <a:off x="2136793" y="5132388"/>
              <a:ext cx="6982951"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endParaRPr>
            </a:p>
          </p:txBody>
        </p:sp>
        <p:sp>
          <p:nvSpPr>
            <p:cNvPr id="50" name="Hexagon 49"/>
            <p:cNvSpPr/>
            <p:nvPr/>
          </p:nvSpPr>
          <p:spPr>
            <a:xfrm rot="1800000">
              <a:off x="2995573" y="2859088"/>
              <a:ext cx="1601682"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1" name="Hexagon 50"/>
            <p:cNvSpPr/>
            <p:nvPr/>
          </p:nvSpPr>
          <p:spPr>
            <a:xfrm rot="1800000">
              <a:off x="3719425" y="412591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2" name="Hexagon 51"/>
            <p:cNvSpPr/>
            <p:nvPr/>
          </p:nvSpPr>
          <p:spPr>
            <a:xfrm rot="1800000">
              <a:off x="3728949" y="1592263"/>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3" name="Hexagon 52"/>
            <p:cNvSpPr/>
            <p:nvPr/>
          </p:nvSpPr>
          <p:spPr>
            <a:xfrm rot="1800000">
              <a:off x="2976524" y="325438"/>
              <a:ext cx="1601682"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4" name="Hexagon 53"/>
            <p:cNvSpPr/>
            <p:nvPr/>
          </p:nvSpPr>
          <p:spPr>
            <a:xfrm rot="1800000">
              <a:off x="4462326" y="5383213"/>
              <a:ext cx="1601682"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5" name="Freeform 54"/>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6" name="Hexagon 55"/>
            <p:cNvSpPr/>
            <p:nvPr/>
          </p:nvSpPr>
          <p:spPr>
            <a:xfrm rot="1800000">
              <a:off x="23969" y="540226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7" name="Hexagon 56"/>
            <p:cNvSpPr/>
            <p:nvPr/>
          </p:nvSpPr>
          <p:spPr>
            <a:xfrm rot="1800000">
              <a:off x="52542" y="2849563"/>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8" name="Hexagon 57"/>
            <p:cNvSpPr/>
            <p:nvPr/>
          </p:nvSpPr>
          <p:spPr>
            <a:xfrm rot="1800000">
              <a:off x="776394" y="412591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9" name="Hexagon 58"/>
            <p:cNvSpPr/>
            <p:nvPr/>
          </p:nvSpPr>
          <p:spPr>
            <a:xfrm rot="1800000">
              <a:off x="1509771" y="5411788"/>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0" name="Hexagon 59"/>
            <p:cNvSpPr/>
            <p:nvPr/>
          </p:nvSpPr>
          <p:spPr>
            <a:xfrm rot="1800000">
              <a:off x="1528820" y="2859088"/>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95" name="Hexagon 94"/>
            <p:cNvSpPr/>
            <p:nvPr/>
          </p:nvSpPr>
          <p:spPr>
            <a:xfrm rot="1800000">
              <a:off x="795443" y="1563688"/>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96" name="Hexagon 95"/>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97" name="Hexagon 96"/>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98" name="Hexagon 97"/>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99" name="Freeform 98"/>
            <p:cNvSpPr/>
            <p:nvPr/>
          </p:nvSpPr>
          <p:spPr>
            <a:xfrm rot="1800000">
              <a:off x="8306997" y="4056063"/>
              <a:ext cx="1242931"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00" name="Freeform 99"/>
            <p:cNvSpPr/>
            <p:nvPr/>
          </p:nvSpPr>
          <p:spPr>
            <a:xfrm rot="1800000">
              <a:off x="8306997"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sp>
        <p:nvSpPr>
          <p:cNvPr id="66" name="Rectangle 65"/>
          <p:cNvSpPr/>
          <p:nvPr/>
        </p:nvSpPr>
        <p:spPr>
          <a:xfrm>
            <a:off x="457200" y="333375"/>
            <a:ext cx="8229600" cy="618648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70" name="Rectangle 69"/>
          <p:cNvSpPr/>
          <p:nvPr/>
        </p:nvSpPr>
        <p:spPr>
          <a:xfrm>
            <a:off x="4560888" y="-22225"/>
            <a:ext cx="3679825" cy="700088"/>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71" name="Rectangle 70"/>
          <p:cNvSpPr/>
          <p:nvPr/>
        </p:nvSpPr>
        <p:spPr>
          <a:xfrm>
            <a:off x="4649788" y="-22225"/>
            <a:ext cx="35052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030" name="Title Placeholder 1"/>
          <p:cNvSpPr>
            <a:spLocks noGrp="1"/>
          </p:cNvSpPr>
          <p:nvPr>
            <p:ph type="title"/>
          </p:nvPr>
        </p:nvSpPr>
        <p:spPr bwMode="auto">
          <a:xfrm>
            <a:off x="1042988" y="1027113"/>
            <a:ext cx="70246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tr-TR" altLang="tr-TR" smtClean="0"/>
              <a:t>Asıl başlık stili için tıklatın</a:t>
            </a:r>
            <a:endParaRPr lang="en-US" altLang="tr-TR" smtClean="0"/>
          </a:p>
        </p:txBody>
      </p:sp>
      <p:sp>
        <p:nvSpPr>
          <p:cNvPr id="1031" name="Text Placeholder 2"/>
          <p:cNvSpPr>
            <a:spLocks noGrp="1"/>
          </p:cNvSpPr>
          <p:nvPr>
            <p:ph type="body" idx="1"/>
          </p:nvPr>
        </p:nvSpPr>
        <p:spPr bwMode="auto">
          <a:xfrm>
            <a:off x="1042988" y="2324100"/>
            <a:ext cx="6777037"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tr-TR" smtClean="0"/>
              <a:t>Asıl metin stillerini düzenlemek için tıklatın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endParaRPr lang="en-US" altLang="tr-TR" smtClean="0"/>
          </a:p>
        </p:txBody>
      </p:sp>
      <p:sp>
        <p:nvSpPr>
          <p:cNvPr id="4" name="Date Placeholder 3"/>
          <p:cNvSpPr>
            <a:spLocks noGrp="1"/>
          </p:cNvSpPr>
          <p:nvPr>
            <p:ph type="dt" sz="half" idx="2"/>
          </p:nvPr>
        </p:nvSpPr>
        <p:spPr>
          <a:xfrm>
            <a:off x="5997575" y="223838"/>
            <a:ext cx="2133600" cy="365125"/>
          </a:xfrm>
          <a:prstGeom prst="rect">
            <a:avLst/>
          </a:prstGeom>
        </p:spPr>
        <p:txBody>
          <a:bodyPr vert="horz" lIns="91440" tIns="45720" rIns="91440" bIns="45720" rtlCol="0" anchor="ctr"/>
          <a:lstStyle>
            <a:lvl1pPr algn="r">
              <a:defRPr sz="1200">
                <a:solidFill>
                  <a:srgbClr val="FEFEFE"/>
                </a:solidFill>
              </a:defRPr>
            </a:lvl1pPr>
          </a:lstStyle>
          <a:p>
            <a:pPr fontAlgn="base">
              <a:spcBef>
                <a:spcPct val="0"/>
              </a:spcBef>
              <a:spcAft>
                <a:spcPct val="0"/>
              </a:spcAft>
              <a:defRPr/>
            </a:pPr>
            <a:endParaRPr lang="tr-TR">
              <a:latin typeface="Arial" charset="0"/>
            </a:endParaRPr>
          </a:p>
        </p:txBody>
      </p:sp>
      <p:sp>
        <p:nvSpPr>
          <p:cNvPr id="5" name="Footer Placeholder 4"/>
          <p:cNvSpPr>
            <a:spLocks noGrp="1"/>
          </p:cNvSpPr>
          <p:nvPr>
            <p:ph type="ftr" sz="quarter" idx="3"/>
          </p:nvPr>
        </p:nvSpPr>
        <p:spPr>
          <a:xfrm>
            <a:off x="4641850" y="5851525"/>
            <a:ext cx="3502025" cy="365125"/>
          </a:xfrm>
          <a:prstGeom prst="rect">
            <a:avLst/>
          </a:prstGeom>
        </p:spPr>
        <p:txBody>
          <a:bodyPr vert="horz" lIns="91440" tIns="45720" rIns="91440" bIns="45720" rtlCol="0" anchor="ctr"/>
          <a:lstStyle>
            <a:lvl1pPr algn="r">
              <a:defRPr sz="1200">
                <a:solidFill>
                  <a:schemeClr val="accent1"/>
                </a:solidFill>
              </a:defRPr>
            </a:lvl1pPr>
          </a:lstStyle>
          <a:p>
            <a:pPr fontAlgn="base">
              <a:spcBef>
                <a:spcPct val="0"/>
              </a:spcBef>
              <a:spcAft>
                <a:spcPct val="0"/>
              </a:spcAft>
              <a:defRPr/>
            </a:pPr>
            <a:endParaRPr lang="tr-TR">
              <a:solidFill>
                <a:srgbClr val="94C600"/>
              </a:solidFill>
              <a:latin typeface="Arial" charset="0"/>
            </a:endParaRPr>
          </a:p>
        </p:txBody>
      </p:sp>
      <p:sp>
        <p:nvSpPr>
          <p:cNvPr id="6" name="Slide Number Placeholder 5"/>
          <p:cNvSpPr>
            <a:spLocks noGrp="1"/>
          </p:cNvSpPr>
          <p:nvPr>
            <p:ph type="sldNum" sz="quarter" idx="4"/>
          </p:nvPr>
        </p:nvSpPr>
        <p:spPr>
          <a:xfrm>
            <a:off x="4649788" y="223838"/>
            <a:ext cx="1331912" cy="365125"/>
          </a:xfrm>
          <a:prstGeom prst="rect">
            <a:avLst/>
          </a:prstGeom>
        </p:spPr>
        <p:txBody>
          <a:bodyPr vert="horz" lIns="91440" tIns="45720" rIns="91440" bIns="45720" rtlCol="0" anchor="ctr"/>
          <a:lstStyle>
            <a:lvl1pPr algn="l">
              <a:defRPr sz="1200">
                <a:solidFill>
                  <a:srgbClr val="FEFEFE"/>
                </a:solidFill>
              </a:defRPr>
            </a:lvl1pPr>
          </a:lstStyle>
          <a:p>
            <a:pPr fontAlgn="base">
              <a:spcBef>
                <a:spcPct val="0"/>
              </a:spcBef>
              <a:spcAft>
                <a:spcPct val="0"/>
              </a:spcAft>
              <a:defRPr/>
            </a:pPr>
            <a:fld id="{3AFC9BAB-17BC-42FB-9502-5ABDA73ED109}" type="slidenum">
              <a:rPr lang="tr-TR">
                <a:latin typeface="Arial" charset="0"/>
              </a:rPr>
              <a:pPr fontAlgn="base">
                <a:spcBef>
                  <a:spcPct val="0"/>
                </a:spcBef>
                <a:spcAft>
                  <a:spcPct val="0"/>
                </a:spcAft>
                <a:defRPr/>
              </a:pPr>
              <a:t>‹#›</a:t>
            </a:fld>
            <a:endParaRPr lang="tr-TR">
              <a:latin typeface="Arial" charset="0"/>
            </a:endParaRPr>
          </a:p>
        </p:txBody>
      </p:sp>
    </p:spTree>
    <p:extLst>
      <p:ext uri="{BB962C8B-B14F-4D97-AF65-F5344CB8AC3E}">
        <p14:creationId xmlns:p14="http://schemas.microsoft.com/office/powerpoint/2010/main" val="19358800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0" fontAlgn="base" hangingPunct="0">
        <a:spcBef>
          <a:spcPct val="0"/>
        </a:spcBef>
        <a:spcAft>
          <a:spcPct val="0"/>
        </a:spcAft>
        <a:defRPr sz="4000" kern="1200">
          <a:solidFill>
            <a:schemeClr val="accent1"/>
          </a:solidFill>
          <a:latin typeface="+mj-lt"/>
          <a:ea typeface="+mj-ea"/>
          <a:cs typeface="+mj-cs"/>
        </a:defRPr>
      </a:lvl1pPr>
      <a:lvl2pPr algn="l" rtl="0" eaLnBrk="0" fontAlgn="base" hangingPunct="0">
        <a:spcBef>
          <a:spcPct val="0"/>
        </a:spcBef>
        <a:spcAft>
          <a:spcPct val="0"/>
        </a:spcAft>
        <a:defRPr sz="4000">
          <a:solidFill>
            <a:schemeClr val="accent1"/>
          </a:solidFill>
          <a:latin typeface="Century Gothic" pitchFamily="34" charset="0"/>
        </a:defRPr>
      </a:lvl2pPr>
      <a:lvl3pPr algn="l" rtl="0" eaLnBrk="0" fontAlgn="base" hangingPunct="0">
        <a:spcBef>
          <a:spcPct val="0"/>
        </a:spcBef>
        <a:spcAft>
          <a:spcPct val="0"/>
        </a:spcAft>
        <a:defRPr sz="4000">
          <a:solidFill>
            <a:schemeClr val="accent1"/>
          </a:solidFill>
          <a:latin typeface="Century Gothic" pitchFamily="34" charset="0"/>
        </a:defRPr>
      </a:lvl3pPr>
      <a:lvl4pPr algn="l" rtl="0" eaLnBrk="0" fontAlgn="base" hangingPunct="0">
        <a:spcBef>
          <a:spcPct val="0"/>
        </a:spcBef>
        <a:spcAft>
          <a:spcPct val="0"/>
        </a:spcAft>
        <a:defRPr sz="4000">
          <a:solidFill>
            <a:schemeClr val="accent1"/>
          </a:solidFill>
          <a:latin typeface="Century Gothic" pitchFamily="34" charset="0"/>
        </a:defRPr>
      </a:lvl4pPr>
      <a:lvl5pPr algn="l" rtl="0" eaLnBrk="0" fontAlgn="base" hangingPunct="0">
        <a:spcBef>
          <a:spcPct val="0"/>
        </a:spcBef>
        <a:spcAft>
          <a:spcPct val="0"/>
        </a:spcAft>
        <a:defRPr sz="4000">
          <a:solidFill>
            <a:schemeClr val="accent1"/>
          </a:solidFill>
          <a:latin typeface="Century Gothic"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3050" algn="l" rtl="0" eaLnBrk="0" fontAlgn="base" hangingPunct="0">
        <a:spcBef>
          <a:spcPct val="20000"/>
        </a:spcBef>
        <a:spcAft>
          <a:spcPct val="0"/>
        </a:spcAft>
        <a:buClr>
          <a:schemeClr val="accent1"/>
        </a:buClr>
        <a:buSzPct val="76000"/>
        <a:buFont typeface="Wingdings 2" pitchFamily="18" charset="2"/>
        <a:buChar char=""/>
        <a:defRPr sz="2400" kern="1200">
          <a:solidFill>
            <a:schemeClr val="tx2"/>
          </a:solidFill>
          <a:latin typeface="+mn-lt"/>
          <a:ea typeface="+mn-ea"/>
          <a:cs typeface="+mn-cs"/>
        </a:defRPr>
      </a:lvl1pPr>
      <a:lvl2pPr marL="639763" indent="-273050" algn="l" rtl="0" eaLnBrk="0" fontAlgn="base" hangingPunct="0">
        <a:spcBef>
          <a:spcPct val="20000"/>
        </a:spcBef>
        <a:spcAft>
          <a:spcPct val="0"/>
        </a:spcAft>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rtl="0" eaLnBrk="0" fontAlgn="base" hangingPunct="0">
        <a:spcBef>
          <a:spcPct val="20000"/>
        </a:spcBef>
        <a:spcAft>
          <a:spcPct val="0"/>
        </a:spcAft>
        <a:buClr>
          <a:schemeClr val="accent1"/>
        </a:buClr>
        <a:buSzPct val="76000"/>
        <a:buFont typeface="Wingdings 2" pitchFamily="18" charset="2"/>
        <a:buChar char=""/>
        <a:defRPr sz="2000" kern="1200">
          <a:solidFill>
            <a:schemeClr val="tx2"/>
          </a:solidFill>
          <a:latin typeface="+mn-lt"/>
          <a:ea typeface="+mn-ea"/>
          <a:cs typeface="+mn-cs"/>
        </a:defRPr>
      </a:lvl3pPr>
      <a:lvl4pPr marL="1123950" indent="-228600" algn="l" rtl="0" eaLnBrk="0" fontAlgn="base" hangingPunct="0">
        <a:spcBef>
          <a:spcPct val="20000"/>
        </a:spcBef>
        <a:spcAft>
          <a:spcPct val="0"/>
        </a:spcAft>
        <a:buClr>
          <a:schemeClr val="accent1"/>
        </a:buClr>
        <a:buSzPct val="76000"/>
        <a:buFont typeface="Wingdings 2" pitchFamily="18" charset="2"/>
        <a:buChar char=""/>
        <a:defRPr kern="1200">
          <a:solidFill>
            <a:schemeClr val="tx2"/>
          </a:solidFill>
          <a:latin typeface="+mn-lt"/>
          <a:ea typeface="+mn-ea"/>
          <a:cs typeface="+mn-cs"/>
        </a:defRPr>
      </a:lvl4pPr>
      <a:lvl5pPr marL="1325563" indent="-228600" algn="l" rtl="0" eaLnBrk="0" fontAlgn="base" hangingPunct="0">
        <a:spcBef>
          <a:spcPct val="20000"/>
        </a:spcBef>
        <a:spcAft>
          <a:spcPct val="0"/>
        </a:spcAft>
        <a:buClr>
          <a:schemeClr val="accent1"/>
        </a:buClr>
        <a:buSzPct val="76000"/>
        <a:buFont typeface="Wingdings 2" pitchFamily="18" charset="2"/>
        <a:buChar char=""/>
        <a:defRPr sz="1600" kern="120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39.jpeg"/></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18.xml"/><Relationship Id="rId5" Type="http://schemas.openxmlformats.org/officeDocument/2006/relationships/image" Target="../media/image51.jpeg"/><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468313" y="1557338"/>
            <a:ext cx="8207375"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fontAlgn="base">
              <a:spcBef>
                <a:spcPct val="0"/>
              </a:spcBef>
              <a:spcAft>
                <a:spcPct val="0"/>
              </a:spcAft>
              <a:buClrTx/>
              <a:buSzTx/>
              <a:buFontTx/>
              <a:buNone/>
            </a:pPr>
            <a:r>
              <a:rPr lang="tr-TR" altLang="tr-TR" sz="3600" dirty="0" smtClean="0">
                <a:solidFill>
                  <a:prstClr val="black"/>
                </a:solidFill>
                <a:latin typeface="Arial Black" pitchFamily="34" charset="0"/>
              </a:rPr>
              <a:t>BİTKİ TANIMA VE DEĞERLENDİRME II </a:t>
            </a:r>
          </a:p>
          <a:p>
            <a:pPr algn="ctr" fontAlgn="base">
              <a:spcBef>
                <a:spcPct val="0"/>
              </a:spcBef>
              <a:spcAft>
                <a:spcPct val="0"/>
              </a:spcAft>
              <a:buClrTx/>
              <a:buSzTx/>
              <a:buFontTx/>
              <a:buNone/>
            </a:pPr>
            <a:endParaRPr lang="tr-TR" altLang="tr-TR" sz="3600" dirty="0" smtClean="0">
              <a:solidFill>
                <a:prstClr val="black"/>
              </a:solidFill>
              <a:latin typeface="Arial Black" pitchFamily="34" charset="0"/>
            </a:endParaRPr>
          </a:p>
          <a:p>
            <a:pPr algn="ctr" fontAlgn="base">
              <a:spcBef>
                <a:spcPct val="0"/>
              </a:spcBef>
              <a:spcAft>
                <a:spcPct val="0"/>
              </a:spcAft>
              <a:buClrTx/>
              <a:buSzTx/>
              <a:buFontTx/>
              <a:buNone/>
            </a:pPr>
            <a:r>
              <a:rPr lang="tr-TR" altLang="tr-TR" sz="3600" dirty="0" smtClean="0">
                <a:solidFill>
                  <a:prstClr val="black"/>
                </a:solidFill>
                <a:latin typeface="Arial Black" pitchFamily="34" charset="0"/>
              </a:rPr>
              <a:t> DERS </a:t>
            </a:r>
            <a:r>
              <a:rPr lang="tr-TR" altLang="tr-TR" sz="3600" dirty="0" smtClean="0">
                <a:solidFill>
                  <a:prstClr val="black"/>
                </a:solidFill>
                <a:latin typeface="Arial Black" pitchFamily="34" charset="0"/>
              </a:rPr>
              <a:t>NOTLARI-IV</a:t>
            </a:r>
            <a:endParaRPr lang="tr-TR" altLang="tr-TR" sz="3600" dirty="0" smtClean="0">
              <a:solidFill>
                <a:prstClr val="black"/>
              </a:solidFill>
              <a:latin typeface="Arial Black" pitchFamily="34" charset="0"/>
            </a:endParaRPr>
          </a:p>
          <a:p>
            <a:pPr algn="ctr" fontAlgn="base">
              <a:spcBef>
                <a:spcPct val="0"/>
              </a:spcBef>
              <a:spcAft>
                <a:spcPct val="0"/>
              </a:spcAft>
              <a:buClrTx/>
              <a:buSzTx/>
              <a:buFontTx/>
              <a:buNone/>
            </a:pPr>
            <a:r>
              <a:rPr lang="tr-TR" altLang="tr-TR" sz="3600" dirty="0" smtClean="0">
                <a:solidFill>
                  <a:prstClr val="black"/>
                </a:solidFill>
                <a:latin typeface="Arial Black" pitchFamily="34" charset="0"/>
              </a:rPr>
              <a:t>(PINUS) </a:t>
            </a:r>
            <a:endParaRPr lang="tr-TR" altLang="tr-TR" sz="3600" dirty="0" smtClean="0">
              <a:solidFill>
                <a:prstClr val="black"/>
              </a:solidFill>
              <a:latin typeface="Arial Black" pitchFamily="34" charset="0"/>
            </a:endParaRPr>
          </a:p>
          <a:p>
            <a:pPr fontAlgn="base">
              <a:spcBef>
                <a:spcPct val="0"/>
              </a:spcBef>
              <a:spcAft>
                <a:spcPct val="0"/>
              </a:spcAft>
              <a:buClrTx/>
              <a:buSzTx/>
              <a:buFontTx/>
              <a:buNone/>
            </a:pPr>
            <a:r>
              <a:rPr lang="tr-TR" altLang="tr-TR" sz="1800" b="1" dirty="0" smtClean="0">
                <a:solidFill>
                  <a:prstClr val="black"/>
                </a:solidFill>
                <a:latin typeface="Times New Roman" pitchFamily="18" charset="0"/>
              </a:rPr>
              <a:t>                 </a:t>
            </a:r>
          </a:p>
          <a:p>
            <a:pPr fontAlgn="base">
              <a:spcBef>
                <a:spcPct val="0"/>
              </a:spcBef>
              <a:spcAft>
                <a:spcPct val="0"/>
              </a:spcAft>
              <a:buClrTx/>
              <a:buSzTx/>
              <a:buFontTx/>
              <a:buNone/>
            </a:pPr>
            <a:endParaRPr lang="tr-TR" altLang="tr-TR" sz="1800" b="1" dirty="0" smtClean="0">
              <a:solidFill>
                <a:prstClr val="black"/>
              </a:solidFill>
              <a:latin typeface="Times New Roman" pitchFamily="18" charset="0"/>
            </a:endParaRPr>
          </a:p>
          <a:p>
            <a:pPr fontAlgn="base">
              <a:spcBef>
                <a:spcPct val="0"/>
              </a:spcBef>
              <a:spcAft>
                <a:spcPct val="0"/>
              </a:spcAft>
              <a:buClrTx/>
              <a:buSzTx/>
              <a:buFontTx/>
              <a:buNone/>
            </a:pPr>
            <a:endParaRPr lang="tr-TR" altLang="tr-TR" sz="1800" b="1" dirty="0" smtClean="0">
              <a:solidFill>
                <a:prstClr val="black"/>
              </a:solidFill>
              <a:latin typeface="Times New Roman" pitchFamily="18" charset="0"/>
            </a:endParaRPr>
          </a:p>
        </p:txBody>
      </p:sp>
    </p:spTree>
    <p:extLst>
      <p:ext uri="{BB962C8B-B14F-4D97-AF65-F5344CB8AC3E}">
        <p14:creationId xmlns:p14="http://schemas.microsoft.com/office/powerpoint/2010/main" val="31414379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5"/>
          <p:cNvSpPr txBox="1">
            <a:spLocks noChangeArrowheads="1"/>
          </p:cNvSpPr>
          <p:nvPr/>
        </p:nvSpPr>
        <p:spPr bwMode="auto">
          <a:xfrm>
            <a:off x="5073650" y="981075"/>
            <a:ext cx="3602038"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fontAlgn="base" hangingPunct="1">
              <a:spcBef>
                <a:spcPct val="50000"/>
              </a:spcBef>
              <a:spcAft>
                <a:spcPct val="0"/>
              </a:spcAft>
              <a:buClrTx/>
              <a:buSzTx/>
              <a:buFontTx/>
              <a:buNone/>
            </a:pPr>
            <a:r>
              <a:rPr lang="tr-TR" altLang="tr-TR" sz="1800" b="1" i="1" smtClean="0">
                <a:solidFill>
                  <a:prstClr val="black"/>
                </a:solidFill>
                <a:latin typeface="Times New Roman" pitchFamily="18" charset="0"/>
              </a:rPr>
              <a:t>P. banksiana</a:t>
            </a:r>
            <a:r>
              <a:rPr lang="tr-TR" altLang="tr-TR" sz="1800" smtClean="0">
                <a:solidFill>
                  <a:prstClr val="black"/>
                </a:solidFill>
                <a:latin typeface="Times New Roman" pitchFamily="18" charset="0"/>
              </a:rPr>
              <a:t> toprak istekleri bakımından oldukça kanaatkar olan kuru, besin maddelerince fakir, kumlu topraklarda yetişebilen bir çam türüdür. İlk yıllarda derine giden kökler oluşturmadığı için bulunduğu  yerden başka bir alana da zarar görmeden alınabilir. Fazla nemli topraklarda, hatta bataklık yerlerde de bulundurulabilir. Oldukça hızlı gelişir. </a:t>
            </a:r>
          </a:p>
          <a:p>
            <a:pPr eaLnBrk="1" fontAlgn="base" hangingPunct="1">
              <a:spcBef>
                <a:spcPct val="50000"/>
              </a:spcBef>
              <a:spcAft>
                <a:spcPct val="0"/>
              </a:spcAft>
              <a:buClrTx/>
              <a:buSzTx/>
              <a:buFontTx/>
              <a:buNone/>
            </a:pPr>
            <a:r>
              <a:rPr lang="tr-TR" altLang="tr-TR" sz="1800" smtClean="0">
                <a:solidFill>
                  <a:prstClr val="black"/>
                </a:solidFill>
                <a:latin typeface="Times New Roman" pitchFamily="18" charset="0"/>
              </a:rPr>
              <a:t>Dona karşı dayanıklıdır. Ancak yazın nisbi nemi fazla düşük olan subtropik bölgelerde gelişmez. </a:t>
            </a:r>
          </a:p>
        </p:txBody>
      </p:sp>
      <p:sp>
        <p:nvSpPr>
          <p:cNvPr id="71683" name="Text Box 2"/>
          <p:cNvSpPr txBox="1">
            <a:spLocks noChangeArrowheads="1"/>
          </p:cNvSpPr>
          <p:nvPr/>
        </p:nvSpPr>
        <p:spPr bwMode="auto">
          <a:xfrm>
            <a:off x="4643438" y="115888"/>
            <a:ext cx="35290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fontAlgn="base">
              <a:spcBef>
                <a:spcPct val="50000"/>
              </a:spcBef>
              <a:spcAft>
                <a:spcPct val="0"/>
              </a:spcAft>
              <a:buClrTx/>
              <a:buSzTx/>
              <a:buFontTx/>
              <a:buNone/>
            </a:pPr>
            <a:r>
              <a:rPr lang="tr-TR" altLang="tr-TR" b="1" i="1" smtClean="0">
                <a:solidFill>
                  <a:prstClr val="white"/>
                </a:solidFill>
                <a:latin typeface="Times New Roman" pitchFamily="18" charset="0"/>
              </a:rPr>
              <a:t>Pinus banksiana</a:t>
            </a:r>
            <a:endParaRPr lang="tr-TR" altLang="tr-TR" b="1" smtClean="0">
              <a:solidFill>
                <a:prstClr val="white"/>
              </a:solidFill>
              <a:latin typeface="Times New Roman" pitchFamily="18" charset="0"/>
            </a:endParaRPr>
          </a:p>
        </p:txBody>
      </p:sp>
      <p:pic>
        <p:nvPicPr>
          <p:cNvPr id="71684" name="Resim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238" y="1533525"/>
            <a:ext cx="4560887"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Dikdörtgen 2"/>
          <p:cNvSpPr>
            <a:spLocks noChangeArrowheads="1"/>
          </p:cNvSpPr>
          <p:nvPr/>
        </p:nvSpPr>
        <p:spPr bwMode="auto">
          <a:xfrm>
            <a:off x="512763" y="5229225"/>
            <a:ext cx="81454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fontAlgn="base" hangingPunct="1">
              <a:spcBef>
                <a:spcPct val="50000"/>
              </a:spcBef>
              <a:spcAft>
                <a:spcPct val="0"/>
              </a:spcAft>
              <a:buClrTx/>
              <a:buSzTx/>
              <a:buFontTx/>
              <a:buNone/>
            </a:pPr>
            <a:r>
              <a:rPr lang="tr-TR" altLang="tr-TR" sz="1800" i="1" smtClean="0">
                <a:solidFill>
                  <a:prstClr val="black"/>
                </a:solidFill>
                <a:latin typeface="Times New Roman" pitchFamily="18" charset="0"/>
              </a:rPr>
              <a:t>P. banksiana</a:t>
            </a:r>
            <a:r>
              <a:rPr lang="tr-TR" altLang="tr-TR" sz="1800" smtClean="0">
                <a:solidFill>
                  <a:prstClr val="black"/>
                </a:solidFill>
                <a:latin typeface="Times New Roman" pitchFamily="18" charset="0"/>
              </a:rPr>
              <a:t> kent içi yeşil alanlardan daha çok kent çevresindeki yeşil alanlarda veya çıplak alanlarda öncü ağaç türü olarak kullanılır. Geniş yeşil alanlarda gruplar oluşturulması uygundur.</a:t>
            </a:r>
          </a:p>
        </p:txBody>
      </p:sp>
    </p:spTree>
    <p:extLst>
      <p:ext uri="{BB962C8B-B14F-4D97-AF65-F5344CB8AC3E}">
        <p14:creationId xmlns:p14="http://schemas.microsoft.com/office/powerpoint/2010/main" val="19883060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4" descr="pincem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2209800"/>
            <a:ext cx="4752975"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Rectangle 5"/>
          <p:cNvSpPr>
            <a:spLocks noChangeArrowheads="1"/>
          </p:cNvSpPr>
          <p:nvPr/>
        </p:nvSpPr>
        <p:spPr bwMode="auto">
          <a:xfrm>
            <a:off x="468313" y="547688"/>
            <a:ext cx="8207375"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fontAlgn="base" hangingPunct="1">
              <a:spcBef>
                <a:spcPct val="0"/>
              </a:spcBef>
              <a:spcAft>
                <a:spcPct val="0"/>
              </a:spcAft>
              <a:buClrTx/>
              <a:buSzTx/>
              <a:buFontTx/>
              <a:buNone/>
            </a:pPr>
            <a:r>
              <a:rPr lang="tr-TR" altLang="tr-TR" sz="1800" b="1" i="1" smtClean="0">
                <a:solidFill>
                  <a:prstClr val="black"/>
                </a:solidFill>
                <a:latin typeface="Times New Roman" pitchFamily="18" charset="0"/>
              </a:rPr>
              <a:t>Pinus cembra</a:t>
            </a:r>
            <a:r>
              <a:rPr lang="tr-TR" altLang="tr-TR" sz="1800" b="1" smtClean="0">
                <a:solidFill>
                  <a:prstClr val="black"/>
                </a:solidFill>
                <a:latin typeface="Times New Roman" pitchFamily="18" charset="0"/>
              </a:rPr>
              <a:t> L.</a:t>
            </a:r>
          </a:p>
          <a:p>
            <a:pPr eaLnBrk="1" fontAlgn="base" hangingPunct="1">
              <a:spcBef>
                <a:spcPct val="0"/>
              </a:spcBef>
              <a:spcAft>
                <a:spcPct val="0"/>
              </a:spcAft>
              <a:buClrTx/>
              <a:buSzTx/>
              <a:buFontTx/>
              <a:buNone/>
            </a:pPr>
            <a:r>
              <a:rPr lang="tr-TR" altLang="tr-TR" sz="1800" b="1" smtClean="0">
                <a:solidFill>
                  <a:prstClr val="black"/>
                </a:solidFill>
                <a:latin typeface="Times New Roman" pitchFamily="18" charset="0"/>
              </a:rPr>
              <a:t>İsviçre Fıstık Çamı</a:t>
            </a:r>
          </a:p>
          <a:p>
            <a:pPr eaLnBrk="1" fontAlgn="base" hangingPunct="1">
              <a:spcBef>
                <a:spcPct val="0"/>
              </a:spcBef>
              <a:spcAft>
                <a:spcPct val="0"/>
              </a:spcAft>
              <a:buClrTx/>
              <a:buSzTx/>
              <a:buFontTx/>
              <a:buNone/>
            </a:pPr>
            <a:endParaRPr lang="tr-TR" altLang="tr-TR" sz="1800" b="1" smtClean="0">
              <a:solidFill>
                <a:prstClr val="black"/>
              </a:solidFill>
              <a:latin typeface="Times New Roman" pitchFamily="18" charset="0"/>
            </a:endParaRPr>
          </a:p>
          <a:p>
            <a:pPr eaLnBrk="1" fontAlgn="base" hangingPunct="1">
              <a:spcBef>
                <a:spcPct val="0"/>
              </a:spcBef>
              <a:spcAft>
                <a:spcPct val="0"/>
              </a:spcAft>
              <a:buClrTx/>
              <a:buSzTx/>
              <a:buFontTx/>
              <a:buNone/>
            </a:pPr>
            <a:r>
              <a:rPr lang="tr-TR" altLang="tr-TR" sz="1600" smtClean="0">
                <a:solidFill>
                  <a:prstClr val="black"/>
                </a:solidFill>
                <a:latin typeface="Times New Roman" pitchFamily="18" charset="0"/>
              </a:rPr>
              <a:t>Doğal olarak Orta Avrupa'da Alpler'de (1300-2000 m), Karpatlar'da (1300-1600 m), Kuzey Rusya ve Sibirya'da (</a:t>
            </a:r>
            <a:r>
              <a:rPr lang="tr-TR" altLang="tr-TR" sz="1600" i="1" smtClean="0">
                <a:solidFill>
                  <a:prstClr val="black"/>
                </a:solidFill>
                <a:latin typeface="Times New Roman" pitchFamily="18" charset="0"/>
              </a:rPr>
              <a:t>P. cembra</a:t>
            </a:r>
            <a:r>
              <a:rPr lang="tr-TR" altLang="tr-TR" sz="1600" smtClean="0">
                <a:solidFill>
                  <a:prstClr val="black"/>
                </a:solidFill>
                <a:latin typeface="Times New Roman" pitchFamily="18" charset="0"/>
              </a:rPr>
              <a:t> var. </a:t>
            </a:r>
            <a:r>
              <a:rPr lang="tr-TR" altLang="tr-TR" sz="1600" i="1" smtClean="0">
                <a:solidFill>
                  <a:prstClr val="black"/>
                </a:solidFill>
                <a:latin typeface="Times New Roman" pitchFamily="18" charset="0"/>
              </a:rPr>
              <a:t>sibirica</a:t>
            </a:r>
            <a:r>
              <a:rPr lang="tr-TR" altLang="tr-TR" sz="1600" smtClean="0">
                <a:solidFill>
                  <a:prstClr val="black"/>
                </a:solidFill>
                <a:latin typeface="Times New Roman" pitchFamily="18" charset="0"/>
              </a:rPr>
              <a:t> Loud) düzlüklerde ve dağlık bölgelerde, Altay dağlarında (1300-2100 m) yetişmektedir. 10-25 m boya ulaşır.</a:t>
            </a:r>
          </a:p>
        </p:txBody>
      </p:sp>
      <p:sp>
        <p:nvSpPr>
          <p:cNvPr id="72708" name="Text Box 2"/>
          <p:cNvSpPr txBox="1">
            <a:spLocks noChangeArrowheads="1"/>
          </p:cNvSpPr>
          <p:nvPr/>
        </p:nvSpPr>
        <p:spPr bwMode="auto">
          <a:xfrm>
            <a:off x="4643438" y="115888"/>
            <a:ext cx="35290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fontAlgn="base">
              <a:spcBef>
                <a:spcPct val="50000"/>
              </a:spcBef>
              <a:spcAft>
                <a:spcPct val="0"/>
              </a:spcAft>
              <a:buClrTx/>
              <a:buSzTx/>
              <a:buFontTx/>
              <a:buNone/>
            </a:pPr>
            <a:r>
              <a:rPr lang="tr-TR" altLang="tr-TR" b="1" i="1" smtClean="0">
                <a:solidFill>
                  <a:prstClr val="white"/>
                </a:solidFill>
                <a:latin typeface="Times New Roman" pitchFamily="18" charset="0"/>
              </a:rPr>
              <a:t>Pinus cembra</a:t>
            </a:r>
            <a:endParaRPr lang="tr-TR" altLang="tr-TR" sz="2200" b="1" smtClean="0">
              <a:solidFill>
                <a:prstClr val="white"/>
              </a:solidFill>
              <a:latin typeface="Times New Roman" pitchFamily="18" charset="0"/>
            </a:endParaRPr>
          </a:p>
        </p:txBody>
      </p:sp>
    </p:spTree>
    <p:extLst>
      <p:ext uri="{BB962C8B-B14F-4D97-AF65-F5344CB8AC3E}">
        <p14:creationId xmlns:p14="http://schemas.microsoft.com/office/powerpoint/2010/main" val="638750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pincem04"/>
          <p:cNvPicPr>
            <a:picLocks noChangeAspect="1" noChangeArrowheads="1"/>
          </p:cNvPicPr>
          <p:nvPr/>
        </p:nvPicPr>
        <p:blipFill>
          <a:blip r:embed="rId3">
            <a:extLst>
              <a:ext uri="{28A0092B-C50C-407E-A947-70E740481C1C}">
                <a14:useLocalDpi xmlns:a14="http://schemas.microsoft.com/office/drawing/2010/main" val="0"/>
              </a:ext>
            </a:extLst>
          </a:blip>
          <a:srcRect l="3931" t="1701" r="3049" b="3799"/>
          <a:stretch>
            <a:fillRect/>
          </a:stretch>
        </p:blipFill>
        <p:spPr bwMode="auto">
          <a:xfrm>
            <a:off x="611188" y="515938"/>
            <a:ext cx="3871912"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Rectangle 5"/>
          <p:cNvSpPr>
            <a:spLocks noChangeArrowheads="1"/>
          </p:cNvSpPr>
          <p:nvPr/>
        </p:nvSpPr>
        <p:spPr bwMode="auto">
          <a:xfrm>
            <a:off x="4572000" y="692150"/>
            <a:ext cx="3887788"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fontAlgn="base" hangingPunct="1">
              <a:spcBef>
                <a:spcPct val="0"/>
              </a:spcBef>
              <a:spcAft>
                <a:spcPct val="0"/>
              </a:spcAft>
              <a:buClrTx/>
              <a:buSzTx/>
              <a:buFontTx/>
              <a:buNone/>
            </a:pPr>
            <a:r>
              <a:rPr lang="tr-TR" altLang="tr-TR" sz="1800" smtClean="0">
                <a:solidFill>
                  <a:prstClr val="black"/>
                </a:solidFill>
                <a:latin typeface="Times New Roman" pitchFamily="18" charset="0"/>
              </a:rPr>
              <a:t>Sıkı, dar piramidal gelişme gösterir. Dağlık bölgelerde bu form genç ağaçlarda görülmekte olup, yaşlı ağaçlar geniş, düzensiz tepeye sahiptirler. </a:t>
            </a:r>
          </a:p>
          <a:p>
            <a:pPr eaLnBrk="1" fontAlgn="base" hangingPunct="1">
              <a:spcBef>
                <a:spcPct val="0"/>
              </a:spcBef>
              <a:spcAft>
                <a:spcPct val="0"/>
              </a:spcAft>
              <a:buClrTx/>
              <a:buSzTx/>
              <a:buFontTx/>
              <a:buNone/>
            </a:pPr>
            <a:endParaRPr lang="tr-TR" altLang="tr-TR" sz="1800" smtClean="0">
              <a:solidFill>
                <a:prstClr val="black"/>
              </a:solidFill>
              <a:latin typeface="Times New Roman" pitchFamily="18" charset="0"/>
            </a:endParaRPr>
          </a:p>
          <a:p>
            <a:pPr eaLnBrk="1" fontAlgn="base" hangingPunct="1">
              <a:spcBef>
                <a:spcPct val="0"/>
              </a:spcBef>
              <a:spcAft>
                <a:spcPct val="0"/>
              </a:spcAft>
              <a:buClrTx/>
              <a:buSzTx/>
              <a:buFontTx/>
              <a:buNone/>
            </a:pPr>
            <a:r>
              <a:rPr lang="tr-TR" altLang="tr-TR" sz="1800" smtClean="0">
                <a:solidFill>
                  <a:prstClr val="black"/>
                </a:solidFill>
                <a:latin typeface="Times New Roman" pitchFamily="18" charset="0"/>
              </a:rPr>
              <a:t>Genç ağaçlarda gövde gri yeşil, pürüzsüz; yaşlılarda ise gri kahverengi, çatlaklı, kalın kabukludur. Genç sürgünleri pas rengi sarımsı, gayet sık dizilmiş, keçemsi tüylerle örtülmüştür. Bu özellikler yardımıyla </a:t>
            </a:r>
            <a:r>
              <a:rPr lang="tr-TR" altLang="tr-TR" sz="1800" i="1" smtClean="0">
                <a:solidFill>
                  <a:prstClr val="black"/>
                </a:solidFill>
                <a:latin typeface="Times New Roman" pitchFamily="18" charset="0"/>
              </a:rPr>
              <a:t>P. cembra</a:t>
            </a:r>
            <a:r>
              <a:rPr lang="tr-TR" altLang="tr-TR" sz="1800" smtClean="0">
                <a:solidFill>
                  <a:prstClr val="black"/>
                </a:solidFill>
                <a:latin typeface="Times New Roman" pitchFamily="18" charset="0"/>
              </a:rPr>
              <a:t>, benzeri çam türlerinden kolaylıkla ayırt edilebilir.</a:t>
            </a:r>
          </a:p>
        </p:txBody>
      </p:sp>
      <p:sp>
        <p:nvSpPr>
          <p:cNvPr id="73732" name="Text Box 2"/>
          <p:cNvSpPr txBox="1">
            <a:spLocks noChangeArrowheads="1"/>
          </p:cNvSpPr>
          <p:nvPr/>
        </p:nvSpPr>
        <p:spPr bwMode="auto">
          <a:xfrm>
            <a:off x="4643438" y="115888"/>
            <a:ext cx="3529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fontAlgn="base">
              <a:spcBef>
                <a:spcPct val="50000"/>
              </a:spcBef>
              <a:spcAft>
                <a:spcPct val="0"/>
              </a:spcAft>
              <a:buClrTx/>
              <a:buSzTx/>
              <a:buFontTx/>
              <a:buNone/>
            </a:pPr>
            <a:r>
              <a:rPr lang="tr-TR" altLang="tr-TR" sz="2000" b="1" i="1" smtClean="0">
                <a:solidFill>
                  <a:prstClr val="white"/>
                </a:solidFill>
                <a:latin typeface="Times New Roman" pitchFamily="18" charset="0"/>
              </a:rPr>
              <a:t>Pinus cembra</a:t>
            </a:r>
            <a:endParaRPr lang="tr-TR" altLang="tr-TR" sz="2000" b="1" smtClean="0">
              <a:solidFill>
                <a:prstClr val="white"/>
              </a:solidFill>
              <a:latin typeface="Times New Roman" pitchFamily="18" charset="0"/>
            </a:endParaRPr>
          </a:p>
        </p:txBody>
      </p:sp>
    </p:spTree>
    <p:extLst>
      <p:ext uri="{BB962C8B-B14F-4D97-AF65-F5344CB8AC3E}">
        <p14:creationId xmlns:p14="http://schemas.microsoft.com/office/powerpoint/2010/main" val="42705874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5" descr="pincem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855663"/>
            <a:ext cx="6596062"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Rectangle 6"/>
          <p:cNvSpPr>
            <a:spLocks noChangeArrowheads="1"/>
          </p:cNvSpPr>
          <p:nvPr/>
        </p:nvSpPr>
        <p:spPr bwMode="auto">
          <a:xfrm>
            <a:off x="611188" y="5589588"/>
            <a:ext cx="8064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fontAlgn="base" hangingPunct="1">
              <a:spcBef>
                <a:spcPct val="0"/>
              </a:spcBef>
              <a:spcAft>
                <a:spcPct val="0"/>
              </a:spcAft>
              <a:buClrTx/>
              <a:buSzTx/>
              <a:buFontTx/>
              <a:buNone/>
            </a:pPr>
            <a:r>
              <a:rPr lang="tr-TR" altLang="tr-TR" sz="1600" smtClean="0">
                <a:solidFill>
                  <a:prstClr val="black"/>
                </a:solidFill>
                <a:latin typeface="Times New Roman" pitchFamily="18" charset="0"/>
              </a:rPr>
              <a:t>İğne yapraklan koyu yeşil, beşli, düz, yukarıya doğru yönelmiş, 5-8 cm uzunlukta, uçlan sivri, kenarları ince dişli, her iki yüzü mavimsi beyaz stoma çizgilerine sahiptir.</a:t>
            </a:r>
          </a:p>
        </p:txBody>
      </p:sp>
      <p:sp>
        <p:nvSpPr>
          <p:cNvPr id="74756" name="Text Box 2"/>
          <p:cNvSpPr txBox="1">
            <a:spLocks noChangeArrowheads="1"/>
          </p:cNvSpPr>
          <p:nvPr/>
        </p:nvSpPr>
        <p:spPr bwMode="auto">
          <a:xfrm>
            <a:off x="4643438" y="115888"/>
            <a:ext cx="3529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fontAlgn="base">
              <a:spcBef>
                <a:spcPct val="50000"/>
              </a:spcBef>
              <a:spcAft>
                <a:spcPct val="0"/>
              </a:spcAft>
              <a:buClrTx/>
              <a:buSzTx/>
              <a:buFontTx/>
              <a:buNone/>
            </a:pPr>
            <a:r>
              <a:rPr lang="tr-TR" altLang="tr-TR" sz="2000" b="1" i="1" smtClean="0">
                <a:solidFill>
                  <a:prstClr val="white"/>
                </a:solidFill>
                <a:latin typeface="Times New Roman" pitchFamily="18" charset="0"/>
              </a:rPr>
              <a:t>Pinus cembra</a:t>
            </a:r>
            <a:endParaRPr lang="tr-TR" altLang="tr-TR" sz="2000" b="1" smtClean="0">
              <a:solidFill>
                <a:prstClr val="white"/>
              </a:solidFill>
              <a:latin typeface="Times New Roman" pitchFamily="18" charset="0"/>
            </a:endParaRPr>
          </a:p>
        </p:txBody>
      </p:sp>
      <p:pic>
        <p:nvPicPr>
          <p:cNvPr id="74757" name="Picture 4" descr="pincem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2228850"/>
            <a:ext cx="2303463"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79151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5" descr="pincem05"/>
          <p:cNvPicPr>
            <a:picLocks noChangeAspect="1" noChangeArrowheads="1"/>
          </p:cNvPicPr>
          <p:nvPr/>
        </p:nvPicPr>
        <p:blipFill>
          <a:blip r:embed="rId3">
            <a:extLst>
              <a:ext uri="{28A0092B-C50C-407E-A947-70E740481C1C}">
                <a14:useLocalDpi xmlns:a14="http://schemas.microsoft.com/office/drawing/2010/main" val="0"/>
              </a:ext>
            </a:extLst>
          </a:blip>
          <a:srcRect l="3874" t="3876" r="4439" b="5075"/>
          <a:stretch>
            <a:fillRect/>
          </a:stretch>
        </p:blipFill>
        <p:spPr bwMode="auto">
          <a:xfrm>
            <a:off x="617538" y="1339850"/>
            <a:ext cx="4897437"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Rectangle 6"/>
          <p:cNvSpPr>
            <a:spLocks noChangeArrowheads="1"/>
          </p:cNvSpPr>
          <p:nvPr/>
        </p:nvSpPr>
        <p:spPr bwMode="auto">
          <a:xfrm>
            <a:off x="468313" y="5013325"/>
            <a:ext cx="8207375"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fontAlgn="base" hangingPunct="1">
              <a:spcBef>
                <a:spcPct val="0"/>
              </a:spcBef>
              <a:spcAft>
                <a:spcPct val="0"/>
              </a:spcAft>
              <a:buClrTx/>
              <a:buSzTx/>
              <a:buFontTx/>
              <a:buNone/>
            </a:pPr>
            <a:r>
              <a:rPr lang="tr-TR" altLang="tr-TR" sz="1800" smtClean="0">
                <a:solidFill>
                  <a:prstClr val="black"/>
                </a:solidFill>
                <a:latin typeface="Times New Roman" pitchFamily="18" charset="0"/>
              </a:rPr>
              <a:t>Kozalakları önce yeşilimsi mor, olgun halde açık kahverengi, genişce yumurta biçiminde, 6-8 cm uzunlukta, yukarıya veya yana doğru yönelmiş, münferit halde veya 2-3 tanesi bir aradadır. Kozalaklar olgunlaşıncaya kadar 1,5 yıla ihtiyaç gösterirler ve üçüncü yıl içerisinde düşerler Kozalak pullarının kenarları hafifçe geriye dönüktür. Tohumları yenebilir.</a:t>
            </a:r>
          </a:p>
        </p:txBody>
      </p:sp>
      <p:sp>
        <p:nvSpPr>
          <p:cNvPr id="75780" name="Text Box 2"/>
          <p:cNvSpPr txBox="1">
            <a:spLocks noChangeArrowheads="1"/>
          </p:cNvSpPr>
          <p:nvPr/>
        </p:nvSpPr>
        <p:spPr bwMode="auto">
          <a:xfrm>
            <a:off x="4643438" y="115888"/>
            <a:ext cx="3529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fontAlgn="base">
              <a:spcBef>
                <a:spcPct val="50000"/>
              </a:spcBef>
              <a:spcAft>
                <a:spcPct val="0"/>
              </a:spcAft>
              <a:buClrTx/>
              <a:buSzTx/>
              <a:buFontTx/>
              <a:buNone/>
            </a:pPr>
            <a:r>
              <a:rPr lang="tr-TR" altLang="tr-TR" sz="2000" b="1" i="1" smtClean="0">
                <a:solidFill>
                  <a:prstClr val="white"/>
                </a:solidFill>
                <a:latin typeface="Times New Roman" pitchFamily="18" charset="0"/>
              </a:rPr>
              <a:t>Pinus cembra</a:t>
            </a:r>
            <a:endParaRPr lang="tr-TR" altLang="tr-TR" sz="2000" b="1" smtClean="0">
              <a:solidFill>
                <a:prstClr val="white"/>
              </a:solidFill>
              <a:latin typeface="Times New Roman" pitchFamily="18" charset="0"/>
            </a:endParaRPr>
          </a:p>
        </p:txBody>
      </p:sp>
      <p:pic>
        <p:nvPicPr>
          <p:cNvPr id="75781" name="Picture 6" descr="pincem03"/>
          <p:cNvPicPr>
            <a:picLocks noChangeAspect="1" noChangeArrowheads="1"/>
          </p:cNvPicPr>
          <p:nvPr/>
        </p:nvPicPr>
        <p:blipFill>
          <a:blip r:embed="rId4">
            <a:extLst>
              <a:ext uri="{28A0092B-C50C-407E-A947-70E740481C1C}">
                <a14:useLocalDpi xmlns:a14="http://schemas.microsoft.com/office/drawing/2010/main" val="0"/>
              </a:ext>
            </a:extLst>
          </a:blip>
          <a:srcRect l="2242" t="4851" r="3162" b="4851"/>
          <a:stretch>
            <a:fillRect/>
          </a:stretch>
        </p:blipFill>
        <p:spPr bwMode="auto">
          <a:xfrm>
            <a:off x="5724525" y="908050"/>
            <a:ext cx="286385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88558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descr="pincem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692150"/>
            <a:ext cx="3789362"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Rectangle 5"/>
          <p:cNvSpPr>
            <a:spLocks noChangeArrowheads="1"/>
          </p:cNvSpPr>
          <p:nvPr/>
        </p:nvSpPr>
        <p:spPr bwMode="auto">
          <a:xfrm>
            <a:off x="4535488" y="836613"/>
            <a:ext cx="3744912" cy="427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fontAlgn="base" hangingPunct="1">
              <a:spcBef>
                <a:spcPct val="0"/>
              </a:spcBef>
              <a:spcAft>
                <a:spcPct val="0"/>
              </a:spcAft>
              <a:buClrTx/>
              <a:buSzTx/>
              <a:buFontTx/>
              <a:buNone/>
            </a:pPr>
            <a:r>
              <a:rPr lang="tr-TR" altLang="tr-TR" sz="1600" i="1" smtClean="0">
                <a:solidFill>
                  <a:prstClr val="black"/>
                </a:solidFill>
                <a:latin typeface="Times New Roman" pitchFamily="18" charset="0"/>
              </a:rPr>
              <a:t>P. cembra</a:t>
            </a:r>
            <a:r>
              <a:rPr lang="tr-TR" altLang="tr-TR" sz="1600" smtClean="0">
                <a:solidFill>
                  <a:prstClr val="black"/>
                </a:solidFill>
                <a:latin typeface="Times New Roman" pitchFamily="18" charset="0"/>
              </a:rPr>
              <a:t> serbest halde bulundurulduğunda, aşağıdan itibaren dallanma gösterir ve bu habitusu yaşlı ağaç halinde de muhafaza ederek, 12 m'ye ulaşan geniş taç teşkil eder. </a:t>
            </a:r>
          </a:p>
          <a:p>
            <a:pPr eaLnBrk="1" fontAlgn="base" hangingPunct="1">
              <a:spcBef>
                <a:spcPct val="0"/>
              </a:spcBef>
              <a:spcAft>
                <a:spcPct val="0"/>
              </a:spcAft>
              <a:buClrTx/>
              <a:buSzTx/>
              <a:buFontTx/>
              <a:buNone/>
            </a:pPr>
            <a:endParaRPr lang="tr-TR" altLang="tr-TR" sz="1600" smtClean="0">
              <a:solidFill>
                <a:prstClr val="black"/>
              </a:solidFill>
              <a:latin typeface="Times New Roman" pitchFamily="18" charset="0"/>
            </a:endParaRPr>
          </a:p>
          <a:p>
            <a:pPr eaLnBrk="1" fontAlgn="base" hangingPunct="1">
              <a:spcBef>
                <a:spcPct val="0"/>
              </a:spcBef>
              <a:spcAft>
                <a:spcPct val="0"/>
              </a:spcAft>
              <a:buClrTx/>
              <a:buSzTx/>
              <a:buFontTx/>
              <a:buNone/>
            </a:pPr>
            <a:r>
              <a:rPr lang="tr-TR" altLang="tr-TR" sz="1600" smtClean="0">
                <a:solidFill>
                  <a:prstClr val="black"/>
                </a:solidFill>
                <a:latin typeface="Times New Roman" pitchFamily="18" charset="0"/>
              </a:rPr>
              <a:t>Dona karşı hassas değildir. Kireçli, kuru, kumlu topraklar, düşük nispi rutubet, uygun olmayan yetişme muhiti şartlarıdır. Kuzey yamaçlarda, rutubetli, killi topraklarda bulundurulmalıdır. </a:t>
            </a:r>
          </a:p>
          <a:p>
            <a:pPr eaLnBrk="1" fontAlgn="base" hangingPunct="1">
              <a:spcBef>
                <a:spcPct val="0"/>
              </a:spcBef>
              <a:spcAft>
                <a:spcPct val="0"/>
              </a:spcAft>
              <a:buClrTx/>
              <a:buSzTx/>
              <a:buFontTx/>
              <a:buNone/>
            </a:pPr>
            <a:endParaRPr lang="tr-TR" altLang="tr-TR" sz="1600" smtClean="0">
              <a:solidFill>
                <a:prstClr val="black"/>
              </a:solidFill>
              <a:latin typeface="Times New Roman" pitchFamily="18" charset="0"/>
            </a:endParaRPr>
          </a:p>
          <a:p>
            <a:pPr eaLnBrk="1" fontAlgn="base" hangingPunct="1">
              <a:spcBef>
                <a:spcPct val="0"/>
              </a:spcBef>
              <a:spcAft>
                <a:spcPct val="0"/>
              </a:spcAft>
              <a:buClrTx/>
              <a:buSzTx/>
              <a:buFontTx/>
              <a:buNone/>
            </a:pPr>
            <a:r>
              <a:rPr lang="tr-TR" altLang="tr-TR" sz="1600" smtClean="0">
                <a:solidFill>
                  <a:prstClr val="black"/>
                </a:solidFill>
                <a:latin typeface="Times New Roman" pitchFamily="18" charset="0"/>
              </a:rPr>
              <a:t>Peyzaj mimarlığı çalışmalarında, geniş yeşil sahalarda soliter halde bulundurulmalı veya gevşek gruplar teşkil edilmelidir. Endüstri bölgelerinde ve şehir içi yeşil sahalarda bulundurulabilir.</a:t>
            </a:r>
          </a:p>
        </p:txBody>
      </p:sp>
      <p:sp>
        <p:nvSpPr>
          <p:cNvPr id="76804" name="Text Box 2"/>
          <p:cNvSpPr txBox="1">
            <a:spLocks noChangeArrowheads="1"/>
          </p:cNvSpPr>
          <p:nvPr/>
        </p:nvSpPr>
        <p:spPr bwMode="auto">
          <a:xfrm>
            <a:off x="4643438" y="115888"/>
            <a:ext cx="3529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fontAlgn="base">
              <a:spcBef>
                <a:spcPct val="50000"/>
              </a:spcBef>
              <a:spcAft>
                <a:spcPct val="0"/>
              </a:spcAft>
              <a:buClrTx/>
              <a:buSzTx/>
              <a:buFontTx/>
              <a:buNone/>
            </a:pPr>
            <a:r>
              <a:rPr lang="tr-TR" altLang="tr-TR" sz="2000" b="1" i="1" smtClean="0">
                <a:solidFill>
                  <a:prstClr val="white"/>
                </a:solidFill>
                <a:latin typeface="Times New Roman" pitchFamily="18" charset="0"/>
              </a:rPr>
              <a:t>Pinus cembra</a:t>
            </a:r>
            <a:endParaRPr lang="tr-TR" altLang="tr-TR" sz="2000" b="1" smtClean="0">
              <a:solidFill>
                <a:prstClr val="white"/>
              </a:solidFill>
              <a:latin typeface="Times New Roman" pitchFamily="18" charset="0"/>
            </a:endParaRPr>
          </a:p>
        </p:txBody>
      </p:sp>
    </p:spTree>
    <p:extLst>
      <p:ext uri="{BB962C8B-B14F-4D97-AF65-F5344CB8AC3E}">
        <p14:creationId xmlns:p14="http://schemas.microsoft.com/office/powerpoint/2010/main" val="23699673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5"/>
          <p:cNvSpPr>
            <a:spLocks noChangeArrowheads="1"/>
          </p:cNvSpPr>
          <p:nvPr/>
        </p:nvSpPr>
        <p:spPr bwMode="auto">
          <a:xfrm>
            <a:off x="4895850" y="1341438"/>
            <a:ext cx="3779838"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fontAlgn="base" hangingPunct="1">
              <a:spcBef>
                <a:spcPct val="0"/>
              </a:spcBef>
              <a:spcAft>
                <a:spcPct val="0"/>
              </a:spcAft>
              <a:buClrTx/>
              <a:buSzTx/>
              <a:buFontTx/>
              <a:buNone/>
            </a:pPr>
            <a:r>
              <a:rPr lang="tr-TR" altLang="tr-TR" sz="1600" i="1" smtClean="0">
                <a:solidFill>
                  <a:prstClr val="black"/>
                </a:solidFill>
                <a:latin typeface="Times New Roman" pitchFamily="18" charset="0"/>
              </a:rPr>
              <a:t>P. cembra</a:t>
            </a:r>
            <a:r>
              <a:rPr lang="tr-TR" altLang="tr-TR" sz="1600" smtClean="0">
                <a:solidFill>
                  <a:prstClr val="black"/>
                </a:solidFill>
                <a:latin typeface="Times New Roman" pitchFamily="18" charset="0"/>
              </a:rPr>
              <a:t> var. </a:t>
            </a:r>
            <a:r>
              <a:rPr lang="tr-TR" altLang="tr-TR" sz="1600" i="1" smtClean="0">
                <a:solidFill>
                  <a:prstClr val="black"/>
                </a:solidFill>
                <a:latin typeface="Times New Roman" pitchFamily="18" charset="0"/>
              </a:rPr>
              <a:t>sibirica</a:t>
            </a:r>
            <a:r>
              <a:rPr lang="tr-TR" altLang="tr-TR" sz="1600" smtClean="0">
                <a:solidFill>
                  <a:prstClr val="black"/>
                </a:solidFill>
                <a:latin typeface="Times New Roman" pitchFamily="18" charset="0"/>
              </a:rPr>
              <a:t> Mayr. (</a:t>
            </a:r>
            <a:r>
              <a:rPr lang="tr-TR" altLang="tr-TR" sz="1600" i="1" smtClean="0">
                <a:solidFill>
                  <a:prstClr val="black"/>
                </a:solidFill>
                <a:latin typeface="Times New Roman" pitchFamily="18" charset="0"/>
              </a:rPr>
              <a:t>P. sibirica</a:t>
            </a:r>
            <a:r>
              <a:rPr lang="tr-TR" altLang="tr-TR" sz="1600" smtClean="0">
                <a:solidFill>
                  <a:prstClr val="black"/>
                </a:solidFill>
                <a:latin typeface="Times New Roman" pitchFamily="18" charset="0"/>
              </a:rPr>
              <a:t> Mayr.), Sibirya Fıstık Çamı Bu alt tür, P. cembra'ya çok benzer ve bunun bir coğrafi varyetesi olarak değerlendirilmektedir. </a:t>
            </a:r>
          </a:p>
          <a:p>
            <a:pPr eaLnBrk="1" fontAlgn="base" hangingPunct="1">
              <a:spcBef>
                <a:spcPct val="0"/>
              </a:spcBef>
              <a:spcAft>
                <a:spcPct val="0"/>
              </a:spcAft>
              <a:buClrTx/>
              <a:buSzTx/>
              <a:buFontTx/>
              <a:buNone/>
            </a:pPr>
            <a:endParaRPr lang="tr-TR" altLang="tr-TR" sz="1600" smtClean="0">
              <a:solidFill>
                <a:prstClr val="black"/>
              </a:solidFill>
              <a:latin typeface="Times New Roman" pitchFamily="18" charset="0"/>
            </a:endParaRPr>
          </a:p>
          <a:p>
            <a:pPr eaLnBrk="1" fontAlgn="base" hangingPunct="1">
              <a:spcBef>
                <a:spcPct val="0"/>
              </a:spcBef>
              <a:spcAft>
                <a:spcPct val="0"/>
              </a:spcAft>
              <a:buClrTx/>
              <a:buSzTx/>
              <a:buFontTx/>
              <a:buNone/>
            </a:pPr>
            <a:r>
              <a:rPr lang="tr-TR" altLang="tr-TR" sz="1600" smtClean="0">
                <a:solidFill>
                  <a:prstClr val="black"/>
                </a:solidFill>
                <a:latin typeface="Times New Roman" pitchFamily="18" charset="0"/>
              </a:rPr>
              <a:t>Sibirya Fıstık Çamı </a:t>
            </a:r>
            <a:r>
              <a:rPr lang="tr-TR" altLang="tr-TR" sz="1600" i="1" smtClean="0">
                <a:solidFill>
                  <a:prstClr val="black"/>
                </a:solidFill>
                <a:latin typeface="Times New Roman" pitchFamily="18" charset="0"/>
              </a:rPr>
              <a:t>P. cembra</a:t>
            </a:r>
            <a:r>
              <a:rPr lang="tr-TR" altLang="tr-TR" sz="1600" smtClean="0">
                <a:solidFill>
                  <a:prstClr val="black"/>
                </a:solidFill>
                <a:latin typeface="Times New Roman" pitchFamily="18" charset="0"/>
              </a:rPr>
              <a:t> ile karşılaştırıldığında: </a:t>
            </a:r>
            <a:r>
              <a:rPr lang="tr-TR" altLang="tr-TR" sz="1600" i="1" smtClean="0">
                <a:solidFill>
                  <a:prstClr val="black"/>
                </a:solidFill>
                <a:latin typeface="Times New Roman" pitchFamily="18" charset="0"/>
              </a:rPr>
              <a:t>sibirica</a:t>
            </a:r>
            <a:r>
              <a:rPr lang="tr-TR" altLang="tr-TR" sz="1600" smtClean="0">
                <a:solidFill>
                  <a:prstClr val="black"/>
                </a:solidFill>
                <a:latin typeface="Times New Roman" pitchFamily="18" charset="0"/>
              </a:rPr>
              <a:t>'nın daha dar taca, daha kısa ve kalın iğne yapraklara, daha büyük kozalaklara ve daha ince tohum kabuğuna sahip olduğu görülür. </a:t>
            </a:r>
          </a:p>
          <a:p>
            <a:pPr eaLnBrk="1" fontAlgn="base" hangingPunct="1">
              <a:spcBef>
                <a:spcPct val="0"/>
              </a:spcBef>
              <a:spcAft>
                <a:spcPct val="0"/>
              </a:spcAft>
              <a:buClrTx/>
              <a:buSzTx/>
              <a:buFontTx/>
              <a:buNone/>
            </a:pPr>
            <a:endParaRPr lang="tr-TR" altLang="tr-TR" sz="1600" smtClean="0">
              <a:solidFill>
                <a:prstClr val="black"/>
              </a:solidFill>
              <a:latin typeface="Times New Roman" pitchFamily="18" charset="0"/>
            </a:endParaRPr>
          </a:p>
          <a:p>
            <a:pPr eaLnBrk="1" fontAlgn="base" hangingPunct="1">
              <a:spcBef>
                <a:spcPct val="0"/>
              </a:spcBef>
              <a:spcAft>
                <a:spcPct val="0"/>
              </a:spcAft>
              <a:buClrTx/>
              <a:buSzTx/>
              <a:buFontTx/>
              <a:buNone/>
            </a:pPr>
            <a:r>
              <a:rPr lang="tr-TR" altLang="tr-TR" sz="1600" smtClean="0">
                <a:solidFill>
                  <a:prstClr val="black"/>
                </a:solidFill>
                <a:latin typeface="Times New Roman" pitchFamily="18" charset="0"/>
              </a:rPr>
              <a:t>Soğuk iklim şartlarına çok dayanıklı olan bu alt tür, vatanında çok rutubetli yerlerde yetişmektedir. Sibirya Fıstık Çamı </a:t>
            </a:r>
            <a:r>
              <a:rPr lang="tr-TR" altLang="tr-TR" sz="1600" i="1" smtClean="0">
                <a:solidFill>
                  <a:prstClr val="black"/>
                </a:solidFill>
                <a:latin typeface="Times New Roman" pitchFamily="18" charset="0"/>
              </a:rPr>
              <a:t>P. cembra</a:t>
            </a:r>
            <a:r>
              <a:rPr lang="tr-TR" altLang="tr-TR" sz="1600" smtClean="0">
                <a:solidFill>
                  <a:prstClr val="black"/>
                </a:solidFill>
                <a:latin typeface="Times New Roman" pitchFamily="18" charset="0"/>
              </a:rPr>
              <a:t>'ya nazaran daha süratli gelişir. </a:t>
            </a:r>
          </a:p>
          <a:p>
            <a:pPr eaLnBrk="1" fontAlgn="base" hangingPunct="1">
              <a:spcBef>
                <a:spcPct val="0"/>
              </a:spcBef>
              <a:spcAft>
                <a:spcPct val="0"/>
              </a:spcAft>
              <a:buClrTx/>
              <a:buSzTx/>
              <a:buFontTx/>
              <a:buNone/>
            </a:pPr>
            <a:endParaRPr lang="tr-TR" altLang="tr-TR" sz="1600" smtClean="0">
              <a:solidFill>
                <a:prstClr val="black"/>
              </a:solidFill>
              <a:latin typeface="Times New Roman" pitchFamily="18" charset="0"/>
            </a:endParaRPr>
          </a:p>
          <a:p>
            <a:pPr eaLnBrk="1" fontAlgn="base" hangingPunct="1">
              <a:spcBef>
                <a:spcPct val="0"/>
              </a:spcBef>
              <a:spcAft>
                <a:spcPct val="0"/>
              </a:spcAft>
              <a:buClrTx/>
              <a:buSzTx/>
              <a:buFontTx/>
              <a:buNone/>
            </a:pPr>
            <a:r>
              <a:rPr lang="tr-TR" altLang="tr-TR" sz="1600" smtClean="0">
                <a:solidFill>
                  <a:prstClr val="black"/>
                </a:solidFill>
                <a:latin typeface="Times New Roman" pitchFamily="18" charset="0"/>
              </a:rPr>
              <a:t>Peyzaj mimarlığında kullanış tarzı ana türe benzer.</a:t>
            </a:r>
          </a:p>
        </p:txBody>
      </p:sp>
      <p:sp>
        <p:nvSpPr>
          <p:cNvPr id="77827" name="Text Box 2"/>
          <p:cNvSpPr txBox="1">
            <a:spLocks noChangeArrowheads="1"/>
          </p:cNvSpPr>
          <p:nvPr/>
        </p:nvSpPr>
        <p:spPr bwMode="auto">
          <a:xfrm>
            <a:off x="4643438" y="115888"/>
            <a:ext cx="3529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fontAlgn="base">
              <a:spcBef>
                <a:spcPct val="50000"/>
              </a:spcBef>
              <a:spcAft>
                <a:spcPct val="0"/>
              </a:spcAft>
              <a:buClrTx/>
              <a:buSzTx/>
              <a:buFontTx/>
              <a:buNone/>
            </a:pPr>
            <a:r>
              <a:rPr lang="tr-TR" altLang="tr-TR" sz="2000" i="1" smtClean="0">
                <a:solidFill>
                  <a:prstClr val="white"/>
                </a:solidFill>
                <a:latin typeface="Times New Roman" pitchFamily="18" charset="0"/>
              </a:rPr>
              <a:t>P. cembra</a:t>
            </a:r>
            <a:r>
              <a:rPr lang="tr-TR" altLang="tr-TR" sz="2000" smtClean="0">
                <a:solidFill>
                  <a:prstClr val="white"/>
                </a:solidFill>
                <a:latin typeface="Times New Roman" pitchFamily="18" charset="0"/>
              </a:rPr>
              <a:t> var. </a:t>
            </a:r>
            <a:r>
              <a:rPr lang="tr-TR" altLang="tr-TR" sz="2000" i="1" smtClean="0">
                <a:solidFill>
                  <a:prstClr val="white"/>
                </a:solidFill>
                <a:latin typeface="Times New Roman" pitchFamily="18" charset="0"/>
              </a:rPr>
              <a:t>sibirica</a:t>
            </a:r>
            <a:endParaRPr lang="tr-TR" altLang="tr-TR" sz="2000" b="1" smtClean="0">
              <a:solidFill>
                <a:prstClr val="white"/>
              </a:solidFill>
              <a:latin typeface="Times New Roman" pitchFamily="18" charset="0"/>
            </a:endParaRPr>
          </a:p>
        </p:txBody>
      </p:sp>
      <p:pic>
        <p:nvPicPr>
          <p:cNvPr id="77828" name="Resi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213" y="692150"/>
            <a:ext cx="4211637"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53837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5" descr="pincoulter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0250" y="836613"/>
            <a:ext cx="3735388"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Rectangle 6"/>
          <p:cNvSpPr>
            <a:spLocks noChangeArrowheads="1"/>
          </p:cNvSpPr>
          <p:nvPr/>
        </p:nvSpPr>
        <p:spPr bwMode="auto">
          <a:xfrm>
            <a:off x="542925" y="765175"/>
            <a:ext cx="3959225"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fontAlgn="base" hangingPunct="1">
              <a:spcBef>
                <a:spcPct val="0"/>
              </a:spcBef>
              <a:spcAft>
                <a:spcPct val="0"/>
              </a:spcAft>
              <a:buClrTx/>
              <a:buSzTx/>
              <a:buFontTx/>
              <a:buNone/>
            </a:pPr>
            <a:r>
              <a:rPr lang="tr-TR" altLang="tr-TR" sz="1800" b="1" i="1" smtClean="0">
                <a:solidFill>
                  <a:prstClr val="black"/>
                </a:solidFill>
                <a:latin typeface="Times New Roman" pitchFamily="18" charset="0"/>
              </a:rPr>
              <a:t>Pinus coulteri</a:t>
            </a:r>
            <a:r>
              <a:rPr lang="tr-TR" altLang="tr-TR" sz="1800" b="1" smtClean="0">
                <a:solidFill>
                  <a:prstClr val="black"/>
                </a:solidFill>
                <a:latin typeface="Times New Roman" pitchFamily="18" charset="0"/>
              </a:rPr>
              <a:t> D. Don </a:t>
            </a:r>
          </a:p>
          <a:p>
            <a:pPr eaLnBrk="1" fontAlgn="base" hangingPunct="1">
              <a:spcBef>
                <a:spcPct val="0"/>
              </a:spcBef>
              <a:spcAft>
                <a:spcPct val="0"/>
              </a:spcAft>
              <a:buClrTx/>
              <a:buSzTx/>
              <a:buFontTx/>
              <a:buNone/>
            </a:pPr>
            <a:endParaRPr lang="tr-TR" altLang="tr-TR" sz="1800" b="1" smtClean="0">
              <a:solidFill>
                <a:prstClr val="black"/>
              </a:solidFill>
              <a:latin typeface="Times New Roman" pitchFamily="18" charset="0"/>
            </a:endParaRPr>
          </a:p>
          <a:p>
            <a:pPr eaLnBrk="1" fontAlgn="base" hangingPunct="1">
              <a:spcBef>
                <a:spcPct val="0"/>
              </a:spcBef>
              <a:spcAft>
                <a:spcPct val="0"/>
              </a:spcAft>
              <a:buClrTx/>
              <a:buSzTx/>
              <a:buFontTx/>
              <a:buNone/>
            </a:pPr>
            <a:r>
              <a:rPr lang="tr-TR" altLang="tr-TR" sz="1800" b="1" smtClean="0">
                <a:solidFill>
                  <a:prstClr val="black"/>
                </a:solidFill>
                <a:latin typeface="Times New Roman" pitchFamily="18" charset="0"/>
              </a:rPr>
              <a:t>(</a:t>
            </a:r>
            <a:r>
              <a:rPr lang="tr-TR" altLang="tr-TR" sz="1800" b="1" i="1" smtClean="0">
                <a:solidFill>
                  <a:prstClr val="black"/>
                </a:solidFill>
                <a:latin typeface="Times New Roman" pitchFamily="18" charset="0"/>
              </a:rPr>
              <a:t>P. macrocarpa</a:t>
            </a:r>
            <a:r>
              <a:rPr lang="tr-TR" altLang="tr-TR" sz="1800" b="1" smtClean="0">
                <a:solidFill>
                  <a:prstClr val="black"/>
                </a:solidFill>
                <a:latin typeface="Times New Roman" pitchFamily="18" charset="0"/>
              </a:rPr>
              <a:t> Lindl.) </a:t>
            </a:r>
          </a:p>
          <a:p>
            <a:pPr eaLnBrk="1" fontAlgn="base" hangingPunct="1">
              <a:spcBef>
                <a:spcPct val="0"/>
              </a:spcBef>
              <a:spcAft>
                <a:spcPct val="0"/>
              </a:spcAft>
              <a:buClrTx/>
              <a:buSzTx/>
              <a:buFontTx/>
              <a:buNone/>
            </a:pPr>
            <a:r>
              <a:rPr lang="tr-TR" altLang="tr-TR" sz="1800" b="1" smtClean="0">
                <a:solidFill>
                  <a:prstClr val="black"/>
                </a:solidFill>
                <a:latin typeface="Times New Roman" pitchFamily="18" charset="0"/>
              </a:rPr>
              <a:t>Coulter Çamı, İri Kozalaklı Çam</a:t>
            </a:r>
          </a:p>
          <a:p>
            <a:pPr eaLnBrk="1" fontAlgn="base" hangingPunct="1">
              <a:spcBef>
                <a:spcPct val="0"/>
              </a:spcBef>
              <a:spcAft>
                <a:spcPct val="0"/>
              </a:spcAft>
              <a:buClrTx/>
              <a:buSzTx/>
              <a:buFontTx/>
              <a:buNone/>
            </a:pPr>
            <a:endParaRPr lang="tr-TR" altLang="tr-TR" sz="1800" smtClean="0">
              <a:solidFill>
                <a:prstClr val="black"/>
              </a:solidFill>
              <a:latin typeface="Times New Roman" pitchFamily="18" charset="0"/>
            </a:endParaRPr>
          </a:p>
          <a:p>
            <a:pPr eaLnBrk="1" fontAlgn="base" hangingPunct="1">
              <a:spcBef>
                <a:spcPct val="0"/>
              </a:spcBef>
              <a:spcAft>
                <a:spcPct val="0"/>
              </a:spcAft>
              <a:buClrTx/>
              <a:buSzTx/>
              <a:buFontTx/>
              <a:buNone/>
            </a:pPr>
            <a:endParaRPr lang="tr-TR" altLang="tr-TR" sz="1800" smtClean="0">
              <a:solidFill>
                <a:prstClr val="black"/>
              </a:solidFill>
              <a:latin typeface="Times New Roman" pitchFamily="18" charset="0"/>
            </a:endParaRPr>
          </a:p>
          <a:p>
            <a:pPr eaLnBrk="1" fontAlgn="base" hangingPunct="1">
              <a:spcBef>
                <a:spcPct val="0"/>
              </a:spcBef>
              <a:spcAft>
                <a:spcPct val="0"/>
              </a:spcAft>
              <a:buClrTx/>
              <a:buSzTx/>
              <a:buFontTx/>
              <a:buNone/>
            </a:pPr>
            <a:r>
              <a:rPr lang="tr-TR" altLang="tr-TR" sz="1600" smtClean="0">
                <a:solidFill>
                  <a:prstClr val="black"/>
                </a:solidFill>
                <a:latin typeface="Times New Roman" pitchFamily="18" charset="0"/>
              </a:rPr>
              <a:t>Doğal olarak Kaliforniya'mn sahil dağlarında, kurak ve sıcak mahallerde, killi topraklarda yetişmektedir. Vatanında 25-35 m boya ulaşır. Dalları kalın, horizontal yönelmiş ve çevrel dizilmişlerdir. Gevşek, piramidal bir taca sahiptir. Gövdesi koyu, kahverengi, siyahımsı, derin çatlaklı, kalın kabukludur.</a:t>
            </a:r>
          </a:p>
        </p:txBody>
      </p:sp>
      <p:sp>
        <p:nvSpPr>
          <p:cNvPr id="78852" name="Text Box 2"/>
          <p:cNvSpPr txBox="1">
            <a:spLocks noChangeArrowheads="1"/>
          </p:cNvSpPr>
          <p:nvPr/>
        </p:nvSpPr>
        <p:spPr bwMode="auto">
          <a:xfrm>
            <a:off x="4643438" y="115888"/>
            <a:ext cx="35290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fontAlgn="base">
              <a:spcBef>
                <a:spcPct val="50000"/>
              </a:spcBef>
              <a:spcAft>
                <a:spcPct val="0"/>
              </a:spcAft>
              <a:buClrTx/>
              <a:buSzTx/>
              <a:buFontTx/>
              <a:buNone/>
            </a:pPr>
            <a:r>
              <a:rPr lang="tr-TR" altLang="tr-TR" b="1" i="1" smtClean="0">
                <a:solidFill>
                  <a:prstClr val="white"/>
                </a:solidFill>
                <a:latin typeface="Times New Roman" pitchFamily="18" charset="0"/>
              </a:rPr>
              <a:t>Pinus coulteri</a:t>
            </a:r>
            <a:endParaRPr lang="tr-TR" altLang="tr-TR" sz="2200" b="1" smtClean="0">
              <a:solidFill>
                <a:prstClr val="white"/>
              </a:solidFill>
              <a:latin typeface="Times New Roman" pitchFamily="18" charset="0"/>
            </a:endParaRPr>
          </a:p>
        </p:txBody>
      </p:sp>
    </p:spTree>
    <p:extLst>
      <p:ext uri="{BB962C8B-B14F-4D97-AF65-F5344CB8AC3E}">
        <p14:creationId xmlns:p14="http://schemas.microsoft.com/office/powerpoint/2010/main" val="25191684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descr="pincoulteri3"/>
          <p:cNvPicPr>
            <a:picLocks noChangeAspect="1" noChangeArrowheads="1"/>
          </p:cNvPicPr>
          <p:nvPr/>
        </p:nvPicPr>
        <p:blipFill>
          <a:blip r:embed="rId3">
            <a:extLst>
              <a:ext uri="{28A0092B-C50C-407E-A947-70E740481C1C}">
                <a14:useLocalDpi xmlns:a14="http://schemas.microsoft.com/office/drawing/2010/main" val="0"/>
              </a:ext>
            </a:extLst>
          </a:blip>
          <a:srcRect l="3009" t="2263" r="3001" b="3236"/>
          <a:stretch>
            <a:fillRect/>
          </a:stretch>
        </p:blipFill>
        <p:spPr bwMode="auto">
          <a:xfrm>
            <a:off x="1187450" y="836613"/>
            <a:ext cx="676910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Rectangle 5"/>
          <p:cNvSpPr>
            <a:spLocks noChangeArrowheads="1"/>
          </p:cNvSpPr>
          <p:nvPr/>
        </p:nvSpPr>
        <p:spPr bwMode="auto">
          <a:xfrm>
            <a:off x="539750" y="5445125"/>
            <a:ext cx="82073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fontAlgn="base" hangingPunct="1">
              <a:spcBef>
                <a:spcPct val="0"/>
              </a:spcBef>
              <a:spcAft>
                <a:spcPct val="0"/>
              </a:spcAft>
              <a:buClrTx/>
              <a:buSzTx/>
              <a:buFontTx/>
              <a:buNone/>
            </a:pPr>
            <a:r>
              <a:rPr lang="tr-TR" altLang="tr-TR" sz="1600" smtClean="0">
                <a:solidFill>
                  <a:prstClr val="black"/>
                </a:solidFill>
                <a:latin typeface="Times New Roman" pitchFamily="18" charset="0"/>
              </a:rPr>
              <a:t>Genç sürgünleri önce mavimsi beyaz, dumanlı, ikinci yılda gri kahverengi olup yaşlı sürgünler ibre taşımazlar. İğne yapraklan üçlü veya beşli, mavimsi koyu yeşil, gayet sert, kenarları keskin, uçlan sivri, 15-30 cm uzunlukta, 1,5-2 cm genişliktedir. İğne yapraklar sürgünlerin uçlarında fırça veya püskül gibi sık dizilmişlerdir.</a:t>
            </a:r>
          </a:p>
        </p:txBody>
      </p:sp>
      <p:sp>
        <p:nvSpPr>
          <p:cNvPr id="79876" name="Text Box 2"/>
          <p:cNvSpPr txBox="1">
            <a:spLocks noChangeArrowheads="1"/>
          </p:cNvSpPr>
          <p:nvPr/>
        </p:nvSpPr>
        <p:spPr bwMode="auto">
          <a:xfrm>
            <a:off x="4643438" y="115888"/>
            <a:ext cx="3529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fontAlgn="base">
              <a:spcBef>
                <a:spcPct val="50000"/>
              </a:spcBef>
              <a:spcAft>
                <a:spcPct val="0"/>
              </a:spcAft>
              <a:buClrTx/>
              <a:buSzTx/>
              <a:buFontTx/>
              <a:buNone/>
            </a:pPr>
            <a:r>
              <a:rPr lang="tr-TR" altLang="tr-TR" sz="2000" b="1" i="1" smtClean="0">
                <a:solidFill>
                  <a:prstClr val="white"/>
                </a:solidFill>
                <a:latin typeface="Times New Roman" pitchFamily="18" charset="0"/>
              </a:rPr>
              <a:t>Pinus coulteri</a:t>
            </a:r>
            <a:endParaRPr lang="tr-TR" altLang="tr-TR" sz="2000" b="1" smtClean="0">
              <a:solidFill>
                <a:prstClr val="white"/>
              </a:solidFill>
              <a:latin typeface="Times New Roman" pitchFamily="18" charset="0"/>
            </a:endParaRPr>
          </a:p>
        </p:txBody>
      </p:sp>
    </p:spTree>
    <p:extLst>
      <p:ext uri="{BB962C8B-B14F-4D97-AF65-F5344CB8AC3E}">
        <p14:creationId xmlns:p14="http://schemas.microsoft.com/office/powerpoint/2010/main" val="10627900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4"/>
          <p:cNvSpPr>
            <a:spLocks noChangeArrowheads="1"/>
          </p:cNvSpPr>
          <p:nvPr/>
        </p:nvSpPr>
        <p:spPr bwMode="auto">
          <a:xfrm>
            <a:off x="4878388" y="765175"/>
            <a:ext cx="3743325"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fontAlgn="base" hangingPunct="1">
              <a:spcBef>
                <a:spcPct val="0"/>
              </a:spcBef>
              <a:spcAft>
                <a:spcPct val="0"/>
              </a:spcAft>
              <a:buClrTx/>
              <a:buSzTx/>
              <a:buFontTx/>
              <a:buNone/>
            </a:pPr>
            <a:r>
              <a:rPr lang="tr-TR" altLang="tr-TR" sz="1800" smtClean="0">
                <a:solidFill>
                  <a:prstClr val="black"/>
                </a:solidFill>
                <a:latin typeface="Times New Roman" pitchFamily="18" charset="0"/>
              </a:rPr>
              <a:t>Kozalakları mat açık sarımsı, gayet iri, 25-30 cm, nadiren 35 cm uzunlukta, 10 -12 cm genişlikte, ağırlığı ekseriya 1 kg.'ın üzerindedir. </a:t>
            </a:r>
          </a:p>
          <a:p>
            <a:pPr eaLnBrk="1" fontAlgn="base" hangingPunct="1">
              <a:spcBef>
                <a:spcPct val="0"/>
              </a:spcBef>
              <a:spcAft>
                <a:spcPct val="0"/>
              </a:spcAft>
              <a:buClrTx/>
              <a:buSzTx/>
              <a:buFontTx/>
              <a:buNone/>
            </a:pPr>
            <a:endParaRPr lang="tr-TR" altLang="tr-TR" sz="1800" smtClean="0">
              <a:solidFill>
                <a:prstClr val="black"/>
              </a:solidFill>
              <a:latin typeface="Times New Roman" pitchFamily="18" charset="0"/>
            </a:endParaRPr>
          </a:p>
          <a:p>
            <a:pPr eaLnBrk="1" fontAlgn="base" hangingPunct="1">
              <a:spcBef>
                <a:spcPct val="0"/>
              </a:spcBef>
              <a:spcAft>
                <a:spcPct val="0"/>
              </a:spcAft>
              <a:buClrTx/>
              <a:buSzTx/>
              <a:buFontTx/>
              <a:buNone/>
            </a:pPr>
            <a:r>
              <a:rPr lang="tr-TR" altLang="tr-TR" sz="1800" smtClean="0">
                <a:solidFill>
                  <a:prstClr val="black"/>
                </a:solidFill>
                <a:latin typeface="Times New Roman" pitchFamily="18" charset="0"/>
              </a:rPr>
              <a:t>Tohumlan siyah, 18-22 mm uzunlukta, 9-10 mm genişlikte, oval, hafifçe eğri, kırmızı kahverengi, 2-3,5 cm boyunda kanatlan haizdir ve yenilebilir. </a:t>
            </a:r>
          </a:p>
        </p:txBody>
      </p:sp>
      <p:pic>
        <p:nvPicPr>
          <p:cNvPr id="80899" name="Picture 5" descr="pincoulteri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765175"/>
            <a:ext cx="41751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Text Box 2"/>
          <p:cNvSpPr txBox="1">
            <a:spLocks noChangeArrowheads="1"/>
          </p:cNvSpPr>
          <p:nvPr/>
        </p:nvSpPr>
        <p:spPr bwMode="auto">
          <a:xfrm>
            <a:off x="4643438" y="115888"/>
            <a:ext cx="3529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fontAlgn="base">
              <a:spcBef>
                <a:spcPct val="50000"/>
              </a:spcBef>
              <a:spcAft>
                <a:spcPct val="0"/>
              </a:spcAft>
              <a:buClrTx/>
              <a:buSzTx/>
              <a:buFontTx/>
              <a:buNone/>
            </a:pPr>
            <a:r>
              <a:rPr lang="tr-TR" altLang="tr-TR" sz="2000" b="1" i="1" smtClean="0">
                <a:solidFill>
                  <a:prstClr val="white"/>
                </a:solidFill>
                <a:latin typeface="Times New Roman" pitchFamily="18" charset="0"/>
              </a:rPr>
              <a:t>Pinus coulteri</a:t>
            </a:r>
            <a:endParaRPr lang="tr-TR" altLang="tr-TR" sz="2000" b="1" smtClean="0">
              <a:solidFill>
                <a:prstClr val="white"/>
              </a:solidFill>
              <a:latin typeface="Times New Roman" pitchFamily="18" charset="0"/>
            </a:endParaRPr>
          </a:p>
        </p:txBody>
      </p:sp>
      <p:pic>
        <p:nvPicPr>
          <p:cNvPr id="80901" name="Picture 4" descr="pincoulteri2"/>
          <p:cNvPicPr>
            <a:picLocks noChangeAspect="1" noChangeArrowheads="1"/>
          </p:cNvPicPr>
          <p:nvPr/>
        </p:nvPicPr>
        <p:blipFill>
          <a:blip r:embed="rId4">
            <a:extLst>
              <a:ext uri="{28A0092B-C50C-407E-A947-70E740481C1C}">
                <a14:useLocalDpi xmlns:a14="http://schemas.microsoft.com/office/drawing/2010/main" val="0"/>
              </a:ext>
            </a:extLst>
          </a:blip>
          <a:srcRect l="5074" t="7219" r="4897" b="14200"/>
          <a:stretch>
            <a:fillRect/>
          </a:stretch>
        </p:blipFill>
        <p:spPr bwMode="auto">
          <a:xfrm>
            <a:off x="5724525" y="3405188"/>
            <a:ext cx="2232025" cy="292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4691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3"/>
          <p:cNvSpPr txBox="1">
            <a:spLocks noChangeArrowheads="1"/>
          </p:cNvSpPr>
          <p:nvPr/>
        </p:nvSpPr>
        <p:spPr bwMode="auto">
          <a:xfrm>
            <a:off x="250825" y="2997200"/>
            <a:ext cx="8785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fontAlgn="base">
              <a:spcBef>
                <a:spcPct val="50000"/>
              </a:spcBef>
              <a:spcAft>
                <a:spcPct val="0"/>
              </a:spcAft>
              <a:buClrTx/>
              <a:buSzTx/>
              <a:buFontTx/>
              <a:buNone/>
            </a:pPr>
            <a:r>
              <a:rPr lang="tr-TR" altLang="tr-TR" sz="2000" b="1" smtClean="0">
                <a:solidFill>
                  <a:prstClr val="black"/>
                </a:solidFill>
                <a:latin typeface="Times New Roman" pitchFamily="18" charset="0"/>
              </a:rPr>
              <a:t>TÜRKİYE’DE EGZOTİK OLARAK YETİŞEN ÇAMLAR</a:t>
            </a:r>
          </a:p>
        </p:txBody>
      </p:sp>
    </p:spTree>
    <p:extLst>
      <p:ext uri="{BB962C8B-B14F-4D97-AF65-F5344CB8AC3E}">
        <p14:creationId xmlns:p14="http://schemas.microsoft.com/office/powerpoint/2010/main" val="2942917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4" descr="pincoulteri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588" y="760413"/>
            <a:ext cx="400685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5"/>
          <p:cNvSpPr>
            <a:spLocks noChangeArrowheads="1"/>
          </p:cNvSpPr>
          <p:nvPr/>
        </p:nvSpPr>
        <p:spPr bwMode="auto">
          <a:xfrm>
            <a:off x="4787900" y="733425"/>
            <a:ext cx="3887788" cy="57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just" eaLnBrk="1" fontAlgn="base" hangingPunct="1">
              <a:spcBef>
                <a:spcPct val="0"/>
              </a:spcBef>
              <a:spcAft>
                <a:spcPct val="0"/>
              </a:spcAft>
              <a:buClrTx/>
              <a:buSzTx/>
              <a:buFontTx/>
              <a:buNone/>
            </a:pPr>
            <a:r>
              <a:rPr lang="tr-TR" altLang="tr-TR" sz="1600" i="1" smtClean="0">
                <a:solidFill>
                  <a:prstClr val="black"/>
                </a:solidFill>
                <a:latin typeface="Times New Roman" pitchFamily="18" charset="0"/>
              </a:rPr>
              <a:t>P. coulteri</a:t>
            </a:r>
            <a:r>
              <a:rPr lang="tr-TR" altLang="tr-TR" sz="1600" smtClean="0">
                <a:solidFill>
                  <a:prstClr val="black"/>
                </a:solidFill>
                <a:latin typeface="Times New Roman" pitchFamily="18" charset="0"/>
              </a:rPr>
              <a:t>, uzun iğne yapraklan, piramidal, gayet dekoratif görünüşü ile, süratli gelişen; nispi rutubeti çok yüksek olmayan ılıman bölgelerde yetişebilen bir çam türü olarak öneme sahiptir. </a:t>
            </a:r>
          </a:p>
          <a:p>
            <a:pPr algn="just" eaLnBrk="1" fontAlgn="base" hangingPunct="1">
              <a:spcBef>
                <a:spcPct val="0"/>
              </a:spcBef>
              <a:spcAft>
                <a:spcPct val="0"/>
              </a:spcAft>
              <a:buClrTx/>
              <a:buSzTx/>
              <a:buFontTx/>
              <a:buNone/>
            </a:pPr>
            <a:endParaRPr lang="tr-TR" altLang="tr-TR" sz="1600" smtClean="0">
              <a:solidFill>
                <a:prstClr val="black"/>
              </a:solidFill>
              <a:latin typeface="Times New Roman" pitchFamily="18" charset="0"/>
            </a:endParaRPr>
          </a:p>
          <a:p>
            <a:pPr algn="just" eaLnBrk="1" fontAlgn="base" hangingPunct="1">
              <a:spcBef>
                <a:spcPct val="0"/>
              </a:spcBef>
              <a:spcAft>
                <a:spcPct val="0"/>
              </a:spcAft>
              <a:buClrTx/>
              <a:buSzTx/>
              <a:buFontTx/>
              <a:buNone/>
            </a:pPr>
            <a:r>
              <a:rPr lang="tr-TR" altLang="tr-TR" sz="1600" smtClean="0">
                <a:solidFill>
                  <a:prstClr val="black"/>
                </a:solidFill>
                <a:latin typeface="Times New Roman" pitchFamily="18" charset="0"/>
              </a:rPr>
              <a:t>Dona karşı dayanıklı değildir. Kışları soğuk ve sert geçen iklimlerde yetişemez. Killi topraklarda oldukça güzel geliştiği gibi, kireçli topraklarda da yetişebilir. </a:t>
            </a:r>
          </a:p>
          <a:p>
            <a:pPr algn="just" eaLnBrk="1" fontAlgn="base" hangingPunct="1">
              <a:spcBef>
                <a:spcPct val="0"/>
              </a:spcBef>
              <a:spcAft>
                <a:spcPct val="0"/>
              </a:spcAft>
              <a:buClrTx/>
              <a:buSzTx/>
              <a:buFontTx/>
              <a:buNone/>
            </a:pPr>
            <a:endParaRPr lang="tr-TR" altLang="tr-TR" sz="1600" i="1" smtClean="0">
              <a:solidFill>
                <a:prstClr val="black"/>
              </a:solidFill>
              <a:latin typeface="Times New Roman" pitchFamily="18" charset="0"/>
            </a:endParaRPr>
          </a:p>
          <a:p>
            <a:pPr algn="just" eaLnBrk="1" fontAlgn="base" hangingPunct="1">
              <a:spcBef>
                <a:spcPct val="0"/>
              </a:spcBef>
              <a:spcAft>
                <a:spcPct val="0"/>
              </a:spcAft>
              <a:buClrTx/>
              <a:buSzTx/>
              <a:buFontTx/>
              <a:buNone/>
            </a:pPr>
            <a:r>
              <a:rPr lang="tr-TR" altLang="tr-TR" sz="1600" i="1" smtClean="0">
                <a:solidFill>
                  <a:prstClr val="black"/>
                </a:solidFill>
                <a:latin typeface="Times New Roman" pitchFamily="18" charset="0"/>
              </a:rPr>
              <a:t>P. coulteri</a:t>
            </a:r>
            <a:r>
              <a:rPr lang="tr-TR" altLang="tr-TR" sz="1600" smtClean="0">
                <a:solidFill>
                  <a:prstClr val="black"/>
                </a:solidFill>
                <a:latin typeface="Times New Roman" pitchFamily="18" charset="0"/>
              </a:rPr>
              <a:t> rüzgara maruz olmayan yerlerde bulundurulmalıdır. Özellikle gençlik devresinde, kışın ve ilkbaharda kuvvetli güneş ışığından zarar görür. Bu bakımdan aydınlık (fakat yakıcı güneş ışığına maruz olmayan) veya yan gölge koşullarda bulundurulması uygundur. İstanbul iklim şartlarında iyi gelişebilmektedir. </a:t>
            </a:r>
          </a:p>
          <a:p>
            <a:pPr algn="just" eaLnBrk="1" fontAlgn="base" hangingPunct="1">
              <a:spcBef>
                <a:spcPct val="0"/>
              </a:spcBef>
              <a:spcAft>
                <a:spcPct val="0"/>
              </a:spcAft>
              <a:buClrTx/>
              <a:buSzTx/>
              <a:buFontTx/>
              <a:buNone/>
            </a:pPr>
            <a:endParaRPr lang="tr-TR" altLang="tr-TR" sz="1600" i="1" smtClean="0">
              <a:solidFill>
                <a:prstClr val="black"/>
              </a:solidFill>
              <a:latin typeface="Times New Roman" pitchFamily="18" charset="0"/>
            </a:endParaRPr>
          </a:p>
          <a:p>
            <a:pPr algn="just" eaLnBrk="1" fontAlgn="base" hangingPunct="1">
              <a:spcBef>
                <a:spcPct val="0"/>
              </a:spcBef>
              <a:spcAft>
                <a:spcPct val="0"/>
              </a:spcAft>
              <a:buClrTx/>
              <a:buSzTx/>
              <a:buFontTx/>
              <a:buNone/>
            </a:pPr>
            <a:r>
              <a:rPr lang="tr-TR" altLang="tr-TR" sz="1600" i="1" smtClean="0">
                <a:solidFill>
                  <a:prstClr val="black"/>
                </a:solidFill>
                <a:latin typeface="Times New Roman" pitchFamily="18" charset="0"/>
              </a:rPr>
              <a:t>P. coulteri</a:t>
            </a:r>
            <a:r>
              <a:rPr lang="tr-TR" altLang="tr-TR" sz="1600" smtClean="0">
                <a:solidFill>
                  <a:prstClr val="black"/>
                </a:solidFill>
                <a:latin typeface="Times New Roman" pitchFamily="18" charset="0"/>
              </a:rPr>
              <a:t> geniş yeşil alanlarda soliter halde bulundurulmalı veya gevşek gruplar oluşturulmalıdır.</a:t>
            </a:r>
          </a:p>
        </p:txBody>
      </p:sp>
      <p:sp>
        <p:nvSpPr>
          <p:cNvPr id="81924" name="Text Box 2"/>
          <p:cNvSpPr txBox="1">
            <a:spLocks noChangeArrowheads="1"/>
          </p:cNvSpPr>
          <p:nvPr/>
        </p:nvSpPr>
        <p:spPr bwMode="auto">
          <a:xfrm>
            <a:off x="4643438" y="115888"/>
            <a:ext cx="3529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fontAlgn="base">
              <a:spcBef>
                <a:spcPct val="50000"/>
              </a:spcBef>
              <a:spcAft>
                <a:spcPct val="0"/>
              </a:spcAft>
              <a:buClrTx/>
              <a:buSzTx/>
              <a:buFontTx/>
              <a:buNone/>
            </a:pPr>
            <a:r>
              <a:rPr lang="tr-TR" altLang="tr-TR" sz="2000" b="1" i="1" smtClean="0">
                <a:solidFill>
                  <a:prstClr val="white"/>
                </a:solidFill>
                <a:latin typeface="Times New Roman" pitchFamily="18" charset="0"/>
              </a:rPr>
              <a:t>Pinus coulteri</a:t>
            </a:r>
            <a:endParaRPr lang="tr-TR" altLang="tr-TR" sz="2000" b="1" smtClean="0">
              <a:solidFill>
                <a:prstClr val="white"/>
              </a:solidFill>
              <a:latin typeface="Times New Roman" pitchFamily="18" charset="0"/>
            </a:endParaRPr>
          </a:p>
        </p:txBody>
      </p:sp>
    </p:spTree>
    <p:extLst>
      <p:ext uri="{BB962C8B-B14F-4D97-AF65-F5344CB8AC3E}">
        <p14:creationId xmlns:p14="http://schemas.microsoft.com/office/powerpoint/2010/main" val="20845066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5"/>
          <p:cNvSpPr>
            <a:spLocks noChangeArrowheads="1"/>
          </p:cNvSpPr>
          <p:nvPr/>
        </p:nvSpPr>
        <p:spPr bwMode="auto">
          <a:xfrm>
            <a:off x="503238" y="547688"/>
            <a:ext cx="828040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fontAlgn="base" hangingPunct="1">
              <a:spcBef>
                <a:spcPct val="0"/>
              </a:spcBef>
              <a:spcAft>
                <a:spcPct val="0"/>
              </a:spcAft>
              <a:buClrTx/>
              <a:buSzTx/>
              <a:buFontTx/>
              <a:buNone/>
            </a:pPr>
            <a:r>
              <a:rPr lang="tr-TR" altLang="tr-TR" sz="1800" b="1" i="1" smtClean="0">
                <a:solidFill>
                  <a:prstClr val="black"/>
                </a:solidFill>
                <a:latin typeface="Times New Roman" pitchFamily="18" charset="0"/>
              </a:rPr>
              <a:t>Pinus mugo</a:t>
            </a:r>
            <a:r>
              <a:rPr lang="tr-TR" altLang="tr-TR" sz="1800" b="1" smtClean="0">
                <a:solidFill>
                  <a:prstClr val="black"/>
                </a:solidFill>
                <a:latin typeface="Times New Roman" pitchFamily="18" charset="0"/>
              </a:rPr>
              <a:t> Turra (</a:t>
            </a:r>
            <a:r>
              <a:rPr lang="tr-TR" altLang="tr-TR" sz="1800" b="1" i="1" smtClean="0">
                <a:solidFill>
                  <a:prstClr val="black"/>
                </a:solidFill>
                <a:latin typeface="Times New Roman" pitchFamily="18" charset="0"/>
              </a:rPr>
              <a:t>P. montana</a:t>
            </a:r>
            <a:r>
              <a:rPr lang="tr-TR" altLang="tr-TR" sz="1800" b="1" smtClean="0">
                <a:solidFill>
                  <a:prstClr val="black"/>
                </a:solidFill>
                <a:latin typeface="Times New Roman" pitchFamily="18" charset="0"/>
              </a:rPr>
              <a:t> Mill.)</a:t>
            </a:r>
          </a:p>
          <a:p>
            <a:pPr eaLnBrk="1" fontAlgn="base" hangingPunct="1">
              <a:spcBef>
                <a:spcPct val="0"/>
              </a:spcBef>
              <a:spcAft>
                <a:spcPct val="0"/>
              </a:spcAft>
              <a:buClrTx/>
              <a:buSzTx/>
              <a:buFontTx/>
              <a:buNone/>
            </a:pPr>
            <a:r>
              <a:rPr lang="tr-TR" altLang="tr-TR" sz="1800" b="1" smtClean="0">
                <a:solidFill>
                  <a:prstClr val="black"/>
                </a:solidFill>
                <a:latin typeface="Times New Roman" pitchFamily="18" charset="0"/>
              </a:rPr>
              <a:t>Dağ Çamı </a:t>
            </a:r>
          </a:p>
          <a:p>
            <a:pPr eaLnBrk="1" fontAlgn="base" hangingPunct="1">
              <a:spcBef>
                <a:spcPct val="0"/>
              </a:spcBef>
              <a:spcAft>
                <a:spcPct val="0"/>
              </a:spcAft>
              <a:buClrTx/>
              <a:buSzTx/>
              <a:buFontTx/>
              <a:buNone/>
            </a:pPr>
            <a:endParaRPr lang="tr-TR" altLang="tr-TR" sz="1800" smtClean="0">
              <a:solidFill>
                <a:prstClr val="black"/>
              </a:solidFill>
              <a:latin typeface="Times New Roman" pitchFamily="18" charset="0"/>
            </a:endParaRPr>
          </a:p>
          <a:p>
            <a:pPr eaLnBrk="1" fontAlgn="base" hangingPunct="1">
              <a:spcBef>
                <a:spcPct val="0"/>
              </a:spcBef>
              <a:spcAft>
                <a:spcPct val="0"/>
              </a:spcAft>
              <a:buClrTx/>
              <a:buSzTx/>
              <a:buFontTx/>
              <a:buNone/>
            </a:pPr>
            <a:r>
              <a:rPr lang="tr-TR" altLang="tr-TR" sz="1600" smtClean="0">
                <a:solidFill>
                  <a:prstClr val="black"/>
                </a:solidFill>
                <a:latin typeface="Times New Roman" pitchFamily="18" charset="0"/>
              </a:rPr>
              <a:t>Orta ve Güney Avrupa'nın dağlık bölgelerinde, 1300-2500 m yüksekliklerde doğal halde yetişir. Piramidal, 5-10 m boya ulaşan küçük ağaç şeklinde veya yatık bir gövdeye sahip, ağaçcık formunda gelişme gösterir. </a:t>
            </a:r>
            <a:r>
              <a:rPr lang="tr-TR" altLang="tr-TR" sz="1600" i="1" smtClean="0">
                <a:solidFill>
                  <a:prstClr val="black"/>
                </a:solidFill>
                <a:latin typeface="Times New Roman" pitchFamily="18" charset="0"/>
              </a:rPr>
              <a:t>P. mugo</a:t>
            </a:r>
            <a:r>
              <a:rPr lang="tr-TR" altLang="tr-TR" sz="1600" smtClean="0">
                <a:solidFill>
                  <a:prstClr val="black"/>
                </a:solidFill>
                <a:latin typeface="Times New Roman" pitchFamily="18" charset="0"/>
              </a:rPr>
              <a:t>'ya doğal yayılış bölgelerinde de, 20 m'yi aşan boylu ağaç halinde nadiren rastlanır.</a:t>
            </a:r>
          </a:p>
        </p:txBody>
      </p:sp>
      <p:pic>
        <p:nvPicPr>
          <p:cNvPr id="82947" name="Picture 6" descr="PIN_MU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2455863"/>
            <a:ext cx="6010275"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Text Box 2"/>
          <p:cNvSpPr txBox="1">
            <a:spLocks noChangeArrowheads="1"/>
          </p:cNvSpPr>
          <p:nvPr/>
        </p:nvSpPr>
        <p:spPr bwMode="auto">
          <a:xfrm>
            <a:off x="4643438" y="115888"/>
            <a:ext cx="35290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fontAlgn="base">
              <a:spcBef>
                <a:spcPct val="50000"/>
              </a:spcBef>
              <a:spcAft>
                <a:spcPct val="0"/>
              </a:spcAft>
              <a:buClrTx/>
              <a:buSzTx/>
              <a:buFontTx/>
              <a:buNone/>
            </a:pPr>
            <a:r>
              <a:rPr lang="tr-TR" altLang="tr-TR" b="1" i="1" smtClean="0">
                <a:solidFill>
                  <a:prstClr val="white"/>
                </a:solidFill>
                <a:latin typeface="Times New Roman" pitchFamily="18" charset="0"/>
              </a:rPr>
              <a:t>Pinus mugo</a:t>
            </a:r>
            <a:endParaRPr lang="tr-TR" altLang="tr-TR" sz="2200" b="1" smtClean="0">
              <a:solidFill>
                <a:prstClr val="white"/>
              </a:solidFill>
              <a:latin typeface="Times New Roman" pitchFamily="18" charset="0"/>
            </a:endParaRPr>
          </a:p>
        </p:txBody>
      </p:sp>
    </p:spTree>
    <p:extLst>
      <p:ext uri="{BB962C8B-B14F-4D97-AF65-F5344CB8AC3E}">
        <p14:creationId xmlns:p14="http://schemas.microsoft.com/office/powerpoint/2010/main" val="29840590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descr="pinmug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2395538"/>
            <a:ext cx="431800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Rectangle 5"/>
          <p:cNvSpPr>
            <a:spLocks noChangeArrowheads="1"/>
          </p:cNvSpPr>
          <p:nvPr/>
        </p:nvSpPr>
        <p:spPr bwMode="auto">
          <a:xfrm>
            <a:off x="574675" y="5373688"/>
            <a:ext cx="81375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fontAlgn="base" hangingPunct="1">
              <a:spcBef>
                <a:spcPct val="0"/>
              </a:spcBef>
              <a:spcAft>
                <a:spcPct val="0"/>
              </a:spcAft>
              <a:buClrTx/>
              <a:buSzTx/>
              <a:buFontTx/>
              <a:buNone/>
            </a:pPr>
            <a:r>
              <a:rPr lang="tr-TR" altLang="tr-TR" sz="1600" smtClean="0">
                <a:solidFill>
                  <a:prstClr val="black"/>
                </a:solidFill>
                <a:latin typeface="Times New Roman" pitchFamily="18" charset="0"/>
              </a:rPr>
              <a:t>Yaşlı ağaçlar da gençlik devresindeki piramidal tepe formunu korurlar. Dalları yukarıya doğru yönelmiştir. </a:t>
            </a:r>
          </a:p>
          <a:p>
            <a:pPr eaLnBrk="1" fontAlgn="base" hangingPunct="1">
              <a:spcBef>
                <a:spcPct val="0"/>
              </a:spcBef>
              <a:spcAft>
                <a:spcPct val="0"/>
              </a:spcAft>
              <a:buClrTx/>
              <a:buSzTx/>
              <a:buFontTx/>
              <a:buNone/>
            </a:pPr>
            <a:r>
              <a:rPr lang="tr-TR" altLang="tr-TR" sz="1600" smtClean="0">
                <a:solidFill>
                  <a:prstClr val="black"/>
                </a:solidFill>
                <a:latin typeface="Times New Roman" pitchFamily="18" charset="0"/>
              </a:rPr>
              <a:t>Gövde kahverengi kabukludur. Dallar muntazam bir şekilde çevrel olarak dizilmişlerdir. </a:t>
            </a:r>
          </a:p>
          <a:p>
            <a:pPr eaLnBrk="1" fontAlgn="base" hangingPunct="1">
              <a:spcBef>
                <a:spcPct val="0"/>
              </a:spcBef>
              <a:spcAft>
                <a:spcPct val="0"/>
              </a:spcAft>
              <a:buClrTx/>
              <a:buSzTx/>
              <a:buFontTx/>
              <a:buNone/>
            </a:pPr>
            <a:r>
              <a:rPr lang="tr-TR" altLang="tr-TR" sz="1600" smtClean="0">
                <a:solidFill>
                  <a:prstClr val="black"/>
                </a:solidFill>
                <a:latin typeface="Times New Roman" pitchFamily="18" charset="0"/>
              </a:rPr>
              <a:t>İğne yaprakları taze veya koyu yeşil renkte, 3-8 cm uzunlukta, sık dizilmiş ve biraz bükülmüştür. </a:t>
            </a:r>
          </a:p>
        </p:txBody>
      </p:sp>
      <p:sp>
        <p:nvSpPr>
          <p:cNvPr id="83972" name="Text Box 2"/>
          <p:cNvSpPr txBox="1">
            <a:spLocks noChangeArrowheads="1"/>
          </p:cNvSpPr>
          <p:nvPr/>
        </p:nvSpPr>
        <p:spPr bwMode="auto">
          <a:xfrm>
            <a:off x="4643438" y="115888"/>
            <a:ext cx="3529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fontAlgn="base">
              <a:spcBef>
                <a:spcPct val="50000"/>
              </a:spcBef>
              <a:spcAft>
                <a:spcPct val="0"/>
              </a:spcAft>
              <a:buClrTx/>
              <a:buSzTx/>
              <a:buFontTx/>
              <a:buNone/>
            </a:pPr>
            <a:r>
              <a:rPr lang="tr-TR" altLang="tr-TR" sz="2000" b="1" i="1" smtClean="0">
                <a:solidFill>
                  <a:prstClr val="white"/>
                </a:solidFill>
                <a:latin typeface="Times New Roman" pitchFamily="18" charset="0"/>
              </a:rPr>
              <a:t>Pinus mugo</a:t>
            </a:r>
            <a:endParaRPr lang="tr-TR" altLang="tr-TR" sz="2000" b="1" smtClean="0">
              <a:solidFill>
                <a:prstClr val="white"/>
              </a:solidFill>
              <a:latin typeface="Times New Roman" pitchFamily="18" charset="0"/>
            </a:endParaRPr>
          </a:p>
        </p:txBody>
      </p:sp>
      <p:pic>
        <p:nvPicPr>
          <p:cNvPr id="83973" name="Picture 4" descr="pinmug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675" y="455613"/>
            <a:ext cx="3925888"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75534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6" descr="PIN_MU_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238" y="784225"/>
            <a:ext cx="7146925" cy="500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Rectangle 8"/>
          <p:cNvSpPr>
            <a:spLocks noChangeArrowheads="1"/>
          </p:cNvSpPr>
          <p:nvPr/>
        </p:nvSpPr>
        <p:spPr bwMode="auto">
          <a:xfrm>
            <a:off x="571500" y="5789613"/>
            <a:ext cx="8280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fontAlgn="base" hangingPunct="1">
              <a:spcBef>
                <a:spcPct val="0"/>
              </a:spcBef>
              <a:spcAft>
                <a:spcPct val="0"/>
              </a:spcAft>
              <a:buClrTx/>
              <a:buSzTx/>
              <a:buFontTx/>
              <a:buNone/>
            </a:pPr>
            <a:r>
              <a:rPr lang="tr-TR" altLang="tr-TR" sz="1600" smtClean="0">
                <a:solidFill>
                  <a:prstClr val="black"/>
                </a:solidFill>
                <a:latin typeface="Times New Roman" pitchFamily="18" charset="0"/>
              </a:rPr>
              <a:t>Kozalakları 2-6 cm uzunlukta, yumurta biçiminde veya yumurtamsı yuvarlak, oldukça kısa saplı, tek tek veya 2-3 tanesi çevrel dizilmiş, yukarıya, yana veya hafifçe aşağıya doğru yönelmişlerdir. </a:t>
            </a:r>
          </a:p>
        </p:txBody>
      </p:sp>
      <p:sp>
        <p:nvSpPr>
          <p:cNvPr id="84996" name="Text Box 2"/>
          <p:cNvSpPr txBox="1">
            <a:spLocks noChangeArrowheads="1"/>
          </p:cNvSpPr>
          <p:nvPr/>
        </p:nvSpPr>
        <p:spPr bwMode="auto">
          <a:xfrm>
            <a:off x="4643438" y="115888"/>
            <a:ext cx="3529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fontAlgn="base">
              <a:spcBef>
                <a:spcPct val="50000"/>
              </a:spcBef>
              <a:spcAft>
                <a:spcPct val="0"/>
              </a:spcAft>
              <a:buClrTx/>
              <a:buSzTx/>
              <a:buFontTx/>
              <a:buNone/>
            </a:pPr>
            <a:r>
              <a:rPr lang="tr-TR" altLang="tr-TR" sz="2000" b="1" i="1" smtClean="0">
                <a:solidFill>
                  <a:prstClr val="white"/>
                </a:solidFill>
                <a:latin typeface="Times New Roman" pitchFamily="18" charset="0"/>
              </a:rPr>
              <a:t>Pinus mugo</a:t>
            </a:r>
            <a:endParaRPr lang="tr-TR" altLang="tr-TR" sz="2000" b="1" smtClean="0">
              <a:solidFill>
                <a:prstClr val="white"/>
              </a:solidFill>
              <a:latin typeface="Times New Roman" pitchFamily="18" charset="0"/>
            </a:endParaRPr>
          </a:p>
        </p:txBody>
      </p:sp>
    </p:spTree>
    <p:extLst>
      <p:ext uri="{BB962C8B-B14F-4D97-AF65-F5344CB8AC3E}">
        <p14:creationId xmlns:p14="http://schemas.microsoft.com/office/powerpoint/2010/main" val="6390461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ChangeArrowheads="1"/>
          </p:cNvSpPr>
          <p:nvPr/>
        </p:nvSpPr>
        <p:spPr bwMode="auto">
          <a:xfrm>
            <a:off x="5724525" y="981075"/>
            <a:ext cx="295275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fontAlgn="base" hangingPunct="1">
              <a:spcBef>
                <a:spcPct val="0"/>
              </a:spcBef>
              <a:spcAft>
                <a:spcPct val="0"/>
              </a:spcAft>
              <a:buClrTx/>
              <a:buSzTx/>
              <a:buFontTx/>
              <a:buNone/>
            </a:pPr>
            <a:r>
              <a:rPr lang="tr-TR" altLang="tr-TR" sz="1600" smtClean="0">
                <a:solidFill>
                  <a:prstClr val="black"/>
                </a:solidFill>
                <a:latin typeface="Times New Roman" pitchFamily="18" charset="0"/>
              </a:rPr>
              <a:t>P. mugo toprak istekleri bakımından kanaatkardır. Kireçli topraklarda olduğu kadar, asit topraklarda, turbalıklarda, kumlu ve killi topraklarda da yetişebilmektedir. </a:t>
            </a:r>
          </a:p>
          <a:p>
            <a:pPr eaLnBrk="1" fontAlgn="base" hangingPunct="1">
              <a:spcBef>
                <a:spcPct val="0"/>
              </a:spcBef>
              <a:spcAft>
                <a:spcPct val="0"/>
              </a:spcAft>
              <a:buClrTx/>
              <a:buSzTx/>
              <a:buFontTx/>
              <a:buNone/>
            </a:pPr>
            <a:endParaRPr lang="tr-TR" altLang="tr-TR" sz="1600" smtClean="0">
              <a:solidFill>
                <a:prstClr val="black"/>
              </a:solidFill>
              <a:latin typeface="Times New Roman" pitchFamily="18" charset="0"/>
            </a:endParaRPr>
          </a:p>
          <a:p>
            <a:pPr eaLnBrk="1" fontAlgn="base" hangingPunct="1">
              <a:spcBef>
                <a:spcPct val="0"/>
              </a:spcBef>
              <a:spcAft>
                <a:spcPct val="0"/>
              </a:spcAft>
              <a:buClrTx/>
              <a:buSzTx/>
              <a:buFontTx/>
              <a:buNone/>
            </a:pPr>
            <a:r>
              <a:rPr lang="tr-TR" altLang="tr-TR" sz="1600" smtClean="0">
                <a:solidFill>
                  <a:prstClr val="black"/>
                </a:solidFill>
                <a:latin typeface="Times New Roman" pitchFamily="18" charset="0"/>
              </a:rPr>
              <a:t>Yarı gölge yerlerde de yetişebilmekle beraber, aydınlık ve güneşli yerleri tercih eder. Soğuk iklim şartlarına ve rüzgara karşı dayanıklıdır. Ancak yazın nispi rutubeti çok düşük olan yerlerde gelişemez. </a:t>
            </a:r>
          </a:p>
          <a:p>
            <a:pPr eaLnBrk="1" fontAlgn="base" hangingPunct="1">
              <a:spcBef>
                <a:spcPct val="0"/>
              </a:spcBef>
              <a:spcAft>
                <a:spcPct val="0"/>
              </a:spcAft>
              <a:buClrTx/>
              <a:buSzTx/>
              <a:buFontTx/>
              <a:buNone/>
            </a:pPr>
            <a:endParaRPr lang="tr-TR" altLang="tr-TR" sz="1600" smtClean="0">
              <a:solidFill>
                <a:prstClr val="black"/>
              </a:solidFill>
              <a:latin typeface="Times New Roman" pitchFamily="18" charset="0"/>
            </a:endParaRPr>
          </a:p>
          <a:p>
            <a:pPr eaLnBrk="1" fontAlgn="base" hangingPunct="1">
              <a:spcBef>
                <a:spcPct val="0"/>
              </a:spcBef>
              <a:spcAft>
                <a:spcPct val="0"/>
              </a:spcAft>
              <a:buClrTx/>
              <a:buSzTx/>
              <a:buFontTx/>
              <a:buNone/>
            </a:pPr>
            <a:r>
              <a:rPr lang="tr-TR" altLang="tr-TR" sz="1600" smtClean="0">
                <a:solidFill>
                  <a:prstClr val="black"/>
                </a:solidFill>
                <a:latin typeface="Times New Roman" pitchFamily="18" charset="0"/>
              </a:rPr>
              <a:t>Ege ve Akdeniz bölgesi uygun olmayan yetişme bölgeleridir. İstanbul İklim şartlarında yetişebilmektedir. Ülkemizde Karadeniz Bölgesi'nde iyi gelişebilir.</a:t>
            </a:r>
          </a:p>
          <a:p>
            <a:pPr eaLnBrk="1" fontAlgn="base" hangingPunct="1">
              <a:spcBef>
                <a:spcPct val="0"/>
              </a:spcBef>
              <a:spcAft>
                <a:spcPct val="0"/>
              </a:spcAft>
              <a:buClrTx/>
              <a:buSzTx/>
              <a:buFontTx/>
              <a:buNone/>
            </a:pPr>
            <a:endParaRPr lang="tr-TR" altLang="tr-TR" sz="1600" smtClean="0">
              <a:solidFill>
                <a:prstClr val="black"/>
              </a:solidFill>
              <a:latin typeface="Times New Roman" pitchFamily="18" charset="0"/>
            </a:endParaRPr>
          </a:p>
        </p:txBody>
      </p:sp>
      <p:sp>
        <p:nvSpPr>
          <p:cNvPr id="86019" name="Text Box 2"/>
          <p:cNvSpPr txBox="1">
            <a:spLocks noChangeArrowheads="1"/>
          </p:cNvSpPr>
          <p:nvPr/>
        </p:nvSpPr>
        <p:spPr bwMode="auto">
          <a:xfrm>
            <a:off x="4643438" y="115888"/>
            <a:ext cx="3529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fontAlgn="base">
              <a:spcBef>
                <a:spcPct val="50000"/>
              </a:spcBef>
              <a:spcAft>
                <a:spcPct val="0"/>
              </a:spcAft>
              <a:buClrTx/>
              <a:buSzTx/>
              <a:buFontTx/>
              <a:buNone/>
            </a:pPr>
            <a:r>
              <a:rPr lang="tr-TR" altLang="tr-TR" sz="2000" b="1" i="1" smtClean="0">
                <a:solidFill>
                  <a:prstClr val="white"/>
                </a:solidFill>
                <a:latin typeface="Times New Roman" pitchFamily="18" charset="0"/>
              </a:rPr>
              <a:t>Pinus mugo</a:t>
            </a:r>
            <a:endParaRPr lang="tr-TR" altLang="tr-TR" sz="2000" b="1" smtClean="0">
              <a:solidFill>
                <a:prstClr val="white"/>
              </a:solidFill>
              <a:latin typeface="Times New Roman" pitchFamily="18" charset="0"/>
            </a:endParaRPr>
          </a:p>
        </p:txBody>
      </p:sp>
      <p:pic>
        <p:nvPicPr>
          <p:cNvPr id="86020" name="Picture 4" descr="pinmug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557338"/>
            <a:ext cx="4932362"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62304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descr="pinmug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827088"/>
            <a:ext cx="3960812" cy="26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Picture 5" descr="pinmug8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2113" y="3497263"/>
            <a:ext cx="4330700" cy="288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Rectangle 6"/>
          <p:cNvSpPr>
            <a:spLocks noChangeArrowheads="1"/>
          </p:cNvSpPr>
          <p:nvPr/>
        </p:nvSpPr>
        <p:spPr bwMode="auto">
          <a:xfrm>
            <a:off x="4716463" y="1104900"/>
            <a:ext cx="37084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fontAlgn="base" hangingPunct="1">
              <a:spcBef>
                <a:spcPct val="0"/>
              </a:spcBef>
              <a:spcAft>
                <a:spcPct val="0"/>
              </a:spcAft>
              <a:buClrTx/>
              <a:buSzTx/>
              <a:buFontTx/>
              <a:buNone/>
            </a:pPr>
            <a:r>
              <a:rPr lang="tr-TR" altLang="tr-TR" sz="1600" smtClean="0">
                <a:solidFill>
                  <a:prstClr val="black"/>
                </a:solidFill>
                <a:latin typeface="Times New Roman" pitchFamily="18" charset="0"/>
              </a:rPr>
              <a:t>P. mugo, çalı ve ağaçcık şeklindeki piramidal ve kompakt formu ile peyzaj mimarlığı çalışmalarında yararlanılabilen ve yeşil sahalarda sık sık rastlanılan bir çam türüdür. Geniş yeşil sahalarda gruplar halinde, küçük yeşil sahalarda ise soliter halde bulundurulmalıdır. </a:t>
            </a:r>
          </a:p>
        </p:txBody>
      </p:sp>
      <p:sp>
        <p:nvSpPr>
          <p:cNvPr id="87045" name="Rectangle 8"/>
          <p:cNvSpPr>
            <a:spLocks noChangeArrowheads="1"/>
          </p:cNvSpPr>
          <p:nvPr/>
        </p:nvSpPr>
        <p:spPr bwMode="auto">
          <a:xfrm>
            <a:off x="622300" y="3908425"/>
            <a:ext cx="3455988"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fontAlgn="base" hangingPunct="1">
              <a:spcBef>
                <a:spcPct val="0"/>
              </a:spcBef>
              <a:spcAft>
                <a:spcPct val="0"/>
              </a:spcAft>
              <a:buClrTx/>
              <a:buSzTx/>
              <a:buFontTx/>
              <a:buNone/>
            </a:pPr>
            <a:r>
              <a:rPr lang="tr-TR" altLang="tr-TR" sz="1600" smtClean="0">
                <a:solidFill>
                  <a:prstClr val="black"/>
                </a:solidFill>
                <a:latin typeface="Times New Roman" pitchFamily="18" charset="0"/>
              </a:rPr>
              <a:t>Aynı zamanda taş ve funda bahçelerinde, özellikle kaya bahçelerinde bulundurulmaya veya serbest halde gelişen çit oluşturulmasına çok uygundur. Kirli hava şartlarına karşı dayanıklı olduğundan endüstri bölgelerinde ve kent içi yeşil alanlarda sık sık rastlanır.</a:t>
            </a:r>
          </a:p>
        </p:txBody>
      </p:sp>
      <p:sp>
        <p:nvSpPr>
          <p:cNvPr id="87046" name="Text Box 2"/>
          <p:cNvSpPr txBox="1">
            <a:spLocks noChangeArrowheads="1"/>
          </p:cNvSpPr>
          <p:nvPr/>
        </p:nvSpPr>
        <p:spPr bwMode="auto">
          <a:xfrm>
            <a:off x="4643438" y="115888"/>
            <a:ext cx="3529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fontAlgn="base">
              <a:spcBef>
                <a:spcPct val="50000"/>
              </a:spcBef>
              <a:spcAft>
                <a:spcPct val="0"/>
              </a:spcAft>
              <a:buClrTx/>
              <a:buSzTx/>
              <a:buFontTx/>
              <a:buNone/>
            </a:pPr>
            <a:r>
              <a:rPr lang="tr-TR" altLang="tr-TR" sz="2000" b="1" i="1" smtClean="0">
                <a:solidFill>
                  <a:prstClr val="white"/>
                </a:solidFill>
                <a:latin typeface="Times New Roman" pitchFamily="18" charset="0"/>
              </a:rPr>
              <a:t>Pinus mugo</a:t>
            </a:r>
            <a:endParaRPr lang="tr-TR" altLang="tr-TR" sz="2000" b="1" smtClean="0">
              <a:solidFill>
                <a:prstClr val="white"/>
              </a:solidFill>
              <a:latin typeface="Times New Roman" pitchFamily="18" charset="0"/>
            </a:endParaRPr>
          </a:p>
        </p:txBody>
      </p:sp>
    </p:spTree>
    <p:extLst>
      <p:ext uri="{BB962C8B-B14F-4D97-AF65-F5344CB8AC3E}">
        <p14:creationId xmlns:p14="http://schemas.microsoft.com/office/powerpoint/2010/main" val="38689162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6" descr="pinmug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0225" y="3124200"/>
            <a:ext cx="4135438"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Rectangle 5"/>
          <p:cNvSpPr>
            <a:spLocks noChangeArrowheads="1"/>
          </p:cNvSpPr>
          <p:nvPr/>
        </p:nvSpPr>
        <p:spPr bwMode="auto">
          <a:xfrm>
            <a:off x="468313" y="1998663"/>
            <a:ext cx="8135937"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fontAlgn="base" hangingPunct="1">
              <a:spcBef>
                <a:spcPct val="0"/>
              </a:spcBef>
              <a:spcAft>
                <a:spcPct val="0"/>
              </a:spcAft>
              <a:buClrTx/>
              <a:buSzTx/>
              <a:buFontTx/>
              <a:buNone/>
            </a:pPr>
            <a:r>
              <a:rPr lang="tr-TR" altLang="tr-TR" sz="1600" smtClean="0">
                <a:solidFill>
                  <a:prstClr val="black"/>
                </a:solidFill>
                <a:latin typeface="Times New Roman" pitchFamily="18" charset="0"/>
              </a:rPr>
              <a:t>Gençlik devresinde genellikle sürünücü, çalı şeklinde gelişme gösteren, yaşlı halde yukarıya doğru yönelen, yuvarlak, gevşek forma sahip olan ve 2-3 m boya ulaşan bir alt türüdür. </a:t>
            </a:r>
          </a:p>
          <a:p>
            <a:pPr eaLnBrk="1" fontAlgn="base" hangingPunct="1">
              <a:spcBef>
                <a:spcPct val="0"/>
              </a:spcBef>
              <a:spcAft>
                <a:spcPct val="0"/>
              </a:spcAft>
              <a:buClrTx/>
              <a:buSzTx/>
              <a:buFontTx/>
              <a:buNone/>
            </a:pPr>
            <a:r>
              <a:rPr lang="tr-TR" altLang="tr-TR" sz="1600" smtClean="0">
                <a:solidFill>
                  <a:prstClr val="black"/>
                </a:solidFill>
                <a:latin typeface="Times New Roman" pitchFamily="18" charset="0"/>
              </a:rPr>
              <a:t>Doğal halde Doğu Alpler'den Balkanlara kadar olan bölgede, Özellikle Güney Tirol'lerde rastlanmaktadır. </a:t>
            </a:r>
          </a:p>
        </p:txBody>
      </p:sp>
      <p:sp>
        <p:nvSpPr>
          <p:cNvPr id="88068" name="Text Box 2"/>
          <p:cNvSpPr txBox="1">
            <a:spLocks noChangeArrowheads="1"/>
          </p:cNvSpPr>
          <p:nvPr/>
        </p:nvSpPr>
        <p:spPr bwMode="auto">
          <a:xfrm>
            <a:off x="4643438" y="115888"/>
            <a:ext cx="3529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fontAlgn="base">
              <a:spcBef>
                <a:spcPct val="50000"/>
              </a:spcBef>
              <a:spcAft>
                <a:spcPct val="0"/>
              </a:spcAft>
              <a:buClrTx/>
              <a:buSzTx/>
              <a:buFontTx/>
              <a:buNone/>
            </a:pPr>
            <a:r>
              <a:rPr lang="tr-TR" altLang="tr-TR" sz="2000" b="1" i="1" smtClean="0">
                <a:solidFill>
                  <a:prstClr val="white"/>
                </a:solidFill>
                <a:latin typeface="Times New Roman" pitchFamily="18" charset="0"/>
              </a:rPr>
              <a:t>Pinus mugo </a:t>
            </a:r>
            <a:r>
              <a:rPr lang="tr-TR" altLang="tr-TR" sz="1800" b="1" smtClean="0">
                <a:solidFill>
                  <a:prstClr val="white"/>
                </a:solidFill>
                <a:latin typeface="Times New Roman" pitchFamily="18" charset="0"/>
              </a:rPr>
              <a:t>var.</a:t>
            </a:r>
            <a:r>
              <a:rPr lang="tr-TR" altLang="tr-TR" sz="1800" b="1" i="1" smtClean="0">
                <a:solidFill>
                  <a:prstClr val="white"/>
                </a:solidFill>
                <a:latin typeface="Times New Roman" pitchFamily="18" charset="0"/>
              </a:rPr>
              <a:t> mughus</a:t>
            </a:r>
            <a:r>
              <a:rPr lang="tr-TR" altLang="tr-TR" sz="1800" b="1" smtClean="0">
                <a:solidFill>
                  <a:prstClr val="white"/>
                </a:solidFill>
                <a:latin typeface="Times New Roman" pitchFamily="18" charset="0"/>
              </a:rPr>
              <a:t> </a:t>
            </a:r>
            <a:endParaRPr lang="tr-TR" altLang="tr-TR" sz="2000" b="1" smtClean="0">
              <a:solidFill>
                <a:prstClr val="white"/>
              </a:solidFill>
              <a:latin typeface="Times New Roman" pitchFamily="18" charset="0"/>
            </a:endParaRPr>
          </a:p>
        </p:txBody>
      </p:sp>
      <p:sp>
        <p:nvSpPr>
          <p:cNvPr id="88069" name="Dikdörtgen 1"/>
          <p:cNvSpPr>
            <a:spLocks noChangeArrowheads="1"/>
          </p:cNvSpPr>
          <p:nvPr/>
        </p:nvSpPr>
        <p:spPr bwMode="auto">
          <a:xfrm>
            <a:off x="468313" y="709613"/>
            <a:ext cx="4841875"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fontAlgn="base" hangingPunct="1">
              <a:spcBef>
                <a:spcPct val="0"/>
              </a:spcBef>
              <a:spcAft>
                <a:spcPct val="0"/>
              </a:spcAft>
              <a:buClrTx/>
              <a:buSzTx/>
              <a:buFontTx/>
              <a:buNone/>
            </a:pPr>
            <a:r>
              <a:rPr lang="tr-TR" altLang="tr-TR" sz="1800" b="1" i="1" smtClean="0">
                <a:solidFill>
                  <a:prstClr val="black"/>
                </a:solidFill>
                <a:latin typeface="Times New Roman" pitchFamily="18" charset="0"/>
              </a:rPr>
              <a:t>P. mugo </a:t>
            </a:r>
            <a:r>
              <a:rPr lang="tr-TR" altLang="tr-TR" sz="1800" b="1" smtClean="0">
                <a:solidFill>
                  <a:prstClr val="black"/>
                </a:solidFill>
                <a:latin typeface="Times New Roman" pitchFamily="18" charset="0"/>
              </a:rPr>
              <a:t>var.</a:t>
            </a:r>
            <a:r>
              <a:rPr lang="tr-TR" altLang="tr-TR" sz="1800" b="1" i="1" smtClean="0">
                <a:solidFill>
                  <a:prstClr val="black"/>
                </a:solidFill>
                <a:latin typeface="Times New Roman" pitchFamily="18" charset="0"/>
              </a:rPr>
              <a:t> mughus</a:t>
            </a:r>
            <a:r>
              <a:rPr lang="tr-TR" altLang="tr-TR" sz="1800" b="1" smtClean="0">
                <a:solidFill>
                  <a:prstClr val="black"/>
                </a:solidFill>
                <a:latin typeface="Times New Roman" pitchFamily="18" charset="0"/>
              </a:rPr>
              <a:t> Zenari</a:t>
            </a:r>
          </a:p>
          <a:p>
            <a:pPr eaLnBrk="1" fontAlgn="base" hangingPunct="1">
              <a:spcBef>
                <a:spcPct val="0"/>
              </a:spcBef>
              <a:spcAft>
                <a:spcPct val="0"/>
              </a:spcAft>
              <a:buClrTx/>
              <a:buSzTx/>
              <a:buFontTx/>
              <a:buNone/>
            </a:pPr>
            <a:endParaRPr lang="tr-TR" altLang="tr-TR" sz="1800" b="1" smtClean="0">
              <a:solidFill>
                <a:prstClr val="black"/>
              </a:solidFill>
              <a:latin typeface="Times New Roman" pitchFamily="18" charset="0"/>
            </a:endParaRPr>
          </a:p>
          <a:p>
            <a:pPr eaLnBrk="1" fontAlgn="base" hangingPunct="1">
              <a:spcBef>
                <a:spcPct val="0"/>
              </a:spcBef>
              <a:spcAft>
                <a:spcPct val="0"/>
              </a:spcAft>
              <a:buClrTx/>
              <a:buSzTx/>
              <a:buFontTx/>
              <a:buNone/>
            </a:pPr>
            <a:r>
              <a:rPr lang="tr-TR" altLang="tr-TR" sz="1800" b="1" smtClean="0">
                <a:solidFill>
                  <a:prstClr val="black"/>
                </a:solidFill>
                <a:latin typeface="Times New Roman" pitchFamily="18" charset="0"/>
              </a:rPr>
              <a:t>(</a:t>
            </a:r>
            <a:r>
              <a:rPr lang="tr-TR" altLang="tr-TR" sz="1800" b="1" i="1" smtClean="0">
                <a:solidFill>
                  <a:prstClr val="black"/>
                </a:solidFill>
                <a:latin typeface="Times New Roman" pitchFamily="18" charset="0"/>
              </a:rPr>
              <a:t>P. mughus</a:t>
            </a:r>
            <a:r>
              <a:rPr lang="tr-TR" altLang="tr-TR" sz="1800" b="1" smtClean="0">
                <a:solidFill>
                  <a:prstClr val="black"/>
                </a:solidFill>
                <a:latin typeface="Times New Roman" pitchFamily="18" charset="0"/>
              </a:rPr>
              <a:t> Scop" </a:t>
            </a:r>
            <a:r>
              <a:rPr lang="tr-TR" altLang="tr-TR" sz="1800" b="1" i="1" smtClean="0">
                <a:solidFill>
                  <a:prstClr val="black"/>
                </a:solidFill>
                <a:latin typeface="Times New Roman" pitchFamily="18" charset="0"/>
              </a:rPr>
              <a:t>P. montana</a:t>
            </a:r>
            <a:r>
              <a:rPr lang="tr-TR" altLang="tr-TR" sz="1800" b="1" smtClean="0">
                <a:solidFill>
                  <a:prstClr val="black"/>
                </a:solidFill>
                <a:latin typeface="Times New Roman" pitchFamily="18" charset="0"/>
              </a:rPr>
              <a:t> var. </a:t>
            </a:r>
            <a:r>
              <a:rPr lang="tr-TR" altLang="tr-TR" sz="1800" b="1" i="1" smtClean="0">
                <a:solidFill>
                  <a:prstClr val="black"/>
                </a:solidFill>
                <a:latin typeface="Times New Roman" pitchFamily="18" charset="0"/>
              </a:rPr>
              <a:t>mughus</a:t>
            </a:r>
            <a:r>
              <a:rPr lang="tr-TR" altLang="tr-TR" sz="1800" b="1" smtClean="0">
                <a:solidFill>
                  <a:prstClr val="black"/>
                </a:solidFill>
                <a:latin typeface="Times New Roman" pitchFamily="18" charset="0"/>
              </a:rPr>
              <a:t> Willk.) Eğri Dağ Çamı, Mugo Çamı </a:t>
            </a:r>
            <a:endParaRPr lang="tr-TR" altLang="tr-TR" sz="1800" b="1" smtClean="0">
              <a:solidFill>
                <a:prstClr val="black"/>
              </a:solidFill>
              <a:latin typeface="Arial" charset="0"/>
            </a:endParaRPr>
          </a:p>
        </p:txBody>
      </p:sp>
      <p:sp>
        <p:nvSpPr>
          <p:cNvPr id="88070" name="Dikdörtgen 2"/>
          <p:cNvSpPr>
            <a:spLocks noChangeArrowheads="1"/>
          </p:cNvSpPr>
          <p:nvPr/>
        </p:nvSpPr>
        <p:spPr bwMode="auto">
          <a:xfrm>
            <a:off x="468313" y="3076575"/>
            <a:ext cx="3881437"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fontAlgn="base" hangingPunct="1">
              <a:spcBef>
                <a:spcPct val="0"/>
              </a:spcBef>
              <a:spcAft>
                <a:spcPct val="0"/>
              </a:spcAft>
              <a:buClrTx/>
              <a:buSzTx/>
              <a:buFontTx/>
              <a:buNone/>
            </a:pPr>
            <a:r>
              <a:rPr lang="tr-TR" altLang="tr-TR" sz="1600" smtClean="0">
                <a:solidFill>
                  <a:prstClr val="black"/>
                </a:solidFill>
                <a:latin typeface="Times New Roman" pitchFamily="18" charset="0"/>
              </a:rPr>
              <a:t>Çeşitli özellikleri bakımından ana türe benzer. Kozalakları sarımsı kahverengi, olgun halde kahverengi, yumurta biçiminde veya yuvarlak konik, düz, sapsız veya çok kısa saplıdır. </a:t>
            </a:r>
          </a:p>
          <a:p>
            <a:pPr eaLnBrk="1" fontAlgn="base" hangingPunct="1">
              <a:spcBef>
                <a:spcPct val="0"/>
              </a:spcBef>
              <a:spcAft>
                <a:spcPct val="0"/>
              </a:spcAft>
              <a:buClrTx/>
              <a:buSzTx/>
              <a:buFontTx/>
              <a:buNone/>
            </a:pPr>
            <a:endParaRPr lang="tr-TR" altLang="tr-TR" sz="1600" smtClean="0">
              <a:solidFill>
                <a:prstClr val="black"/>
              </a:solidFill>
              <a:latin typeface="Times New Roman" pitchFamily="18" charset="0"/>
            </a:endParaRPr>
          </a:p>
          <a:p>
            <a:pPr eaLnBrk="1" fontAlgn="base" hangingPunct="1">
              <a:spcBef>
                <a:spcPct val="0"/>
              </a:spcBef>
              <a:spcAft>
                <a:spcPct val="0"/>
              </a:spcAft>
              <a:buClrTx/>
              <a:buSzTx/>
              <a:buFontTx/>
              <a:buNone/>
            </a:pPr>
            <a:r>
              <a:rPr lang="tr-TR" altLang="tr-TR" sz="1600" smtClean="0">
                <a:solidFill>
                  <a:prstClr val="black"/>
                </a:solidFill>
                <a:latin typeface="Times New Roman" pitchFamily="18" charset="0"/>
              </a:rPr>
              <a:t>Yeşil alanlarda kullanılışı ana türde olduğu gibidir. Ancak küçük yeşil sahalarda ikili, üçlü gruplar halinde de bulundurulabilir. Aydınlık, güneşli ortamlarda olduğu gibi yarı bölge yerlerde de yetiştirilebilir.</a:t>
            </a:r>
          </a:p>
        </p:txBody>
      </p:sp>
    </p:spTree>
    <p:extLst>
      <p:ext uri="{BB962C8B-B14F-4D97-AF65-F5344CB8AC3E}">
        <p14:creationId xmlns:p14="http://schemas.microsoft.com/office/powerpoint/2010/main" val="10560020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4" descr="Pinuspalustris-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547688"/>
            <a:ext cx="3889375" cy="583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Rectangle 5"/>
          <p:cNvSpPr>
            <a:spLocks noChangeArrowheads="1"/>
          </p:cNvSpPr>
          <p:nvPr/>
        </p:nvSpPr>
        <p:spPr bwMode="auto">
          <a:xfrm>
            <a:off x="4572000" y="895350"/>
            <a:ext cx="3960813" cy="47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fontAlgn="base" hangingPunct="1">
              <a:spcBef>
                <a:spcPct val="0"/>
              </a:spcBef>
              <a:spcAft>
                <a:spcPct val="0"/>
              </a:spcAft>
              <a:buClrTx/>
              <a:buSzTx/>
              <a:buFontTx/>
              <a:buNone/>
            </a:pPr>
            <a:r>
              <a:rPr lang="tr-TR" altLang="tr-TR" sz="1800" b="1" i="1" smtClean="0">
                <a:solidFill>
                  <a:prstClr val="black"/>
                </a:solidFill>
                <a:latin typeface="Times New Roman" pitchFamily="18" charset="0"/>
              </a:rPr>
              <a:t>Pinus palustris</a:t>
            </a:r>
            <a:r>
              <a:rPr lang="tr-TR" altLang="tr-TR" sz="1800" b="1" smtClean="0">
                <a:solidFill>
                  <a:prstClr val="black"/>
                </a:solidFill>
                <a:latin typeface="Times New Roman" pitchFamily="18" charset="0"/>
              </a:rPr>
              <a:t> Mill. </a:t>
            </a:r>
          </a:p>
          <a:p>
            <a:pPr eaLnBrk="1" fontAlgn="base" hangingPunct="1">
              <a:spcBef>
                <a:spcPct val="0"/>
              </a:spcBef>
              <a:spcAft>
                <a:spcPct val="0"/>
              </a:spcAft>
              <a:buClrTx/>
              <a:buSzTx/>
              <a:buFontTx/>
              <a:buNone/>
            </a:pPr>
            <a:endParaRPr lang="tr-TR" altLang="tr-TR" sz="1800" b="1" smtClean="0">
              <a:solidFill>
                <a:prstClr val="black"/>
              </a:solidFill>
              <a:latin typeface="Times New Roman" pitchFamily="18" charset="0"/>
            </a:endParaRPr>
          </a:p>
          <a:p>
            <a:pPr eaLnBrk="1" fontAlgn="base" hangingPunct="1">
              <a:spcBef>
                <a:spcPct val="0"/>
              </a:spcBef>
              <a:spcAft>
                <a:spcPct val="0"/>
              </a:spcAft>
              <a:buClrTx/>
              <a:buSzTx/>
              <a:buFontTx/>
              <a:buNone/>
            </a:pPr>
            <a:r>
              <a:rPr lang="tr-TR" altLang="tr-TR" sz="1800" b="1" smtClean="0">
                <a:solidFill>
                  <a:prstClr val="black"/>
                </a:solidFill>
                <a:latin typeface="Times New Roman" pitchFamily="18" charset="0"/>
              </a:rPr>
              <a:t>(</a:t>
            </a:r>
            <a:r>
              <a:rPr lang="tr-TR" altLang="tr-TR" sz="1800" b="1" i="1" smtClean="0">
                <a:solidFill>
                  <a:prstClr val="black"/>
                </a:solidFill>
                <a:latin typeface="Times New Roman" pitchFamily="18" charset="0"/>
              </a:rPr>
              <a:t>P. australis</a:t>
            </a:r>
            <a:r>
              <a:rPr lang="tr-TR" altLang="tr-TR" sz="1800" b="1" smtClean="0">
                <a:solidFill>
                  <a:prstClr val="black"/>
                </a:solidFill>
                <a:latin typeface="Times New Roman" pitchFamily="18" charset="0"/>
              </a:rPr>
              <a:t> Michx f.)</a:t>
            </a:r>
          </a:p>
          <a:p>
            <a:pPr eaLnBrk="1" fontAlgn="base" hangingPunct="1">
              <a:spcBef>
                <a:spcPct val="0"/>
              </a:spcBef>
              <a:spcAft>
                <a:spcPct val="0"/>
              </a:spcAft>
              <a:buClrTx/>
              <a:buSzTx/>
              <a:buFontTx/>
              <a:buNone/>
            </a:pPr>
            <a:r>
              <a:rPr lang="tr-TR" altLang="tr-TR" sz="1800" b="1" smtClean="0">
                <a:solidFill>
                  <a:prstClr val="black"/>
                </a:solidFill>
                <a:latin typeface="Times New Roman" pitchFamily="18" charset="0"/>
              </a:rPr>
              <a:t>Uzun İbreli Çam</a:t>
            </a:r>
          </a:p>
          <a:p>
            <a:pPr eaLnBrk="1" fontAlgn="base" hangingPunct="1">
              <a:spcBef>
                <a:spcPct val="0"/>
              </a:spcBef>
              <a:spcAft>
                <a:spcPct val="0"/>
              </a:spcAft>
              <a:buClrTx/>
              <a:buSzTx/>
              <a:buFontTx/>
              <a:buNone/>
            </a:pPr>
            <a:endParaRPr lang="tr-TR" altLang="tr-TR" sz="1800" smtClean="0">
              <a:solidFill>
                <a:prstClr val="black"/>
              </a:solidFill>
              <a:latin typeface="Times New Roman" pitchFamily="18" charset="0"/>
            </a:endParaRPr>
          </a:p>
          <a:p>
            <a:pPr eaLnBrk="1" fontAlgn="base" hangingPunct="1">
              <a:spcBef>
                <a:spcPct val="0"/>
              </a:spcBef>
              <a:spcAft>
                <a:spcPct val="0"/>
              </a:spcAft>
              <a:buClrTx/>
              <a:buSzTx/>
              <a:buFontTx/>
              <a:buNone/>
            </a:pPr>
            <a:endParaRPr lang="tr-TR" altLang="tr-TR" sz="1800" smtClean="0">
              <a:solidFill>
                <a:prstClr val="black"/>
              </a:solidFill>
              <a:latin typeface="Times New Roman" pitchFamily="18" charset="0"/>
            </a:endParaRPr>
          </a:p>
          <a:p>
            <a:pPr eaLnBrk="1" fontAlgn="base" hangingPunct="1">
              <a:spcBef>
                <a:spcPct val="0"/>
              </a:spcBef>
              <a:spcAft>
                <a:spcPct val="0"/>
              </a:spcAft>
              <a:buClrTx/>
              <a:buSzTx/>
              <a:buFontTx/>
              <a:buNone/>
            </a:pPr>
            <a:endParaRPr lang="tr-TR" altLang="tr-TR" sz="1800" smtClean="0">
              <a:solidFill>
                <a:prstClr val="black"/>
              </a:solidFill>
              <a:latin typeface="Times New Roman" pitchFamily="18" charset="0"/>
            </a:endParaRPr>
          </a:p>
          <a:p>
            <a:pPr eaLnBrk="1" fontAlgn="base" hangingPunct="1">
              <a:spcBef>
                <a:spcPct val="0"/>
              </a:spcBef>
              <a:spcAft>
                <a:spcPct val="0"/>
              </a:spcAft>
              <a:buClrTx/>
              <a:buSzTx/>
              <a:buFontTx/>
              <a:buNone/>
            </a:pPr>
            <a:endParaRPr lang="tr-TR" altLang="tr-TR" sz="1800" smtClean="0">
              <a:solidFill>
                <a:prstClr val="black"/>
              </a:solidFill>
              <a:latin typeface="Times New Roman" pitchFamily="18" charset="0"/>
            </a:endParaRPr>
          </a:p>
          <a:p>
            <a:pPr eaLnBrk="1" fontAlgn="base" hangingPunct="1">
              <a:spcBef>
                <a:spcPct val="0"/>
              </a:spcBef>
              <a:spcAft>
                <a:spcPct val="0"/>
              </a:spcAft>
              <a:buClrTx/>
              <a:buSzTx/>
              <a:buFontTx/>
              <a:buNone/>
            </a:pPr>
            <a:r>
              <a:rPr lang="tr-TR" altLang="tr-TR" sz="1600" smtClean="0">
                <a:solidFill>
                  <a:prstClr val="black"/>
                </a:solidFill>
                <a:latin typeface="Times New Roman" pitchFamily="18" charset="0"/>
              </a:rPr>
              <a:t>Doğal olarak Birleşik Amerika'nın güney doğu eyaletlerinde, Karolina'dan Florida'ya kadar Atlantik kıyı bölgesi ve Meksika körfezi dolaylarında yetişmektedir. </a:t>
            </a:r>
          </a:p>
          <a:p>
            <a:pPr eaLnBrk="1" fontAlgn="base" hangingPunct="1">
              <a:spcBef>
                <a:spcPct val="0"/>
              </a:spcBef>
              <a:spcAft>
                <a:spcPct val="0"/>
              </a:spcAft>
              <a:buClrTx/>
              <a:buSzTx/>
              <a:buFontTx/>
              <a:buNone/>
            </a:pPr>
            <a:endParaRPr lang="tr-TR" altLang="tr-TR" sz="1600" smtClean="0">
              <a:solidFill>
                <a:prstClr val="black"/>
              </a:solidFill>
              <a:latin typeface="Times New Roman" pitchFamily="18" charset="0"/>
            </a:endParaRPr>
          </a:p>
          <a:p>
            <a:pPr eaLnBrk="1" fontAlgn="base" hangingPunct="1">
              <a:spcBef>
                <a:spcPct val="0"/>
              </a:spcBef>
              <a:spcAft>
                <a:spcPct val="0"/>
              </a:spcAft>
              <a:buClrTx/>
              <a:buSzTx/>
              <a:buFontTx/>
              <a:buNone/>
            </a:pPr>
            <a:r>
              <a:rPr lang="tr-TR" altLang="tr-TR" sz="1600" smtClean="0">
                <a:solidFill>
                  <a:prstClr val="black"/>
                </a:solidFill>
                <a:latin typeface="Times New Roman" pitchFamily="18" charset="0"/>
              </a:rPr>
              <a:t>En fazla 40 m boya ulaşır. Dalları gövde ile dar bir açı oluşturarak yukarıya doğru yönelirler ve dolgun bir tepe görünüşüne sahiptirler.</a:t>
            </a:r>
          </a:p>
          <a:p>
            <a:pPr eaLnBrk="1" fontAlgn="base" hangingPunct="1">
              <a:spcBef>
                <a:spcPct val="0"/>
              </a:spcBef>
              <a:spcAft>
                <a:spcPct val="0"/>
              </a:spcAft>
              <a:buClrTx/>
              <a:buSzTx/>
              <a:buFontTx/>
              <a:buNone/>
            </a:pPr>
            <a:endParaRPr lang="tr-TR" altLang="tr-TR" sz="1600" smtClean="0">
              <a:solidFill>
                <a:prstClr val="black"/>
              </a:solidFill>
              <a:latin typeface="Times New Roman" pitchFamily="18" charset="0"/>
            </a:endParaRPr>
          </a:p>
        </p:txBody>
      </p:sp>
      <p:sp>
        <p:nvSpPr>
          <p:cNvPr id="89092" name="Text Box 2"/>
          <p:cNvSpPr txBox="1">
            <a:spLocks noChangeArrowheads="1"/>
          </p:cNvSpPr>
          <p:nvPr/>
        </p:nvSpPr>
        <p:spPr bwMode="auto">
          <a:xfrm>
            <a:off x="4643438" y="115888"/>
            <a:ext cx="35290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fontAlgn="base">
              <a:spcBef>
                <a:spcPct val="50000"/>
              </a:spcBef>
              <a:spcAft>
                <a:spcPct val="0"/>
              </a:spcAft>
              <a:buClrTx/>
              <a:buSzTx/>
              <a:buFontTx/>
              <a:buNone/>
            </a:pPr>
            <a:r>
              <a:rPr lang="tr-TR" altLang="tr-TR" b="1" i="1" smtClean="0">
                <a:solidFill>
                  <a:prstClr val="white"/>
                </a:solidFill>
                <a:latin typeface="Times New Roman" pitchFamily="18" charset="0"/>
              </a:rPr>
              <a:t>Pinus palustris</a:t>
            </a:r>
            <a:endParaRPr lang="tr-TR" altLang="tr-TR" sz="2200" b="1" smtClean="0">
              <a:solidFill>
                <a:prstClr val="white"/>
              </a:solidFill>
              <a:latin typeface="Times New Roman" pitchFamily="18" charset="0"/>
            </a:endParaRPr>
          </a:p>
        </p:txBody>
      </p:sp>
    </p:spTree>
    <p:extLst>
      <p:ext uri="{BB962C8B-B14F-4D97-AF65-F5344CB8AC3E}">
        <p14:creationId xmlns:p14="http://schemas.microsoft.com/office/powerpoint/2010/main" val="13550440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descr="Pinuspalustri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515938"/>
            <a:ext cx="3889375"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Rectangle 5"/>
          <p:cNvSpPr>
            <a:spLocks noChangeArrowheads="1"/>
          </p:cNvSpPr>
          <p:nvPr/>
        </p:nvSpPr>
        <p:spPr bwMode="auto">
          <a:xfrm>
            <a:off x="4619625" y="638175"/>
            <a:ext cx="3948113" cy="403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fontAlgn="base" hangingPunct="1">
              <a:spcBef>
                <a:spcPct val="0"/>
              </a:spcBef>
              <a:spcAft>
                <a:spcPct val="0"/>
              </a:spcAft>
              <a:buClrTx/>
              <a:buSzTx/>
              <a:buFontTx/>
              <a:buNone/>
            </a:pPr>
            <a:endParaRPr lang="tr-TR" altLang="tr-TR" sz="1600" smtClean="0">
              <a:solidFill>
                <a:prstClr val="black"/>
              </a:solidFill>
              <a:latin typeface="Times New Roman" pitchFamily="18" charset="0"/>
            </a:endParaRPr>
          </a:p>
          <a:p>
            <a:pPr eaLnBrk="1" fontAlgn="base" hangingPunct="1">
              <a:spcBef>
                <a:spcPct val="0"/>
              </a:spcBef>
              <a:spcAft>
                <a:spcPct val="0"/>
              </a:spcAft>
              <a:buClrTx/>
              <a:buSzTx/>
              <a:buFontTx/>
              <a:buNone/>
            </a:pPr>
            <a:r>
              <a:rPr lang="tr-TR" altLang="tr-TR" sz="1600" smtClean="0">
                <a:solidFill>
                  <a:prstClr val="black"/>
                </a:solidFill>
                <a:latin typeface="Times New Roman" pitchFamily="18" charset="0"/>
              </a:rPr>
              <a:t>Sürgünleri tüysüz, bol sayıda olup önce turuncu kahverengi, daha sonra kahverengi ve nihayet parlak siyah renktedir. İğne yaprakları üçlü koyu yeşil, 20-25 cm uzunlukta, sürgün ucunda demetler halinde veya püskül şeklinde bir araya toplanmıştır. Kozalakları donuk esmer renkte, 15-20 cm boyundadır. </a:t>
            </a:r>
          </a:p>
          <a:p>
            <a:pPr eaLnBrk="1" fontAlgn="base" hangingPunct="1">
              <a:spcBef>
                <a:spcPct val="0"/>
              </a:spcBef>
              <a:spcAft>
                <a:spcPct val="0"/>
              </a:spcAft>
              <a:buClrTx/>
              <a:buSzTx/>
              <a:buFontTx/>
              <a:buNone/>
            </a:pPr>
            <a:endParaRPr lang="tr-TR" altLang="tr-TR" sz="1600" smtClean="0">
              <a:solidFill>
                <a:prstClr val="black"/>
              </a:solidFill>
              <a:latin typeface="Times New Roman" pitchFamily="18" charset="0"/>
            </a:endParaRPr>
          </a:p>
          <a:p>
            <a:pPr eaLnBrk="1" fontAlgn="base" hangingPunct="1">
              <a:spcBef>
                <a:spcPct val="0"/>
              </a:spcBef>
              <a:spcAft>
                <a:spcPct val="0"/>
              </a:spcAft>
              <a:buClrTx/>
              <a:buSzTx/>
              <a:buFontTx/>
              <a:buNone/>
            </a:pPr>
            <a:r>
              <a:rPr lang="tr-TR" altLang="tr-TR" sz="1600" smtClean="0">
                <a:solidFill>
                  <a:prstClr val="black"/>
                </a:solidFill>
                <a:latin typeface="Times New Roman" pitchFamily="18" charset="0"/>
              </a:rPr>
              <a:t>P. palustris soğuk iklim şartlarında gelişemez. Ilıman, subtropik iklim şartlarına ihtiyaç gösterir. Bu bakımdan memleketimizde Akdeniz kıyı bölgesinde yetiştirilmesi mümkündür. </a:t>
            </a:r>
          </a:p>
          <a:p>
            <a:pPr eaLnBrk="1" fontAlgn="base" hangingPunct="1">
              <a:spcBef>
                <a:spcPct val="0"/>
              </a:spcBef>
              <a:spcAft>
                <a:spcPct val="0"/>
              </a:spcAft>
              <a:buClrTx/>
              <a:buSzTx/>
              <a:buFontTx/>
              <a:buNone/>
            </a:pPr>
            <a:r>
              <a:rPr lang="tr-TR" altLang="tr-TR" sz="1600" smtClean="0">
                <a:solidFill>
                  <a:prstClr val="black"/>
                </a:solidFill>
                <a:latin typeface="Times New Roman" pitchFamily="18" charset="0"/>
              </a:rPr>
              <a:t>Geniş yeşil sahalarda soliter veya gevşek gruplar halinde bulundurulabilir.</a:t>
            </a:r>
          </a:p>
        </p:txBody>
      </p:sp>
      <p:sp>
        <p:nvSpPr>
          <p:cNvPr id="90116" name="Text Box 2"/>
          <p:cNvSpPr txBox="1">
            <a:spLocks noChangeArrowheads="1"/>
          </p:cNvSpPr>
          <p:nvPr/>
        </p:nvSpPr>
        <p:spPr bwMode="auto">
          <a:xfrm>
            <a:off x="4643438" y="115888"/>
            <a:ext cx="3529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fontAlgn="base">
              <a:spcBef>
                <a:spcPct val="50000"/>
              </a:spcBef>
              <a:spcAft>
                <a:spcPct val="0"/>
              </a:spcAft>
              <a:buClrTx/>
              <a:buSzTx/>
              <a:buFontTx/>
              <a:buNone/>
            </a:pPr>
            <a:r>
              <a:rPr lang="tr-TR" altLang="tr-TR" sz="2000" b="1" i="1" smtClean="0">
                <a:solidFill>
                  <a:prstClr val="white"/>
                </a:solidFill>
                <a:latin typeface="Times New Roman" pitchFamily="18" charset="0"/>
              </a:rPr>
              <a:t>Pinus palustris</a:t>
            </a:r>
            <a:endParaRPr lang="tr-TR" altLang="tr-TR" sz="2000" b="1" smtClean="0">
              <a:solidFill>
                <a:prstClr val="white"/>
              </a:solidFill>
              <a:latin typeface="Times New Roman" pitchFamily="18" charset="0"/>
            </a:endParaRPr>
          </a:p>
        </p:txBody>
      </p:sp>
      <p:pic>
        <p:nvPicPr>
          <p:cNvPr id="90117" name="Picture 4" descr="Pinuspalustris-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7563" y="4668838"/>
            <a:ext cx="2554287" cy="170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13195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9" descr="pinus_radiata-1"/>
          <p:cNvPicPr>
            <a:picLocks noGrp="1" noChangeAspect="1" noChangeArrowheads="1"/>
          </p:cNvPicPr>
          <p:nvPr>
            <p:ph/>
          </p:nvPr>
        </p:nvPicPr>
        <p:blipFill>
          <a:blip r:embed="rId3" cstate="print">
            <a:extLst>
              <a:ext uri="{28A0092B-C50C-407E-A947-70E740481C1C}">
                <a14:useLocalDpi xmlns:a14="http://schemas.microsoft.com/office/drawing/2010/main" val="0"/>
              </a:ext>
            </a:extLst>
          </a:blip>
          <a:srcRect/>
          <a:stretch>
            <a:fillRect/>
          </a:stretch>
        </p:blipFill>
        <p:spPr>
          <a:xfrm>
            <a:off x="539750" y="692150"/>
            <a:ext cx="4321175" cy="5762625"/>
          </a:xfrm>
        </p:spPr>
      </p:pic>
      <p:sp>
        <p:nvSpPr>
          <p:cNvPr id="91139" name="Text Box 12"/>
          <p:cNvSpPr txBox="1">
            <a:spLocks noChangeArrowheads="1"/>
          </p:cNvSpPr>
          <p:nvPr/>
        </p:nvSpPr>
        <p:spPr bwMode="auto">
          <a:xfrm>
            <a:off x="4867275" y="981075"/>
            <a:ext cx="3671888"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fontAlgn="base" hangingPunct="1">
              <a:spcBef>
                <a:spcPct val="0"/>
              </a:spcBef>
              <a:spcAft>
                <a:spcPct val="0"/>
              </a:spcAft>
              <a:buClrTx/>
              <a:buSzTx/>
              <a:buFontTx/>
              <a:buNone/>
            </a:pPr>
            <a:r>
              <a:rPr lang="tr-TR" altLang="tr-TR" sz="1800" b="1" i="1" smtClean="0">
                <a:solidFill>
                  <a:prstClr val="black"/>
                </a:solidFill>
                <a:latin typeface="Times New Roman" pitchFamily="18" charset="0"/>
              </a:rPr>
              <a:t>Pinus radiata </a:t>
            </a:r>
            <a:r>
              <a:rPr lang="tr-TR" altLang="tr-TR" sz="1800" smtClean="0">
                <a:solidFill>
                  <a:prstClr val="black"/>
                </a:solidFill>
                <a:latin typeface="Times New Roman" pitchFamily="18" charset="0"/>
              </a:rPr>
              <a:t>D</a:t>
            </a:r>
            <a:r>
              <a:rPr lang="tr-TR" altLang="tr-TR" sz="1800" b="1" smtClean="0">
                <a:solidFill>
                  <a:prstClr val="black"/>
                </a:solidFill>
                <a:latin typeface="Times New Roman" pitchFamily="18" charset="0"/>
              </a:rPr>
              <a:t>. Don </a:t>
            </a:r>
          </a:p>
          <a:p>
            <a:pPr eaLnBrk="1" fontAlgn="base" hangingPunct="1">
              <a:spcBef>
                <a:spcPct val="0"/>
              </a:spcBef>
              <a:spcAft>
                <a:spcPct val="0"/>
              </a:spcAft>
              <a:buClrTx/>
              <a:buSzTx/>
              <a:buFontTx/>
              <a:buNone/>
            </a:pPr>
            <a:endParaRPr lang="tr-TR" altLang="tr-TR" sz="1800" b="1" smtClean="0">
              <a:solidFill>
                <a:prstClr val="black"/>
              </a:solidFill>
              <a:latin typeface="Times New Roman" pitchFamily="18" charset="0"/>
            </a:endParaRPr>
          </a:p>
          <a:p>
            <a:pPr eaLnBrk="1" fontAlgn="base" hangingPunct="1">
              <a:spcBef>
                <a:spcPct val="0"/>
              </a:spcBef>
              <a:spcAft>
                <a:spcPct val="0"/>
              </a:spcAft>
              <a:buClrTx/>
              <a:buSzTx/>
              <a:buFontTx/>
              <a:buNone/>
            </a:pPr>
            <a:r>
              <a:rPr lang="tr-TR" altLang="tr-TR" sz="1800" b="1" smtClean="0">
                <a:solidFill>
                  <a:prstClr val="black"/>
                </a:solidFill>
                <a:latin typeface="Times New Roman" pitchFamily="18" charset="0"/>
              </a:rPr>
              <a:t>(</a:t>
            </a:r>
            <a:r>
              <a:rPr lang="tr-TR" altLang="tr-TR" sz="1800" b="1" i="1" smtClean="0">
                <a:solidFill>
                  <a:prstClr val="black"/>
                </a:solidFill>
                <a:latin typeface="Times New Roman" pitchFamily="18" charset="0"/>
              </a:rPr>
              <a:t>P. insignis </a:t>
            </a:r>
            <a:r>
              <a:rPr lang="tr-TR" altLang="tr-TR" sz="1800" b="1" smtClean="0">
                <a:solidFill>
                  <a:prstClr val="black"/>
                </a:solidFill>
                <a:latin typeface="Times New Roman" pitchFamily="18" charset="0"/>
              </a:rPr>
              <a:t>Dougl., </a:t>
            </a:r>
            <a:r>
              <a:rPr lang="tr-TR" altLang="tr-TR" sz="1800" b="1" i="1" smtClean="0">
                <a:solidFill>
                  <a:prstClr val="black"/>
                </a:solidFill>
                <a:latin typeface="Times New Roman" pitchFamily="18" charset="0"/>
              </a:rPr>
              <a:t>P. montereyensis</a:t>
            </a:r>
            <a:r>
              <a:rPr lang="tr-TR" altLang="tr-TR" sz="1800" b="1" smtClean="0">
                <a:solidFill>
                  <a:prstClr val="black"/>
                </a:solidFill>
                <a:latin typeface="Times New Roman" pitchFamily="18" charset="0"/>
              </a:rPr>
              <a:t> Hort., </a:t>
            </a:r>
            <a:r>
              <a:rPr lang="tr-TR" altLang="tr-TR" sz="1800" b="1" i="1" smtClean="0">
                <a:solidFill>
                  <a:prstClr val="black"/>
                </a:solidFill>
                <a:latin typeface="Times New Roman" pitchFamily="18" charset="0"/>
              </a:rPr>
              <a:t>P. californica</a:t>
            </a:r>
            <a:r>
              <a:rPr lang="tr-TR" altLang="tr-TR" sz="1800" b="1" smtClean="0">
                <a:solidFill>
                  <a:prstClr val="black"/>
                </a:solidFill>
                <a:latin typeface="Times New Roman" pitchFamily="18" charset="0"/>
              </a:rPr>
              <a:t> Loisl.) </a:t>
            </a:r>
            <a:r>
              <a:rPr lang="tr-TR" altLang="tr-TR" sz="1800" smtClean="0">
                <a:solidFill>
                  <a:prstClr val="black"/>
                </a:solidFill>
                <a:latin typeface="Times New Roman" pitchFamily="18" charset="0"/>
              </a:rPr>
              <a:t> </a:t>
            </a:r>
            <a:r>
              <a:rPr lang="tr-TR" altLang="tr-TR" sz="1800" b="1" smtClean="0">
                <a:solidFill>
                  <a:prstClr val="black"/>
                </a:solidFill>
                <a:latin typeface="Times New Roman" pitchFamily="18" charset="0"/>
              </a:rPr>
              <a:t>Monterey Çamı</a:t>
            </a:r>
          </a:p>
          <a:p>
            <a:pPr eaLnBrk="1" fontAlgn="base" hangingPunct="1">
              <a:spcBef>
                <a:spcPct val="0"/>
              </a:spcBef>
              <a:spcAft>
                <a:spcPct val="0"/>
              </a:spcAft>
              <a:buClrTx/>
              <a:buSzTx/>
              <a:buFontTx/>
              <a:buNone/>
            </a:pPr>
            <a:endParaRPr lang="tr-TR" altLang="tr-TR" sz="1800" smtClean="0">
              <a:solidFill>
                <a:prstClr val="black"/>
              </a:solidFill>
              <a:latin typeface="Times New Roman" pitchFamily="18" charset="0"/>
            </a:endParaRPr>
          </a:p>
          <a:p>
            <a:pPr eaLnBrk="1" fontAlgn="base" hangingPunct="1">
              <a:spcBef>
                <a:spcPct val="0"/>
              </a:spcBef>
              <a:spcAft>
                <a:spcPct val="0"/>
              </a:spcAft>
              <a:buClrTx/>
              <a:buSzTx/>
              <a:buFontTx/>
              <a:buNone/>
            </a:pPr>
            <a:r>
              <a:rPr lang="tr-TR" altLang="tr-TR" sz="1800" smtClean="0">
                <a:solidFill>
                  <a:prstClr val="black"/>
                </a:solidFill>
                <a:latin typeface="Times New Roman" pitchFamily="18" charset="0"/>
              </a:rPr>
              <a:t>Doğal olarak Kaliforniya sahillerinde rastlanmaktadır. Vatanında 25-30 m boya ve 1-2 m çapa ulaşır. Gençlik döneminde piramidal gelişme gösterir. Yaşlı halde ise düzensiz, dağınık tepeli bir habitusa sahiptir. Özellikle gençlik devresinde oldukça hızlı büyür.</a:t>
            </a:r>
          </a:p>
        </p:txBody>
      </p:sp>
      <p:sp>
        <p:nvSpPr>
          <p:cNvPr id="91140" name="Text Box 2"/>
          <p:cNvSpPr txBox="1">
            <a:spLocks noChangeArrowheads="1"/>
          </p:cNvSpPr>
          <p:nvPr/>
        </p:nvSpPr>
        <p:spPr bwMode="auto">
          <a:xfrm>
            <a:off x="4643438" y="115888"/>
            <a:ext cx="35290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fontAlgn="base">
              <a:spcBef>
                <a:spcPct val="50000"/>
              </a:spcBef>
              <a:spcAft>
                <a:spcPct val="0"/>
              </a:spcAft>
              <a:buClrTx/>
              <a:buSzTx/>
              <a:buFontTx/>
              <a:buNone/>
            </a:pPr>
            <a:r>
              <a:rPr lang="tr-TR" altLang="tr-TR" b="1" i="1" smtClean="0">
                <a:solidFill>
                  <a:prstClr val="white"/>
                </a:solidFill>
                <a:latin typeface="Times New Roman" pitchFamily="18" charset="0"/>
              </a:rPr>
              <a:t>Pinus radiata</a:t>
            </a:r>
            <a:endParaRPr lang="tr-TR" altLang="tr-TR" sz="2200" b="1" smtClean="0">
              <a:solidFill>
                <a:prstClr val="white"/>
              </a:solidFill>
              <a:latin typeface="Times New Roman" pitchFamily="18" charset="0"/>
            </a:endParaRPr>
          </a:p>
        </p:txBody>
      </p:sp>
    </p:spTree>
    <p:extLst>
      <p:ext uri="{BB962C8B-B14F-4D97-AF65-F5344CB8AC3E}">
        <p14:creationId xmlns:p14="http://schemas.microsoft.com/office/powerpoint/2010/main" val="36778448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636588" y="908050"/>
            <a:ext cx="4105275"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fontAlgn="base">
              <a:spcBef>
                <a:spcPct val="50000"/>
              </a:spcBef>
              <a:spcAft>
                <a:spcPct val="0"/>
              </a:spcAft>
              <a:buClrTx/>
              <a:buSzTx/>
              <a:buFontTx/>
              <a:buNone/>
            </a:pPr>
            <a:r>
              <a:rPr lang="tr-TR" altLang="tr-TR" sz="1800" b="1" i="1" smtClean="0">
                <a:solidFill>
                  <a:prstClr val="black"/>
                </a:solidFill>
                <a:latin typeface="Times New Roman" pitchFamily="18" charset="0"/>
              </a:rPr>
              <a:t>Pinus aristata</a:t>
            </a:r>
            <a:r>
              <a:rPr lang="tr-TR" altLang="tr-TR" sz="1800" b="1" smtClean="0">
                <a:solidFill>
                  <a:prstClr val="black"/>
                </a:solidFill>
                <a:latin typeface="Times New Roman" pitchFamily="18" charset="0"/>
              </a:rPr>
              <a:t> Engelm. </a:t>
            </a:r>
          </a:p>
          <a:p>
            <a:pPr fontAlgn="base">
              <a:spcBef>
                <a:spcPct val="50000"/>
              </a:spcBef>
              <a:spcAft>
                <a:spcPct val="0"/>
              </a:spcAft>
              <a:buClrTx/>
              <a:buSzTx/>
              <a:buFontTx/>
              <a:buNone/>
            </a:pPr>
            <a:r>
              <a:rPr lang="tr-TR" altLang="tr-TR" sz="1800" b="1" smtClean="0">
                <a:solidFill>
                  <a:prstClr val="black"/>
                </a:solidFill>
                <a:latin typeface="Times New Roman" pitchFamily="18" charset="0"/>
              </a:rPr>
              <a:t>(</a:t>
            </a:r>
            <a:r>
              <a:rPr lang="tr-TR" altLang="tr-TR" sz="1800" b="1" i="1" smtClean="0">
                <a:solidFill>
                  <a:prstClr val="black"/>
                </a:solidFill>
                <a:latin typeface="Times New Roman" pitchFamily="18" charset="0"/>
              </a:rPr>
              <a:t>P. balfouriana</a:t>
            </a:r>
            <a:r>
              <a:rPr lang="tr-TR" altLang="tr-TR" sz="1800" b="1" smtClean="0">
                <a:solidFill>
                  <a:prstClr val="black"/>
                </a:solidFill>
                <a:latin typeface="Times New Roman" pitchFamily="18" charset="0"/>
              </a:rPr>
              <a:t> var. </a:t>
            </a:r>
            <a:r>
              <a:rPr lang="tr-TR" altLang="tr-TR" sz="1800" b="1" i="1" smtClean="0">
                <a:solidFill>
                  <a:prstClr val="black"/>
                </a:solidFill>
                <a:latin typeface="Times New Roman" pitchFamily="18" charset="0"/>
              </a:rPr>
              <a:t>aristata</a:t>
            </a:r>
            <a:r>
              <a:rPr lang="tr-TR" altLang="tr-TR" sz="1800" b="1" smtClean="0">
                <a:solidFill>
                  <a:prstClr val="black"/>
                </a:solidFill>
                <a:latin typeface="Times New Roman" pitchFamily="18" charset="0"/>
              </a:rPr>
              <a:t> Engelm.) Hickory Çamı</a:t>
            </a:r>
            <a:r>
              <a:rPr lang="tr-TR" altLang="tr-TR" sz="1800" smtClean="0">
                <a:solidFill>
                  <a:prstClr val="black"/>
                </a:solidFill>
                <a:latin typeface="Times New Roman" pitchFamily="18" charset="0"/>
              </a:rPr>
              <a:t> </a:t>
            </a:r>
          </a:p>
        </p:txBody>
      </p:sp>
      <p:sp>
        <p:nvSpPr>
          <p:cNvPr id="64515" name="Text Box 2"/>
          <p:cNvSpPr txBox="1">
            <a:spLocks noChangeArrowheads="1"/>
          </p:cNvSpPr>
          <p:nvPr/>
        </p:nvSpPr>
        <p:spPr bwMode="auto">
          <a:xfrm>
            <a:off x="4643438" y="115888"/>
            <a:ext cx="35290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fontAlgn="base">
              <a:spcBef>
                <a:spcPct val="50000"/>
              </a:spcBef>
              <a:spcAft>
                <a:spcPct val="0"/>
              </a:spcAft>
              <a:buClrTx/>
              <a:buSzTx/>
              <a:buFontTx/>
              <a:buNone/>
            </a:pPr>
            <a:r>
              <a:rPr lang="tr-TR" altLang="tr-TR" b="1" i="1" smtClean="0">
                <a:solidFill>
                  <a:prstClr val="white"/>
                </a:solidFill>
                <a:latin typeface="Times New Roman" pitchFamily="18" charset="0"/>
              </a:rPr>
              <a:t>Pinus aristata</a:t>
            </a:r>
            <a:endParaRPr lang="tr-TR" altLang="tr-TR" sz="2200" b="1" smtClean="0">
              <a:solidFill>
                <a:prstClr val="white"/>
              </a:solidFill>
              <a:latin typeface="Times New Roman" pitchFamily="18" charset="0"/>
            </a:endParaRPr>
          </a:p>
        </p:txBody>
      </p:sp>
      <p:pic>
        <p:nvPicPr>
          <p:cNvPr id="64516" name="Resi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5950" y="2420938"/>
            <a:ext cx="4979988"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Text Box 3"/>
          <p:cNvSpPr txBox="1">
            <a:spLocks noChangeArrowheads="1"/>
          </p:cNvSpPr>
          <p:nvPr/>
        </p:nvSpPr>
        <p:spPr bwMode="auto">
          <a:xfrm>
            <a:off x="5595938" y="1052513"/>
            <a:ext cx="3097212" cy="427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fontAlgn="base">
              <a:spcBef>
                <a:spcPct val="50000"/>
              </a:spcBef>
              <a:spcAft>
                <a:spcPct val="0"/>
              </a:spcAft>
              <a:buClrTx/>
              <a:buSzTx/>
              <a:buFontTx/>
              <a:buNone/>
            </a:pPr>
            <a:r>
              <a:rPr lang="tr-TR" altLang="tr-TR" sz="1600" smtClean="0">
                <a:solidFill>
                  <a:prstClr val="black"/>
                </a:solidFill>
                <a:latin typeface="Times New Roman" pitchFamily="18" charset="0"/>
              </a:rPr>
              <a:t>Doğal olarak Birleşik Amerika'da, Kolorado dağlık bölgesinde, ağaç sınırına kadar kayalık yamaçlarda, Güney Utah, Orta ve Güney Nevada, Güneydoğu Kaliforniya ve Kuzey Arizona'da San Fransisko dağlarında yetişmektedir. Çalımsı, bodur formlu, ancak vatanında en çok 15 m boya ulaşan bir </a:t>
            </a:r>
            <a:r>
              <a:rPr lang="tr-TR" altLang="tr-TR" sz="1600" i="1" smtClean="0">
                <a:solidFill>
                  <a:prstClr val="black"/>
                </a:solidFill>
                <a:latin typeface="Times New Roman" pitchFamily="18" charset="0"/>
              </a:rPr>
              <a:t>Pinus</a:t>
            </a:r>
            <a:r>
              <a:rPr lang="tr-TR" altLang="tr-TR" sz="1600" smtClean="0">
                <a:solidFill>
                  <a:prstClr val="black"/>
                </a:solidFill>
                <a:latin typeface="Times New Roman" pitchFamily="18" charset="0"/>
              </a:rPr>
              <a:t> türüdür. Yapılan incelemeler sonunda dünyanın en uzun ömürlü ağaçları olan </a:t>
            </a:r>
            <a:r>
              <a:rPr lang="tr-TR" altLang="tr-TR" sz="1600" i="1" smtClean="0">
                <a:solidFill>
                  <a:prstClr val="black"/>
                </a:solidFill>
                <a:latin typeface="Times New Roman" pitchFamily="18" charset="0"/>
              </a:rPr>
              <a:t>Sequoiadendron giganteum</a:t>
            </a:r>
            <a:r>
              <a:rPr lang="tr-TR" altLang="tr-TR" sz="1600" smtClean="0">
                <a:solidFill>
                  <a:prstClr val="black"/>
                </a:solidFill>
                <a:latin typeface="Times New Roman" pitchFamily="18" charset="0"/>
              </a:rPr>
              <a:t>'lardan daha yaşlı, 4600 yaşında olan bir </a:t>
            </a:r>
            <a:r>
              <a:rPr lang="tr-TR" altLang="tr-TR" sz="1600" i="1" smtClean="0">
                <a:solidFill>
                  <a:prstClr val="black"/>
                </a:solidFill>
                <a:latin typeface="Times New Roman" pitchFamily="18" charset="0"/>
              </a:rPr>
              <a:t>P. aristata</a:t>
            </a:r>
            <a:r>
              <a:rPr lang="tr-TR" altLang="tr-TR" sz="1600" smtClean="0">
                <a:solidFill>
                  <a:prstClr val="black"/>
                </a:solidFill>
                <a:latin typeface="Times New Roman" pitchFamily="18" charset="0"/>
              </a:rPr>
              <a:t> örneğine Arizona'daki White dağlarında, Sierra Nevada'ların doğusunda rastlanmıştır. </a:t>
            </a:r>
          </a:p>
        </p:txBody>
      </p:sp>
    </p:spTree>
    <p:extLst>
      <p:ext uri="{BB962C8B-B14F-4D97-AF65-F5344CB8AC3E}">
        <p14:creationId xmlns:p14="http://schemas.microsoft.com/office/powerpoint/2010/main" val="1994088754"/>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4"/>
          <p:cNvSpPr txBox="1">
            <a:spLocks noChangeArrowheads="1"/>
          </p:cNvSpPr>
          <p:nvPr/>
        </p:nvSpPr>
        <p:spPr bwMode="auto">
          <a:xfrm>
            <a:off x="454025" y="5453063"/>
            <a:ext cx="88201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fontAlgn="base" hangingPunct="1">
              <a:spcBef>
                <a:spcPct val="0"/>
              </a:spcBef>
              <a:spcAft>
                <a:spcPct val="0"/>
              </a:spcAft>
              <a:buClrTx/>
              <a:buSzTx/>
              <a:buFontTx/>
              <a:buNone/>
            </a:pPr>
            <a:r>
              <a:rPr lang="tr-TR" altLang="tr-TR" sz="1800" i="1" smtClean="0">
                <a:solidFill>
                  <a:prstClr val="black"/>
                </a:solidFill>
                <a:latin typeface="Times New Roman" pitchFamily="18" charset="0"/>
              </a:rPr>
              <a:t>Pinus radiata</a:t>
            </a:r>
            <a:r>
              <a:rPr lang="tr-TR" altLang="tr-TR" sz="1800" smtClean="0">
                <a:solidFill>
                  <a:prstClr val="black"/>
                </a:solidFill>
                <a:latin typeface="Times New Roman" pitchFamily="18" charset="0"/>
              </a:rPr>
              <a:t> genç yaşlarda piramidal, yaşlı halde dağınık tepeli habitusu ile oldukça dekoratif görünüşe sahiptir. Uygun yetişme alanlarında geniş yeşil alanlarda soliter veya gevşek gruplar halinde bulundurulabilirler. </a:t>
            </a:r>
          </a:p>
        </p:txBody>
      </p:sp>
      <p:sp>
        <p:nvSpPr>
          <p:cNvPr id="92163" name="Text Box 2"/>
          <p:cNvSpPr txBox="1">
            <a:spLocks noChangeArrowheads="1"/>
          </p:cNvSpPr>
          <p:nvPr/>
        </p:nvSpPr>
        <p:spPr bwMode="auto">
          <a:xfrm>
            <a:off x="4643438" y="115888"/>
            <a:ext cx="3529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fontAlgn="base">
              <a:spcBef>
                <a:spcPct val="50000"/>
              </a:spcBef>
              <a:spcAft>
                <a:spcPct val="0"/>
              </a:spcAft>
              <a:buClrTx/>
              <a:buSzTx/>
              <a:buFontTx/>
              <a:buNone/>
            </a:pPr>
            <a:r>
              <a:rPr lang="tr-TR" altLang="tr-TR" sz="2000" b="1" i="1" smtClean="0">
                <a:solidFill>
                  <a:prstClr val="white"/>
                </a:solidFill>
                <a:latin typeface="Times New Roman" pitchFamily="18" charset="0"/>
              </a:rPr>
              <a:t>Pinus radiata</a:t>
            </a:r>
            <a:endParaRPr lang="tr-TR" altLang="tr-TR" sz="2000" b="1" smtClean="0">
              <a:solidFill>
                <a:prstClr val="white"/>
              </a:solidFill>
              <a:latin typeface="Times New Roman" pitchFamily="18" charset="0"/>
            </a:endParaRPr>
          </a:p>
        </p:txBody>
      </p:sp>
      <p:pic>
        <p:nvPicPr>
          <p:cNvPr id="92164" name="Picture 4" descr="pinus_radiata-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675" y="981075"/>
            <a:ext cx="5653088"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Dikdörtgen 1"/>
          <p:cNvSpPr>
            <a:spLocks noChangeArrowheads="1"/>
          </p:cNvSpPr>
          <p:nvPr/>
        </p:nvSpPr>
        <p:spPr bwMode="auto">
          <a:xfrm>
            <a:off x="468313" y="652463"/>
            <a:ext cx="2590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fontAlgn="base" hangingPunct="1">
              <a:spcBef>
                <a:spcPct val="0"/>
              </a:spcBef>
              <a:spcAft>
                <a:spcPct val="0"/>
              </a:spcAft>
              <a:buClrTx/>
              <a:buSzTx/>
              <a:buFontTx/>
              <a:buNone/>
            </a:pPr>
            <a:r>
              <a:rPr lang="tr-TR" altLang="tr-TR" sz="1800" i="1" smtClean="0">
                <a:solidFill>
                  <a:prstClr val="black"/>
                </a:solidFill>
                <a:latin typeface="Times New Roman" pitchFamily="18" charset="0"/>
              </a:rPr>
              <a:t>Pinus radiata</a:t>
            </a:r>
            <a:r>
              <a:rPr lang="tr-TR" altLang="tr-TR" sz="1800" smtClean="0">
                <a:solidFill>
                  <a:prstClr val="black"/>
                </a:solidFill>
                <a:latin typeface="Times New Roman" pitchFamily="18" charset="0"/>
              </a:rPr>
              <a:t> toprak istekleri bakımından kanaatkardır. Vatanında fakir, kumlu topraklarda yetişir. Soğuk iklim şartlarında gelişemez. Özellikle gençlik devresinde soğuk rüzgarlara maruz yerlerde bulundurulmamalıdır. Hafif nemli kıyı iklimleri oldukça elverişlidir. Ilıman bölgelerde soğuk geçen kışlarda </a:t>
            </a:r>
            <a:r>
              <a:rPr lang="tr-TR" altLang="tr-TR" sz="1800" i="1" smtClean="0">
                <a:solidFill>
                  <a:prstClr val="black"/>
                </a:solidFill>
                <a:latin typeface="Times New Roman" pitchFamily="18" charset="0"/>
              </a:rPr>
              <a:t>Pinus radiata</a:t>
            </a:r>
            <a:r>
              <a:rPr lang="tr-TR" altLang="tr-TR" sz="1800" smtClean="0">
                <a:solidFill>
                  <a:prstClr val="black"/>
                </a:solidFill>
                <a:latin typeface="Times New Roman" pitchFamily="18" charset="0"/>
              </a:rPr>
              <a:t>’nın iğne yaprakları kahverengine döner. </a:t>
            </a:r>
            <a:endParaRPr lang="tr-TR" altLang="tr-TR" sz="1800" i="1" smtClean="0">
              <a:solidFill>
                <a:prstClr val="black"/>
              </a:solidFill>
              <a:latin typeface="Times New Roman" pitchFamily="18" charset="0"/>
            </a:endParaRPr>
          </a:p>
        </p:txBody>
      </p:sp>
    </p:spTree>
    <p:extLst>
      <p:ext uri="{BB962C8B-B14F-4D97-AF65-F5344CB8AC3E}">
        <p14:creationId xmlns:p14="http://schemas.microsoft.com/office/powerpoint/2010/main" val="13786601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5"/>
          <p:cNvSpPr txBox="1">
            <a:spLocks noChangeArrowheads="1"/>
          </p:cNvSpPr>
          <p:nvPr/>
        </p:nvSpPr>
        <p:spPr bwMode="auto">
          <a:xfrm>
            <a:off x="503238" y="5543550"/>
            <a:ext cx="8640762"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fontAlgn="base" hangingPunct="1">
              <a:spcBef>
                <a:spcPct val="0"/>
              </a:spcBef>
              <a:spcAft>
                <a:spcPct val="0"/>
              </a:spcAft>
              <a:buClrTx/>
              <a:buSzTx/>
              <a:buFontTx/>
              <a:buNone/>
            </a:pPr>
            <a:r>
              <a:rPr lang="tr-TR" altLang="tr-TR" sz="1800" smtClean="0">
                <a:solidFill>
                  <a:prstClr val="black"/>
                </a:solidFill>
                <a:latin typeface="Times New Roman" pitchFamily="18" charset="0"/>
              </a:rPr>
              <a:t>İğne yaprakları ikili veya üçlü (çoğunlukla üçlü), açık yeşil, ince, 10-14 cm uzunlukta, oldukça yumuşak, sivri, sık dizilmiş, kenarları ince dişlidir.</a:t>
            </a:r>
          </a:p>
          <a:p>
            <a:pPr eaLnBrk="1" fontAlgn="base" hangingPunct="1">
              <a:spcBef>
                <a:spcPct val="50000"/>
              </a:spcBef>
              <a:spcAft>
                <a:spcPct val="0"/>
              </a:spcAft>
              <a:buClrTx/>
              <a:buSzTx/>
              <a:buFontTx/>
              <a:buNone/>
            </a:pPr>
            <a:endParaRPr lang="tr-TR" altLang="tr-TR" sz="1800" smtClean="0">
              <a:solidFill>
                <a:prstClr val="black"/>
              </a:solidFill>
              <a:latin typeface="Times New Roman" pitchFamily="18" charset="0"/>
            </a:endParaRPr>
          </a:p>
        </p:txBody>
      </p:sp>
      <p:sp>
        <p:nvSpPr>
          <p:cNvPr id="93187" name="Text Box 2"/>
          <p:cNvSpPr txBox="1">
            <a:spLocks noChangeArrowheads="1"/>
          </p:cNvSpPr>
          <p:nvPr/>
        </p:nvSpPr>
        <p:spPr bwMode="auto">
          <a:xfrm>
            <a:off x="4643438" y="115888"/>
            <a:ext cx="3529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fontAlgn="base">
              <a:spcBef>
                <a:spcPct val="50000"/>
              </a:spcBef>
              <a:spcAft>
                <a:spcPct val="0"/>
              </a:spcAft>
              <a:buClrTx/>
              <a:buSzTx/>
              <a:buFontTx/>
              <a:buNone/>
            </a:pPr>
            <a:r>
              <a:rPr lang="tr-TR" altLang="tr-TR" sz="2000" b="1" i="1" smtClean="0">
                <a:solidFill>
                  <a:prstClr val="white"/>
                </a:solidFill>
                <a:latin typeface="Times New Roman" pitchFamily="18" charset="0"/>
              </a:rPr>
              <a:t>Pinus radiata</a:t>
            </a:r>
            <a:endParaRPr lang="tr-TR" altLang="tr-TR" sz="2000" b="1" smtClean="0">
              <a:solidFill>
                <a:prstClr val="white"/>
              </a:solidFill>
              <a:latin typeface="Times New Roman" pitchFamily="18" charset="0"/>
            </a:endParaRPr>
          </a:p>
        </p:txBody>
      </p:sp>
      <p:pic>
        <p:nvPicPr>
          <p:cNvPr id="93188" name="Picture 5" descr="pinus_radiata-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350" y="836613"/>
            <a:ext cx="6192838"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58123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5"/>
          <p:cNvSpPr txBox="1">
            <a:spLocks noChangeArrowheads="1"/>
          </p:cNvSpPr>
          <p:nvPr/>
        </p:nvSpPr>
        <p:spPr bwMode="auto">
          <a:xfrm>
            <a:off x="706438" y="4216400"/>
            <a:ext cx="3170237"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fontAlgn="base" hangingPunct="1">
              <a:spcBef>
                <a:spcPct val="0"/>
              </a:spcBef>
              <a:spcAft>
                <a:spcPct val="0"/>
              </a:spcAft>
              <a:buClrTx/>
              <a:buSzTx/>
              <a:buFontTx/>
              <a:buNone/>
            </a:pPr>
            <a:r>
              <a:rPr lang="tr-TR" altLang="tr-TR" sz="1800" smtClean="0">
                <a:solidFill>
                  <a:prstClr val="black"/>
                </a:solidFill>
                <a:latin typeface="Times New Roman" pitchFamily="18" charset="0"/>
              </a:rPr>
              <a:t>Kozalakları koyu kestane rengi, 8-15 cm uzunlukta ve 5-8 cm genişlikte, çok kısa saplı, kısa oval, uç kısmı sivri, eğri, tek tek veya 2-5 tanesi çevrel dizilmişlerdir. </a:t>
            </a:r>
            <a:endParaRPr lang="tr-TR" altLang="tr-TR" sz="1800" i="1" smtClean="0">
              <a:solidFill>
                <a:prstClr val="black"/>
              </a:solidFill>
              <a:latin typeface="Times New Roman" pitchFamily="18" charset="0"/>
            </a:endParaRPr>
          </a:p>
          <a:p>
            <a:pPr eaLnBrk="1" fontAlgn="base" hangingPunct="1">
              <a:spcBef>
                <a:spcPct val="50000"/>
              </a:spcBef>
              <a:spcAft>
                <a:spcPct val="0"/>
              </a:spcAft>
              <a:buClrTx/>
              <a:buSzTx/>
              <a:buFontTx/>
              <a:buNone/>
            </a:pPr>
            <a:endParaRPr lang="tr-TR" altLang="tr-TR" sz="1800" smtClean="0">
              <a:solidFill>
                <a:prstClr val="black"/>
              </a:solidFill>
              <a:latin typeface="Times New Roman" pitchFamily="18" charset="0"/>
            </a:endParaRPr>
          </a:p>
        </p:txBody>
      </p:sp>
      <p:sp>
        <p:nvSpPr>
          <p:cNvPr id="94211" name="Text Box 2"/>
          <p:cNvSpPr txBox="1">
            <a:spLocks noChangeArrowheads="1"/>
          </p:cNvSpPr>
          <p:nvPr/>
        </p:nvSpPr>
        <p:spPr bwMode="auto">
          <a:xfrm>
            <a:off x="4643438" y="115888"/>
            <a:ext cx="3529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fontAlgn="base">
              <a:spcBef>
                <a:spcPct val="50000"/>
              </a:spcBef>
              <a:spcAft>
                <a:spcPct val="0"/>
              </a:spcAft>
              <a:buClrTx/>
              <a:buSzTx/>
              <a:buFontTx/>
              <a:buNone/>
            </a:pPr>
            <a:r>
              <a:rPr lang="tr-TR" altLang="tr-TR" sz="2000" b="1" i="1" smtClean="0">
                <a:solidFill>
                  <a:prstClr val="white"/>
                </a:solidFill>
                <a:latin typeface="Times New Roman" pitchFamily="18" charset="0"/>
              </a:rPr>
              <a:t>Pinus radiata</a:t>
            </a:r>
            <a:endParaRPr lang="tr-TR" altLang="tr-TR" sz="2000" b="1" smtClean="0">
              <a:solidFill>
                <a:prstClr val="white"/>
              </a:solidFill>
              <a:latin typeface="Times New Roman" pitchFamily="18" charset="0"/>
            </a:endParaRPr>
          </a:p>
        </p:txBody>
      </p:sp>
      <p:pic>
        <p:nvPicPr>
          <p:cNvPr id="94212" name="Picture 4" descr="pinus_radiata-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375" y="765175"/>
            <a:ext cx="4276725"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4" descr="pinus_radiata-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5738" y="2852738"/>
            <a:ext cx="4608512"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15644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4" descr="pinsabiniana3"/>
          <p:cNvPicPr>
            <a:picLocks noChangeAspect="1" noChangeArrowheads="1"/>
          </p:cNvPicPr>
          <p:nvPr/>
        </p:nvPicPr>
        <p:blipFill>
          <a:blip r:embed="rId3">
            <a:extLst>
              <a:ext uri="{28A0092B-C50C-407E-A947-70E740481C1C}">
                <a14:useLocalDpi xmlns:a14="http://schemas.microsoft.com/office/drawing/2010/main" val="0"/>
              </a:ext>
            </a:extLst>
          </a:blip>
          <a:srcRect l="3928" t="4849" r="3149" b="2751"/>
          <a:stretch>
            <a:fillRect/>
          </a:stretch>
        </p:blipFill>
        <p:spPr bwMode="auto">
          <a:xfrm>
            <a:off x="4551363" y="836613"/>
            <a:ext cx="3717925"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Rectangle 5"/>
          <p:cNvSpPr>
            <a:spLocks noChangeArrowheads="1"/>
          </p:cNvSpPr>
          <p:nvPr/>
        </p:nvSpPr>
        <p:spPr bwMode="auto">
          <a:xfrm>
            <a:off x="631825" y="381000"/>
            <a:ext cx="3724275"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fontAlgn="base" hangingPunct="1">
              <a:spcBef>
                <a:spcPct val="0"/>
              </a:spcBef>
              <a:spcAft>
                <a:spcPct val="0"/>
              </a:spcAft>
              <a:buClrTx/>
              <a:buSzTx/>
              <a:buFontTx/>
              <a:buNone/>
            </a:pPr>
            <a:r>
              <a:rPr lang="tr-TR" altLang="tr-TR" sz="1800" b="1" i="1" smtClean="0">
                <a:solidFill>
                  <a:prstClr val="black"/>
                </a:solidFill>
                <a:latin typeface="Times New Roman" pitchFamily="18" charset="0"/>
              </a:rPr>
              <a:t>Pinus sabiniana</a:t>
            </a:r>
            <a:r>
              <a:rPr lang="tr-TR" altLang="tr-TR" sz="1800" b="1" smtClean="0">
                <a:solidFill>
                  <a:prstClr val="black"/>
                </a:solidFill>
                <a:latin typeface="Times New Roman" pitchFamily="18" charset="0"/>
              </a:rPr>
              <a:t> Dougl. </a:t>
            </a:r>
          </a:p>
          <a:p>
            <a:pPr eaLnBrk="1" fontAlgn="base" hangingPunct="1">
              <a:spcBef>
                <a:spcPct val="0"/>
              </a:spcBef>
              <a:spcAft>
                <a:spcPct val="0"/>
              </a:spcAft>
              <a:buClrTx/>
              <a:buSzTx/>
              <a:buFontTx/>
              <a:buNone/>
            </a:pPr>
            <a:endParaRPr lang="tr-TR" altLang="tr-TR" sz="1800" b="1" smtClean="0">
              <a:solidFill>
                <a:prstClr val="black"/>
              </a:solidFill>
              <a:latin typeface="Times New Roman" pitchFamily="18" charset="0"/>
            </a:endParaRPr>
          </a:p>
          <a:p>
            <a:pPr eaLnBrk="1" fontAlgn="base" hangingPunct="1">
              <a:spcBef>
                <a:spcPct val="0"/>
              </a:spcBef>
              <a:spcAft>
                <a:spcPct val="0"/>
              </a:spcAft>
              <a:buClrTx/>
              <a:buSzTx/>
              <a:buFontTx/>
              <a:buNone/>
            </a:pPr>
            <a:r>
              <a:rPr lang="tr-TR" altLang="tr-TR" sz="1800" b="1" smtClean="0">
                <a:solidFill>
                  <a:prstClr val="black"/>
                </a:solidFill>
                <a:latin typeface="Times New Roman" pitchFamily="18" charset="0"/>
              </a:rPr>
              <a:t>(P. sabiniana Dougl.) </a:t>
            </a:r>
          </a:p>
          <a:p>
            <a:pPr eaLnBrk="1" fontAlgn="base" hangingPunct="1">
              <a:spcBef>
                <a:spcPct val="0"/>
              </a:spcBef>
              <a:spcAft>
                <a:spcPct val="0"/>
              </a:spcAft>
              <a:buClrTx/>
              <a:buSzTx/>
              <a:buFontTx/>
              <a:buNone/>
            </a:pPr>
            <a:endParaRPr lang="tr-TR" altLang="tr-TR" sz="1600" smtClean="0">
              <a:solidFill>
                <a:prstClr val="black"/>
              </a:solidFill>
              <a:latin typeface="Times New Roman" pitchFamily="18" charset="0"/>
            </a:endParaRPr>
          </a:p>
          <a:p>
            <a:pPr eaLnBrk="1" fontAlgn="base" hangingPunct="1">
              <a:spcBef>
                <a:spcPct val="0"/>
              </a:spcBef>
              <a:spcAft>
                <a:spcPct val="0"/>
              </a:spcAft>
              <a:buClrTx/>
              <a:buSzTx/>
              <a:buFontTx/>
              <a:buNone/>
            </a:pPr>
            <a:endParaRPr lang="tr-TR" altLang="tr-TR" sz="1600" smtClean="0">
              <a:solidFill>
                <a:prstClr val="black"/>
              </a:solidFill>
              <a:latin typeface="Times New Roman" pitchFamily="18" charset="0"/>
            </a:endParaRPr>
          </a:p>
          <a:p>
            <a:pPr eaLnBrk="1" fontAlgn="base" hangingPunct="1">
              <a:spcBef>
                <a:spcPct val="0"/>
              </a:spcBef>
              <a:spcAft>
                <a:spcPct val="0"/>
              </a:spcAft>
              <a:buClrTx/>
              <a:buSzTx/>
              <a:buFontTx/>
              <a:buNone/>
            </a:pPr>
            <a:r>
              <a:rPr lang="tr-TR" altLang="tr-TR" sz="1600" smtClean="0">
                <a:solidFill>
                  <a:prstClr val="black"/>
                </a:solidFill>
                <a:latin typeface="Times New Roman" pitchFamily="18" charset="0"/>
              </a:rPr>
              <a:t>Amerika Birleşik Devletleri'nin kuzey batısında, Kaliforniya'da doğal olarak yetişmekte olan bu tür, vatanında 15-20 m (nadiren 25 m) boya ulaşır. </a:t>
            </a:r>
          </a:p>
          <a:p>
            <a:pPr eaLnBrk="1" fontAlgn="base" hangingPunct="1">
              <a:spcBef>
                <a:spcPct val="0"/>
              </a:spcBef>
              <a:spcAft>
                <a:spcPct val="0"/>
              </a:spcAft>
              <a:buClrTx/>
              <a:buSzTx/>
              <a:buFontTx/>
              <a:buNone/>
            </a:pPr>
            <a:endParaRPr lang="tr-TR" altLang="tr-TR" sz="1600" smtClean="0">
              <a:solidFill>
                <a:prstClr val="black"/>
              </a:solidFill>
              <a:latin typeface="Times New Roman" pitchFamily="18" charset="0"/>
            </a:endParaRPr>
          </a:p>
          <a:p>
            <a:pPr eaLnBrk="1" fontAlgn="base" hangingPunct="1">
              <a:spcBef>
                <a:spcPct val="0"/>
              </a:spcBef>
              <a:spcAft>
                <a:spcPct val="0"/>
              </a:spcAft>
              <a:buClrTx/>
              <a:buSzTx/>
              <a:buFontTx/>
              <a:buNone/>
            </a:pPr>
            <a:r>
              <a:rPr lang="tr-TR" altLang="tr-TR" sz="1600" smtClean="0">
                <a:solidFill>
                  <a:prstClr val="black"/>
                </a:solidFill>
                <a:latin typeface="Times New Roman" pitchFamily="18" charset="0"/>
              </a:rPr>
              <a:t>Genellikle bir kaç gövde ve yuvarlak, hafif görünüşlü bir taç teşkil eder. Gövde kabuğu kalın, koyu kahverengi, gayri muntazam derin çatlaklıdır. Dalları genellikle dirsekler oluşturur; gelişi güzel, çeşitli yönlere doğru bükülmüş ve kısadır.</a:t>
            </a:r>
          </a:p>
        </p:txBody>
      </p:sp>
      <p:sp>
        <p:nvSpPr>
          <p:cNvPr id="95236" name="Text Box 2"/>
          <p:cNvSpPr txBox="1">
            <a:spLocks noChangeArrowheads="1"/>
          </p:cNvSpPr>
          <p:nvPr/>
        </p:nvSpPr>
        <p:spPr bwMode="auto">
          <a:xfrm>
            <a:off x="4643438" y="115888"/>
            <a:ext cx="35290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fontAlgn="base">
              <a:spcBef>
                <a:spcPct val="50000"/>
              </a:spcBef>
              <a:spcAft>
                <a:spcPct val="0"/>
              </a:spcAft>
              <a:buClrTx/>
              <a:buSzTx/>
              <a:buFontTx/>
              <a:buNone/>
            </a:pPr>
            <a:r>
              <a:rPr lang="tr-TR" altLang="tr-TR" b="1" i="1" smtClean="0">
                <a:solidFill>
                  <a:prstClr val="white"/>
                </a:solidFill>
                <a:latin typeface="Times New Roman" pitchFamily="18" charset="0"/>
              </a:rPr>
              <a:t>Pinus sabiniana</a:t>
            </a:r>
            <a:endParaRPr lang="tr-TR" altLang="tr-TR" b="1" smtClean="0">
              <a:solidFill>
                <a:prstClr val="white"/>
              </a:solidFill>
              <a:latin typeface="Times New Roman" pitchFamily="18" charset="0"/>
            </a:endParaRPr>
          </a:p>
        </p:txBody>
      </p:sp>
      <p:pic>
        <p:nvPicPr>
          <p:cNvPr id="95237" name="Resim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4476750"/>
            <a:ext cx="25384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03342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Resi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2851150"/>
            <a:ext cx="48387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Rectangle 6"/>
          <p:cNvSpPr>
            <a:spLocks noChangeArrowheads="1"/>
          </p:cNvSpPr>
          <p:nvPr/>
        </p:nvSpPr>
        <p:spPr bwMode="auto">
          <a:xfrm>
            <a:off x="4500563" y="750888"/>
            <a:ext cx="3743325"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fontAlgn="base" hangingPunct="1">
              <a:spcBef>
                <a:spcPct val="0"/>
              </a:spcBef>
              <a:spcAft>
                <a:spcPct val="0"/>
              </a:spcAft>
              <a:buClrTx/>
              <a:buSzTx/>
              <a:buFontTx/>
              <a:buNone/>
            </a:pPr>
            <a:r>
              <a:rPr lang="tr-TR" altLang="tr-TR" sz="1800" smtClean="0">
                <a:solidFill>
                  <a:prstClr val="black"/>
                </a:solidFill>
                <a:latin typeface="Times New Roman" pitchFamily="18" charset="0"/>
              </a:rPr>
              <a:t>Sürgünleri mavi yeşil, ince, kısa, az sayıda iğne yapraklara sahiptir.</a:t>
            </a:r>
          </a:p>
          <a:p>
            <a:pPr eaLnBrk="1" fontAlgn="base" hangingPunct="1">
              <a:spcBef>
                <a:spcPct val="0"/>
              </a:spcBef>
              <a:spcAft>
                <a:spcPct val="0"/>
              </a:spcAft>
              <a:buClrTx/>
              <a:buSzTx/>
              <a:buFontTx/>
              <a:buNone/>
            </a:pPr>
            <a:r>
              <a:rPr lang="tr-TR" altLang="tr-TR" sz="1800" smtClean="0">
                <a:solidFill>
                  <a:prstClr val="black"/>
                </a:solidFill>
                <a:latin typeface="Times New Roman" pitchFamily="18" charset="0"/>
              </a:rPr>
              <a:t>İğne yaprakları üçlü, açık mavimsi yeşil, genellikle aşağıya doğru yönelmiş, 20-30 cm uzunlukta, 1,5cm genişlikte, kenarları ince dişli, uç kısmı oldukça sivridir.</a:t>
            </a:r>
          </a:p>
        </p:txBody>
      </p:sp>
      <p:sp>
        <p:nvSpPr>
          <p:cNvPr id="96260" name="Text Box 2"/>
          <p:cNvSpPr txBox="1">
            <a:spLocks noChangeArrowheads="1"/>
          </p:cNvSpPr>
          <p:nvPr/>
        </p:nvSpPr>
        <p:spPr bwMode="auto">
          <a:xfrm>
            <a:off x="4643438" y="115888"/>
            <a:ext cx="35290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fontAlgn="base">
              <a:spcBef>
                <a:spcPct val="50000"/>
              </a:spcBef>
              <a:spcAft>
                <a:spcPct val="0"/>
              </a:spcAft>
              <a:buClrTx/>
              <a:buSzTx/>
              <a:buFontTx/>
              <a:buNone/>
            </a:pPr>
            <a:r>
              <a:rPr lang="tr-TR" altLang="tr-TR" b="1" i="1" smtClean="0">
                <a:solidFill>
                  <a:prstClr val="white"/>
                </a:solidFill>
                <a:latin typeface="Times New Roman" pitchFamily="18" charset="0"/>
              </a:rPr>
              <a:t>Pinus sabiniana</a:t>
            </a:r>
            <a:endParaRPr lang="tr-TR" altLang="tr-TR" b="1" smtClean="0">
              <a:solidFill>
                <a:prstClr val="white"/>
              </a:solidFill>
              <a:latin typeface="Times New Roman" pitchFamily="18" charset="0"/>
            </a:endParaRPr>
          </a:p>
        </p:txBody>
      </p:sp>
      <p:pic>
        <p:nvPicPr>
          <p:cNvPr id="96261" name="Resim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196975"/>
            <a:ext cx="3024187"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56321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4" descr="pinsabiniana4"/>
          <p:cNvPicPr>
            <a:picLocks noChangeAspect="1" noChangeArrowheads="1"/>
          </p:cNvPicPr>
          <p:nvPr/>
        </p:nvPicPr>
        <p:blipFill>
          <a:blip r:embed="rId3">
            <a:extLst>
              <a:ext uri="{28A0092B-C50C-407E-A947-70E740481C1C}">
                <a14:useLocalDpi xmlns:a14="http://schemas.microsoft.com/office/drawing/2010/main" val="0"/>
              </a:ext>
            </a:extLst>
          </a:blip>
          <a:srcRect l="18188" t="28508" r="19008" b="7030"/>
          <a:stretch>
            <a:fillRect/>
          </a:stretch>
        </p:blipFill>
        <p:spPr bwMode="auto">
          <a:xfrm>
            <a:off x="3851275" y="2095500"/>
            <a:ext cx="4679950" cy="320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Rectangle 5"/>
          <p:cNvSpPr>
            <a:spLocks noChangeArrowheads="1"/>
          </p:cNvSpPr>
          <p:nvPr/>
        </p:nvSpPr>
        <p:spPr bwMode="auto">
          <a:xfrm>
            <a:off x="555625" y="5445125"/>
            <a:ext cx="8175625"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fontAlgn="base" hangingPunct="1">
              <a:spcBef>
                <a:spcPct val="0"/>
              </a:spcBef>
              <a:spcAft>
                <a:spcPct val="0"/>
              </a:spcAft>
              <a:buClrTx/>
              <a:buSzTx/>
              <a:buFontTx/>
              <a:buNone/>
            </a:pPr>
            <a:r>
              <a:rPr lang="tr-TR" altLang="tr-TR" sz="1800" smtClean="0">
                <a:solidFill>
                  <a:prstClr val="black"/>
                </a:solidFill>
                <a:latin typeface="Times New Roman" pitchFamily="18" charset="0"/>
              </a:rPr>
              <a:t>Kozalakları kırmızımsı kahverengi, yumurta şeklinde, hafifçe eğri, büyük; 15-25 cm uzunlukta, 10-15 cm genişliktedir. Tohumlar döküldükten sonra kozalaklar uzun müddet (1-7 yıl) ağaçta kalırlar. </a:t>
            </a:r>
          </a:p>
        </p:txBody>
      </p:sp>
      <p:sp>
        <p:nvSpPr>
          <p:cNvPr id="97284" name="Text Box 2"/>
          <p:cNvSpPr txBox="1">
            <a:spLocks noChangeArrowheads="1"/>
          </p:cNvSpPr>
          <p:nvPr/>
        </p:nvSpPr>
        <p:spPr bwMode="auto">
          <a:xfrm>
            <a:off x="4643438" y="115888"/>
            <a:ext cx="35290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fontAlgn="base">
              <a:spcBef>
                <a:spcPct val="50000"/>
              </a:spcBef>
              <a:spcAft>
                <a:spcPct val="0"/>
              </a:spcAft>
              <a:buClrTx/>
              <a:buSzTx/>
              <a:buFontTx/>
              <a:buNone/>
            </a:pPr>
            <a:r>
              <a:rPr lang="tr-TR" altLang="tr-TR" b="1" i="1" smtClean="0">
                <a:solidFill>
                  <a:prstClr val="white"/>
                </a:solidFill>
                <a:latin typeface="Times New Roman" pitchFamily="18" charset="0"/>
              </a:rPr>
              <a:t>Pinus sabiniana</a:t>
            </a:r>
            <a:endParaRPr lang="tr-TR" altLang="tr-TR" b="1" smtClean="0">
              <a:solidFill>
                <a:prstClr val="white"/>
              </a:solidFill>
              <a:latin typeface="Times New Roman" pitchFamily="18" charset="0"/>
            </a:endParaRPr>
          </a:p>
        </p:txBody>
      </p:sp>
      <p:pic>
        <p:nvPicPr>
          <p:cNvPr id="97285" name="Resim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4213" y="725488"/>
            <a:ext cx="304641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94102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5"/>
          <p:cNvSpPr>
            <a:spLocks noChangeArrowheads="1"/>
          </p:cNvSpPr>
          <p:nvPr/>
        </p:nvSpPr>
        <p:spPr bwMode="auto">
          <a:xfrm>
            <a:off x="539750" y="5005388"/>
            <a:ext cx="817086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fontAlgn="base" hangingPunct="1">
              <a:spcBef>
                <a:spcPct val="0"/>
              </a:spcBef>
              <a:spcAft>
                <a:spcPct val="0"/>
              </a:spcAft>
              <a:buClrTx/>
              <a:buSzTx/>
              <a:buFontTx/>
              <a:buNone/>
            </a:pPr>
            <a:r>
              <a:rPr lang="tr-TR" altLang="tr-TR" sz="1600" smtClean="0">
                <a:solidFill>
                  <a:prstClr val="black"/>
                </a:solidFill>
                <a:latin typeface="Times New Roman" pitchFamily="18" charset="0"/>
              </a:rPr>
              <a:t>P. sabiniana soğuk iklim şartlarına karşı özellikle gençlik devresinde oldukça hassastır. Humuslu, yarı geçirgen, killi kumlu veya kumlu killi, besin maddelerince zengin topraklara ihtiyaç gösterir. </a:t>
            </a:r>
          </a:p>
          <a:p>
            <a:pPr eaLnBrk="1" fontAlgn="base" hangingPunct="1">
              <a:spcBef>
                <a:spcPct val="0"/>
              </a:spcBef>
              <a:spcAft>
                <a:spcPct val="0"/>
              </a:spcAft>
              <a:buClrTx/>
              <a:buSzTx/>
              <a:buFontTx/>
              <a:buNone/>
            </a:pPr>
            <a:endParaRPr lang="tr-TR" altLang="tr-TR" sz="1600" smtClean="0">
              <a:solidFill>
                <a:prstClr val="black"/>
              </a:solidFill>
              <a:latin typeface="Times New Roman" pitchFamily="18" charset="0"/>
            </a:endParaRPr>
          </a:p>
          <a:p>
            <a:pPr eaLnBrk="1" fontAlgn="base" hangingPunct="1">
              <a:spcBef>
                <a:spcPct val="0"/>
              </a:spcBef>
              <a:spcAft>
                <a:spcPct val="0"/>
              </a:spcAft>
              <a:buClrTx/>
              <a:buSzTx/>
              <a:buFontTx/>
              <a:buNone/>
            </a:pPr>
            <a:r>
              <a:rPr lang="tr-TR" altLang="tr-TR" sz="1600" smtClean="0">
                <a:solidFill>
                  <a:prstClr val="black"/>
                </a:solidFill>
                <a:latin typeface="Times New Roman" pitchFamily="18" charset="0"/>
              </a:rPr>
              <a:t>Gevşek, hafif görünüşlü formu ile P. sabiniana geniş yeşil sahalarda soliter halde bulundurulmaya uygun bir çam türüdür. Ülkemizde Ege ve Akdeniz Bölgesi'nde denenmesi yerinde olur.</a:t>
            </a:r>
          </a:p>
          <a:p>
            <a:pPr fontAlgn="base">
              <a:spcBef>
                <a:spcPct val="0"/>
              </a:spcBef>
              <a:spcAft>
                <a:spcPct val="0"/>
              </a:spcAft>
              <a:buClrTx/>
              <a:buSzTx/>
              <a:buFontTx/>
              <a:buNone/>
            </a:pPr>
            <a:endParaRPr lang="tr-TR" altLang="tr-TR" sz="1600" smtClean="0">
              <a:solidFill>
                <a:prstClr val="black"/>
              </a:solidFill>
              <a:latin typeface="Times New Roman" pitchFamily="18" charset="0"/>
            </a:endParaRPr>
          </a:p>
        </p:txBody>
      </p:sp>
      <p:sp>
        <p:nvSpPr>
          <p:cNvPr id="98307" name="Text Box 2"/>
          <p:cNvSpPr txBox="1">
            <a:spLocks noChangeArrowheads="1"/>
          </p:cNvSpPr>
          <p:nvPr/>
        </p:nvSpPr>
        <p:spPr bwMode="auto">
          <a:xfrm>
            <a:off x="4643438" y="115888"/>
            <a:ext cx="35290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fontAlgn="base">
              <a:spcBef>
                <a:spcPct val="50000"/>
              </a:spcBef>
              <a:spcAft>
                <a:spcPct val="0"/>
              </a:spcAft>
              <a:buClrTx/>
              <a:buSzTx/>
              <a:buFontTx/>
              <a:buNone/>
            </a:pPr>
            <a:r>
              <a:rPr lang="tr-TR" altLang="tr-TR" b="1" i="1" smtClean="0">
                <a:solidFill>
                  <a:prstClr val="white"/>
                </a:solidFill>
                <a:latin typeface="Times New Roman" pitchFamily="18" charset="0"/>
              </a:rPr>
              <a:t>Pinus sabiniana</a:t>
            </a:r>
            <a:endParaRPr lang="tr-TR" altLang="tr-TR" b="1" smtClean="0">
              <a:solidFill>
                <a:prstClr val="white"/>
              </a:solidFill>
              <a:latin typeface="Times New Roman" pitchFamily="18" charset="0"/>
            </a:endParaRPr>
          </a:p>
        </p:txBody>
      </p:sp>
      <p:pic>
        <p:nvPicPr>
          <p:cNvPr id="98308" name="Picture 2" descr="pinus sabiniana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755650"/>
            <a:ext cx="5665788" cy="424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54708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4" descr="PINSTROB"/>
          <p:cNvPicPr>
            <a:picLocks noChangeAspect="1" noChangeArrowheads="1"/>
          </p:cNvPicPr>
          <p:nvPr/>
        </p:nvPicPr>
        <p:blipFill>
          <a:blip r:embed="rId3">
            <a:extLst>
              <a:ext uri="{28A0092B-C50C-407E-A947-70E740481C1C}">
                <a14:useLocalDpi xmlns:a14="http://schemas.microsoft.com/office/drawing/2010/main" val="0"/>
              </a:ext>
            </a:extLst>
          </a:blip>
          <a:srcRect l="3925" t="3159" r="4726" b="5492"/>
          <a:stretch>
            <a:fillRect/>
          </a:stretch>
        </p:blipFill>
        <p:spPr bwMode="auto">
          <a:xfrm>
            <a:off x="4535488" y="765175"/>
            <a:ext cx="3744912"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Rectangle 5"/>
          <p:cNvSpPr>
            <a:spLocks noChangeArrowheads="1"/>
          </p:cNvSpPr>
          <p:nvPr/>
        </p:nvSpPr>
        <p:spPr bwMode="auto">
          <a:xfrm>
            <a:off x="611188" y="476250"/>
            <a:ext cx="3889375"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fontAlgn="base" hangingPunct="1">
              <a:spcBef>
                <a:spcPct val="0"/>
              </a:spcBef>
              <a:spcAft>
                <a:spcPct val="0"/>
              </a:spcAft>
              <a:buClrTx/>
              <a:buSzTx/>
              <a:buFontTx/>
              <a:buNone/>
            </a:pPr>
            <a:r>
              <a:rPr lang="tr-TR" altLang="tr-TR" sz="1800" b="1" i="1" smtClean="0">
                <a:solidFill>
                  <a:prstClr val="black"/>
                </a:solidFill>
                <a:latin typeface="Times New Roman" pitchFamily="18" charset="0"/>
              </a:rPr>
              <a:t>Pinus strobus</a:t>
            </a:r>
            <a:r>
              <a:rPr lang="tr-TR" altLang="tr-TR" sz="1800" b="1" smtClean="0">
                <a:solidFill>
                  <a:prstClr val="black"/>
                </a:solidFill>
                <a:latin typeface="Times New Roman" pitchFamily="18" charset="0"/>
              </a:rPr>
              <a:t> L. </a:t>
            </a:r>
          </a:p>
          <a:p>
            <a:pPr eaLnBrk="1" fontAlgn="base" hangingPunct="1">
              <a:spcBef>
                <a:spcPct val="0"/>
              </a:spcBef>
              <a:spcAft>
                <a:spcPct val="0"/>
              </a:spcAft>
              <a:buClrTx/>
              <a:buSzTx/>
              <a:buFontTx/>
              <a:buNone/>
            </a:pPr>
            <a:endParaRPr lang="tr-TR" altLang="tr-TR" sz="1800" b="1" smtClean="0">
              <a:solidFill>
                <a:prstClr val="black"/>
              </a:solidFill>
              <a:latin typeface="Times New Roman" pitchFamily="18" charset="0"/>
            </a:endParaRPr>
          </a:p>
          <a:p>
            <a:pPr eaLnBrk="1" fontAlgn="base" hangingPunct="1">
              <a:spcBef>
                <a:spcPct val="0"/>
              </a:spcBef>
              <a:spcAft>
                <a:spcPct val="0"/>
              </a:spcAft>
              <a:buClrTx/>
              <a:buSzTx/>
              <a:buFontTx/>
              <a:buNone/>
            </a:pPr>
            <a:r>
              <a:rPr lang="tr-TR" altLang="tr-TR" sz="1800" b="1" smtClean="0">
                <a:solidFill>
                  <a:prstClr val="black"/>
                </a:solidFill>
                <a:latin typeface="Times New Roman" pitchFamily="18" charset="0"/>
              </a:rPr>
              <a:t>Weymouth Çamı, Akçam, Amerika Akçamı</a:t>
            </a:r>
          </a:p>
          <a:p>
            <a:pPr eaLnBrk="1" fontAlgn="base" hangingPunct="1">
              <a:spcBef>
                <a:spcPct val="0"/>
              </a:spcBef>
              <a:spcAft>
                <a:spcPct val="0"/>
              </a:spcAft>
              <a:buClrTx/>
              <a:buSzTx/>
              <a:buFontTx/>
              <a:buNone/>
            </a:pPr>
            <a:endParaRPr lang="tr-TR" altLang="tr-TR" sz="1800" smtClean="0">
              <a:solidFill>
                <a:prstClr val="black"/>
              </a:solidFill>
              <a:latin typeface="Times New Roman" pitchFamily="18" charset="0"/>
            </a:endParaRPr>
          </a:p>
          <a:p>
            <a:pPr eaLnBrk="1" fontAlgn="base" hangingPunct="1">
              <a:spcBef>
                <a:spcPct val="0"/>
              </a:spcBef>
              <a:spcAft>
                <a:spcPct val="0"/>
              </a:spcAft>
              <a:buClrTx/>
              <a:buSzTx/>
              <a:buFontTx/>
              <a:buNone/>
            </a:pPr>
            <a:r>
              <a:rPr lang="tr-TR" altLang="tr-TR" sz="1600" smtClean="0">
                <a:solidFill>
                  <a:prstClr val="black"/>
                </a:solidFill>
                <a:latin typeface="Times New Roman" pitchFamily="18" charset="0"/>
              </a:rPr>
              <a:t>Kuzey Amerika'nın doğusunda, New Foundland ve Monitoba'dan güneyde Guatemala'ya kadar geniş bir yayılış gösterir. 25-30 m boylanır. Gençlik devresinde dar, yaşlı halde geniş piramidal veya özellikle serbest gelişmeye bırakıldığında, genellikle bir kaç metre yükseklikten itibaren düzensiz, kalın ve ince, uzun ve kısa dallanma gösteren geniş ve gevşek bir tepeye, düz bir gövdeye sahiptir. </a:t>
            </a:r>
          </a:p>
          <a:p>
            <a:pPr eaLnBrk="1" fontAlgn="base" hangingPunct="1">
              <a:spcBef>
                <a:spcPct val="0"/>
              </a:spcBef>
              <a:spcAft>
                <a:spcPct val="0"/>
              </a:spcAft>
              <a:buClrTx/>
              <a:buSzTx/>
              <a:buFontTx/>
              <a:buNone/>
            </a:pPr>
            <a:endParaRPr lang="tr-TR" altLang="tr-TR" sz="1600" smtClean="0">
              <a:solidFill>
                <a:prstClr val="black"/>
              </a:solidFill>
              <a:latin typeface="Times New Roman" pitchFamily="18" charset="0"/>
            </a:endParaRPr>
          </a:p>
          <a:p>
            <a:pPr eaLnBrk="1" fontAlgn="base" hangingPunct="1">
              <a:spcBef>
                <a:spcPct val="0"/>
              </a:spcBef>
              <a:spcAft>
                <a:spcPct val="0"/>
              </a:spcAft>
              <a:buClrTx/>
              <a:buSzTx/>
              <a:buFontTx/>
              <a:buNone/>
            </a:pPr>
            <a:r>
              <a:rPr lang="tr-TR" altLang="tr-TR" sz="1600" smtClean="0">
                <a:solidFill>
                  <a:prstClr val="black"/>
                </a:solidFill>
                <a:latin typeface="Times New Roman" pitchFamily="18" charset="0"/>
              </a:rPr>
              <a:t>Dalları kısa, horizontal uzanırlar; özellikle gençlik devresinde muntazam çevrel dizilmişlerdir. Gövde kabuğu parlak gri renkte olup uzun müddet pürüzsüz haldedir. Yaşlı gövdelerde kabuk buruşuk ve uzunlamasına çatlaklıdır.</a:t>
            </a:r>
          </a:p>
        </p:txBody>
      </p:sp>
      <p:sp>
        <p:nvSpPr>
          <p:cNvPr id="99332" name="Text Box 2"/>
          <p:cNvSpPr txBox="1">
            <a:spLocks noChangeArrowheads="1"/>
          </p:cNvSpPr>
          <p:nvPr/>
        </p:nvSpPr>
        <p:spPr bwMode="auto">
          <a:xfrm>
            <a:off x="4643438" y="115888"/>
            <a:ext cx="35290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fontAlgn="base">
              <a:spcBef>
                <a:spcPct val="50000"/>
              </a:spcBef>
              <a:spcAft>
                <a:spcPct val="0"/>
              </a:spcAft>
              <a:buClrTx/>
              <a:buSzTx/>
              <a:buFontTx/>
              <a:buNone/>
            </a:pPr>
            <a:r>
              <a:rPr lang="tr-TR" altLang="tr-TR" b="1" i="1" smtClean="0">
                <a:solidFill>
                  <a:prstClr val="white"/>
                </a:solidFill>
                <a:latin typeface="Times New Roman" pitchFamily="18" charset="0"/>
              </a:rPr>
              <a:t>Pinus strobus</a:t>
            </a:r>
            <a:endParaRPr lang="tr-TR" altLang="tr-TR" sz="2200" b="1" smtClean="0">
              <a:solidFill>
                <a:srgbClr val="FFFFFF"/>
              </a:solidFill>
              <a:latin typeface="Times New Roman" pitchFamily="18" charset="0"/>
            </a:endParaRPr>
          </a:p>
        </p:txBody>
      </p:sp>
    </p:spTree>
    <p:extLst>
      <p:ext uri="{BB962C8B-B14F-4D97-AF65-F5344CB8AC3E}">
        <p14:creationId xmlns:p14="http://schemas.microsoft.com/office/powerpoint/2010/main" val="22478662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4" descr="PINSTRO3"/>
          <p:cNvPicPr>
            <a:picLocks noChangeAspect="1" noChangeArrowheads="1"/>
          </p:cNvPicPr>
          <p:nvPr/>
        </p:nvPicPr>
        <p:blipFill>
          <a:blip r:embed="rId3">
            <a:extLst>
              <a:ext uri="{28A0092B-C50C-407E-A947-70E740481C1C}">
                <a14:useLocalDpi xmlns:a14="http://schemas.microsoft.com/office/drawing/2010/main" val="0"/>
              </a:ext>
            </a:extLst>
          </a:blip>
          <a:srcRect l="4082" t="1102" r="2614" b="3944"/>
          <a:stretch>
            <a:fillRect/>
          </a:stretch>
        </p:blipFill>
        <p:spPr bwMode="auto">
          <a:xfrm>
            <a:off x="539750" y="577850"/>
            <a:ext cx="3849688" cy="587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Rectangle 5"/>
          <p:cNvSpPr>
            <a:spLocks noChangeArrowheads="1"/>
          </p:cNvSpPr>
          <p:nvPr/>
        </p:nvSpPr>
        <p:spPr bwMode="auto">
          <a:xfrm>
            <a:off x="4500563" y="2205038"/>
            <a:ext cx="403066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fontAlgn="base" hangingPunct="1">
              <a:spcBef>
                <a:spcPct val="0"/>
              </a:spcBef>
              <a:spcAft>
                <a:spcPct val="0"/>
              </a:spcAft>
              <a:buClrTx/>
              <a:buSzTx/>
              <a:buFontTx/>
              <a:buNone/>
            </a:pPr>
            <a:r>
              <a:rPr lang="tr-TR" altLang="tr-TR" sz="1800" smtClean="0">
                <a:solidFill>
                  <a:prstClr val="black"/>
                </a:solidFill>
                <a:latin typeface="Times New Roman" pitchFamily="18" charset="0"/>
              </a:rPr>
              <a:t>Sürgünleri oldukça ince, önce yeşilimsi veya yeşilimsi kahverengi, ince tüylü, daha sonra siyahımsı gri ve tüysüzdür. </a:t>
            </a:r>
          </a:p>
          <a:p>
            <a:pPr eaLnBrk="1" fontAlgn="base" hangingPunct="1">
              <a:spcBef>
                <a:spcPct val="0"/>
              </a:spcBef>
              <a:spcAft>
                <a:spcPct val="0"/>
              </a:spcAft>
              <a:buClrTx/>
              <a:buSzTx/>
              <a:buFontTx/>
              <a:buNone/>
            </a:pPr>
            <a:endParaRPr lang="tr-TR" altLang="tr-TR" sz="1800" smtClean="0">
              <a:solidFill>
                <a:prstClr val="black"/>
              </a:solidFill>
              <a:latin typeface="Times New Roman" pitchFamily="18" charset="0"/>
            </a:endParaRPr>
          </a:p>
          <a:p>
            <a:pPr eaLnBrk="1" fontAlgn="base" hangingPunct="1">
              <a:spcBef>
                <a:spcPct val="0"/>
              </a:spcBef>
              <a:spcAft>
                <a:spcPct val="0"/>
              </a:spcAft>
              <a:buClrTx/>
              <a:buSzTx/>
              <a:buFontTx/>
              <a:buNone/>
            </a:pPr>
            <a:r>
              <a:rPr lang="tr-TR" altLang="tr-TR" sz="1800" smtClean="0">
                <a:solidFill>
                  <a:prstClr val="black"/>
                </a:solidFill>
                <a:latin typeface="Times New Roman" pitchFamily="18" charset="0"/>
              </a:rPr>
              <a:t>İğne yaprakları beşli, mavi yeşil (sırt kısmı yeşil, kenarları mavi beyaz çizgilere sahip), 5-10 cm uzunlukta, kenarları ince dişlidir.</a:t>
            </a:r>
          </a:p>
        </p:txBody>
      </p:sp>
      <p:sp>
        <p:nvSpPr>
          <p:cNvPr id="100356" name="Text Box 2"/>
          <p:cNvSpPr txBox="1">
            <a:spLocks noChangeArrowheads="1"/>
          </p:cNvSpPr>
          <p:nvPr/>
        </p:nvSpPr>
        <p:spPr bwMode="auto">
          <a:xfrm>
            <a:off x="4643438" y="115888"/>
            <a:ext cx="35290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fontAlgn="base">
              <a:spcBef>
                <a:spcPct val="50000"/>
              </a:spcBef>
              <a:spcAft>
                <a:spcPct val="0"/>
              </a:spcAft>
              <a:buClrTx/>
              <a:buSzTx/>
              <a:buFontTx/>
              <a:buNone/>
            </a:pPr>
            <a:r>
              <a:rPr lang="tr-TR" altLang="tr-TR" b="1" i="1" smtClean="0">
                <a:solidFill>
                  <a:prstClr val="white"/>
                </a:solidFill>
                <a:latin typeface="Times New Roman" pitchFamily="18" charset="0"/>
              </a:rPr>
              <a:t>Pinus strobus</a:t>
            </a:r>
            <a:endParaRPr lang="tr-TR" altLang="tr-TR" sz="2200" b="1" smtClean="0">
              <a:solidFill>
                <a:srgbClr val="FFFFFF"/>
              </a:solidFill>
              <a:latin typeface="Times New Roman" pitchFamily="18" charset="0"/>
            </a:endParaRPr>
          </a:p>
        </p:txBody>
      </p:sp>
    </p:spTree>
    <p:extLst>
      <p:ext uri="{BB962C8B-B14F-4D97-AF65-F5344CB8AC3E}">
        <p14:creationId xmlns:p14="http://schemas.microsoft.com/office/powerpoint/2010/main" val="33225022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5"/>
          <p:cNvSpPr>
            <a:spLocks noChangeArrowheads="1"/>
          </p:cNvSpPr>
          <p:nvPr/>
        </p:nvSpPr>
        <p:spPr bwMode="auto">
          <a:xfrm>
            <a:off x="4572000" y="971550"/>
            <a:ext cx="4103688"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fontAlgn="base" hangingPunct="1">
              <a:spcBef>
                <a:spcPct val="0"/>
              </a:spcBef>
              <a:spcAft>
                <a:spcPct val="0"/>
              </a:spcAft>
              <a:buClrTx/>
              <a:buSzTx/>
              <a:buFontTx/>
              <a:buNone/>
            </a:pPr>
            <a:r>
              <a:rPr lang="tr-TR" altLang="tr-TR" sz="1800" smtClean="0">
                <a:solidFill>
                  <a:prstClr val="black"/>
                </a:solidFill>
                <a:latin typeface="Times New Roman" pitchFamily="18" charset="0"/>
              </a:rPr>
              <a:t>Kozalakları dar, silindir biçiminde, uç kısmı sivri, 10-15 cm, nadiren 20 cm uzunlukta, 4: cm genişlikte, saplı (2-2,5 cm), eğri, önce yeşil, ilk yılın sonbaharında koyu mor, ikinci yılın sonbaharında olgunlaştığında kahverengidir. Kozalaklar tek tek veya 2-3 tanesi bir aradadır. Tohumlar döküldükten sonra kozalaklar uzun süre ağaçta kalırlar. </a:t>
            </a:r>
          </a:p>
        </p:txBody>
      </p:sp>
      <p:sp>
        <p:nvSpPr>
          <p:cNvPr id="101379" name="Text Box 2"/>
          <p:cNvSpPr txBox="1">
            <a:spLocks noChangeArrowheads="1"/>
          </p:cNvSpPr>
          <p:nvPr/>
        </p:nvSpPr>
        <p:spPr bwMode="auto">
          <a:xfrm>
            <a:off x="4643438" y="115888"/>
            <a:ext cx="35290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fontAlgn="base">
              <a:spcBef>
                <a:spcPct val="50000"/>
              </a:spcBef>
              <a:spcAft>
                <a:spcPct val="0"/>
              </a:spcAft>
              <a:buClrTx/>
              <a:buSzTx/>
              <a:buFontTx/>
              <a:buNone/>
            </a:pPr>
            <a:r>
              <a:rPr lang="tr-TR" altLang="tr-TR" b="1" i="1" smtClean="0">
                <a:solidFill>
                  <a:prstClr val="white"/>
                </a:solidFill>
                <a:latin typeface="Times New Roman" pitchFamily="18" charset="0"/>
              </a:rPr>
              <a:t>Pinus strobus</a:t>
            </a:r>
            <a:endParaRPr lang="tr-TR" altLang="tr-TR" sz="2200" b="1" smtClean="0">
              <a:solidFill>
                <a:srgbClr val="FFFFFF"/>
              </a:solidFill>
              <a:latin typeface="Times New Roman" pitchFamily="18" charset="0"/>
            </a:endParaRPr>
          </a:p>
        </p:txBody>
      </p:sp>
      <p:pic>
        <p:nvPicPr>
          <p:cNvPr id="101380" name="Picture 4" descr="PINSTRO4"/>
          <p:cNvPicPr>
            <a:picLocks noChangeAspect="1" noChangeArrowheads="1"/>
          </p:cNvPicPr>
          <p:nvPr/>
        </p:nvPicPr>
        <p:blipFill>
          <a:blip r:embed="rId3">
            <a:extLst>
              <a:ext uri="{28A0092B-C50C-407E-A947-70E740481C1C}">
                <a14:useLocalDpi xmlns:a14="http://schemas.microsoft.com/office/drawing/2010/main" val="0"/>
              </a:ext>
            </a:extLst>
          </a:blip>
          <a:srcRect l="2431" t="2843" r="5121" b="3870"/>
          <a:stretch>
            <a:fillRect/>
          </a:stretch>
        </p:blipFill>
        <p:spPr bwMode="auto">
          <a:xfrm>
            <a:off x="4643438" y="3702050"/>
            <a:ext cx="3960812"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1" name="Picture 4" descr="PINSTRO6"/>
          <p:cNvPicPr>
            <a:picLocks noChangeAspect="1" noChangeArrowheads="1"/>
          </p:cNvPicPr>
          <p:nvPr/>
        </p:nvPicPr>
        <p:blipFill>
          <a:blip r:embed="rId4">
            <a:extLst>
              <a:ext uri="{28A0092B-C50C-407E-A947-70E740481C1C}">
                <a14:useLocalDpi xmlns:a14="http://schemas.microsoft.com/office/drawing/2010/main" val="0"/>
              </a:ext>
            </a:extLst>
          </a:blip>
          <a:srcRect l="8641" t="3143" r="2383" b="3407"/>
          <a:stretch>
            <a:fillRect/>
          </a:stretch>
        </p:blipFill>
        <p:spPr bwMode="auto">
          <a:xfrm>
            <a:off x="1789113" y="382588"/>
            <a:ext cx="2711450" cy="427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2" name="Picture 4" descr="PINSTRO5"/>
          <p:cNvPicPr>
            <a:picLocks noChangeAspect="1" noChangeArrowheads="1"/>
          </p:cNvPicPr>
          <p:nvPr/>
        </p:nvPicPr>
        <p:blipFill>
          <a:blip r:embed="rId5">
            <a:extLst>
              <a:ext uri="{28A0092B-C50C-407E-A947-70E740481C1C}">
                <a14:useLocalDpi xmlns:a14="http://schemas.microsoft.com/office/drawing/2010/main" val="0"/>
              </a:ext>
            </a:extLst>
          </a:blip>
          <a:srcRect l="3995" t="6001" r="3076" b="4283"/>
          <a:stretch>
            <a:fillRect/>
          </a:stretch>
        </p:blipFill>
        <p:spPr bwMode="auto">
          <a:xfrm>
            <a:off x="611188" y="3341688"/>
            <a:ext cx="2089150"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30818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PINARI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0325" y="765175"/>
            <a:ext cx="6626225" cy="467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Text Box 5"/>
          <p:cNvSpPr txBox="1">
            <a:spLocks noChangeArrowheads="1"/>
          </p:cNvSpPr>
          <p:nvPr/>
        </p:nvSpPr>
        <p:spPr bwMode="auto">
          <a:xfrm>
            <a:off x="503238" y="5472113"/>
            <a:ext cx="82804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fontAlgn="base">
              <a:spcBef>
                <a:spcPct val="50000"/>
              </a:spcBef>
              <a:spcAft>
                <a:spcPct val="0"/>
              </a:spcAft>
              <a:buClrTx/>
              <a:buSzTx/>
              <a:buFontTx/>
              <a:buNone/>
            </a:pPr>
            <a:r>
              <a:rPr lang="tr-TR" altLang="tr-TR" sz="1600" i="1" smtClean="0">
                <a:solidFill>
                  <a:prstClr val="black"/>
                </a:solidFill>
                <a:latin typeface="Times New Roman" pitchFamily="18" charset="0"/>
              </a:rPr>
              <a:t>P. aristata</a:t>
            </a:r>
            <a:r>
              <a:rPr lang="tr-TR" altLang="tr-TR" sz="1600" smtClean="0">
                <a:solidFill>
                  <a:prstClr val="black"/>
                </a:solidFill>
                <a:latin typeface="Times New Roman" pitchFamily="18" charset="0"/>
              </a:rPr>
              <a:t>'nın gövdesi genç ağaçlarda pürüzsüz ve yeşil, yaşlı ağaçlarda ise pullu olur. Dalları kısa, sert, gençlik devresinde çevrel, daha sonra düzensiz dizilmişlerdir. Sürgünleri açık turuncu sarı, önce yumuşak tüylü, daha sonra koyu gri kahverengi ve tüysüzdür. Sürgünlerin uç kısmına doğru iğne yapraklar fırça gibi bir arada toplanmışlardır. </a:t>
            </a:r>
          </a:p>
        </p:txBody>
      </p:sp>
      <p:sp>
        <p:nvSpPr>
          <p:cNvPr id="65540" name="Text Box 2"/>
          <p:cNvSpPr txBox="1">
            <a:spLocks noChangeArrowheads="1"/>
          </p:cNvSpPr>
          <p:nvPr/>
        </p:nvSpPr>
        <p:spPr bwMode="auto">
          <a:xfrm>
            <a:off x="4643438" y="115888"/>
            <a:ext cx="3529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fontAlgn="base">
              <a:spcBef>
                <a:spcPct val="50000"/>
              </a:spcBef>
              <a:spcAft>
                <a:spcPct val="0"/>
              </a:spcAft>
              <a:buClrTx/>
              <a:buSzTx/>
              <a:buFontTx/>
              <a:buNone/>
            </a:pPr>
            <a:r>
              <a:rPr lang="tr-TR" altLang="tr-TR" sz="2000" b="1" i="1" smtClean="0">
                <a:solidFill>
                  <a:prstClr val="white"/>
                </a:solidFill>
                <a:latin typeface="Times New Roman" pitchFamily="18" charset="0"/>
              </a:rPr>
              <a:t>Pinus aristata</a:t>
            </a:r>
            <a:endParaRPr lang="tr-TR" altLang="tr-TR" sz="2000" b="1" smtClean="0">
              <a:solidFill>
                <a:prstClr val="white"/>
              </a:solidFill>
              <a:latin typeface="Times New Roman" pitchFamily="18" charset="0"/>
            </a:endParaRPr>
          </a:p>
        </p:txBody>
      </p:sp>
    </p:spTree>
    <p:extLst>
      <p:ext uri="{BB962C8B-B14F-4D97-AF65-F5344CB8AC3E}">
        <p14:creationId xmlns:p14="http://schemas.microsoft.com/office/powerpoint/2010/main" val="8733104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4" descr="PINSTRO1"/>
          <p:cNvPicPr>
            <a:picLocks noChangeAspect="1" noChangeArrowheads="1"/>
          </p:cNvPicPr>
          <p:nvPr/>
        </p:nvPicPr>
        <p:blipFill>
          <a:blip r:embed="rId3">
            <a:extLst>
              <a:ext uri="{28A0092B-C50C-407E-A947-70E740481C1C}">
                <a14:useLocalDpi xmlns:a14="http://schemas.microsoft.com/office/drawing/2010/main" val="0"/>
              </a:ext>
            </a:extLst>
          </a:blip>
          <a:srcRect l="3935" t="3159" r="2913" b="4207"/>
          <a:stretch>
            <a:fillRect/>
          </a:stretch>
        </p:blipFill>
        <p:spPr bwMode="auto">
          <a:xfrm>
            <a:off x="684213" y="765175"/>
            <a:ext cx="3571875"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Rectangle 5"/>
          <p:cNvSpPr>
            <a:spLocks noChangeArrowheads="1"/>
          </p:cNvSpPr>
          <p:nvPr/>
        </p:nvSpPr>
        <p:spPr bwMode="auto">
          <a:xfrm>
            <a:off x="4427538" y="757238"/>
            <a:ext cx="428466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fontAlgn="base" hangingPunct="1">
              <a:spcBef>
                <a:spcPct val="0"/>
              </a:spcBef>
              <a:spcAft>
                <a:spcPct val="0"/>
              </a:spcAft>
              <a:buClrTx/>
              <a:buSzTx/>
              <a:buFontTx/>
              <a:buNone/>
            </a:pPr>
            <a:r>
              <a:rPr lang="tr-TR" altLang="tr-TR" sz="1600" i="1" smtClean="0">
                <a:solidFill>
                  <a:prstClr val="black"/>
                </a:solidFill>
                <a:latin typeface="Times New Roman" pitchFamily="18" charset="0"/>
              </a:rPr>
              <a:t>P. strobus</a:t>
            </a:r>
            <a:r>
              <a:rPr lang="tr-TR" altLang="tr-TR" sz="1600" smtClean="0">
                <a:solidFill>
                  <a:prstClr val="black"/>
                </a:solidFill>
                <a:latin typeface="Times New Roman" pitchFamily="18" charset="0"/>
              </a:rPr>
              <a:t> toprak isteği bakımından oldukça kanaatkardır. Soğuk iklim şartlarına ve endüstri bölgelerinde bulundurulmaya karşı dayanıklıdır. Yarı gölge yerlerde bulundurulabilirse de, güneşli yerleri tercih eder. Kumlu topraklarda yetişebildiği gibi killi topraklarda da gelişebilir. En uygun topraklar, kumlu killi ve rutubetli topraklardır. Ancak durgun suyun söz konusu olduğu yerlerde, çok fakir kumlu topraklarda veya kumullarda yetişemez. Nispi nemi yüksek olan iklim şartlarına ihtiyaç gösterir ve uygun yetişme ortamı şartlarında, özellikle gençlik devresinde  oldukça hızlı gelişir.</a:t>
            </a:r>
          </a:p>
          <a:p>
            <a:pPr eaLnBrk="1" fontAlgn="base" hangingPunct="1">
              <a:spcBef>
                <a:spcPct val="0"/>
              </a:spcBef>
              <a:spcAft>
                <a:spcPct val="0"/>
              </a:spcAft>
              <a:buClrTx/>
              <a:buSzTx/>
              <a:buFontTx/>
              <a:buNone/>
            </a:pPr>
            <a:endParaRPr lang="tr-TR" altLang="tr-TR" sz="1600" smtClean="0">
              <a:solidFill>
                <a:prstClr val="black"/>
              </a:solidFill>
              <a:latin typeface="Times New Roman" pitchFamily="18" charset="0"/>
            </a:endParaRPr>
          </a:p>
          <a:p>
            <a:pPr eaLnBrk="1" fontAlgn="base" hangingPunct="1">
              <a:spcBef>
                <a:spcPct val="0"/>
              </a:spcBef>
              <a:spcAft>
                <a:spcPct val="0"/>
              </a:spcAft>
              <a:buClrTx/>
              <a:buSzTx/>
              <a:buFontTx/>
              <a:buNone/>
            </a:pPr>
            <a:r>
              <a:rPr lang="tr-TR" altLang="tr-TR" sz="1600" smtClean="0">
                <a:solidFill>
                  <a:prstClr val="black"/>
                </a:solidFill>
                <a:latin typeface="Times New Roman" pitchFamily="18" charset="0"/>
              </a:rPr>
              <a:t>P. strobus'lar yeşil alanlarda serbest halde bulundurulduklarında, monumental ve güzel görünüşlü ağaçlar oluştururlar. Peyzaj mimarlığı çalışmalarında geniş yeşil alanlarda soliter halde bulundurulması uygundur. </a:t>
            </a:r>
          </a:p>
          <a:p>
            <a:pPr eaLnBrk="1" fontAlgn="base" hangingPunct="1">
              <a:spcBef>
                <a:spcPct val="0"/>
              </a:spcBef>
              <a:spcAft>
                <a:spcPct val="0"/>
              </a:spcAft>
              <a:buClrTx/>
              <a:buSzTx/>
              <a:buFontTx/>
              <a:buNone/>
            </a:pPr>
            <a:r>
              <a:rPr lang="tr-TR" altLang="tr-TR" sz="1600" smtClean="0">
                <a:solidFill>
                  <a:prstClr val="black"/>
                </a:solidFill>
                <a:latin typeface="Times New Roman" pitchFamily="18" charset="0"/>
              </a:rPr>
              <a:t>Ülkemiz iklim şartlarında özellikle Karadeniz Bölgesi'nde yetişebilir. İstanbul iklim şartlarında oldukça iyi gelişmektedir.</a:t>
            </a:r>
          </a:p>
        </p:txBody>
      </p:sp>
      <p:sp>
        <p:nvSpPr>
          <p:cNvPr id="102404" name="Text Box 2"/>
          <p:cNvSpPr txBox="1">
            <a:spLocks noChangeArrowheads="1"/>
          </p:cNvSpPr>
          <p:nvPr/>
        </p:nvSpPr>
        <p:spPr bwMode="auto">
          <a:xfrm>
            <a:off x="4643438" y="115888"/>
            <a:ext cx="35290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fontAlgn="base">
              <a:spcBef>
                <a:spcPct val="50000"/>
              </a:spcBef>
              <a:spcAft>
                <a:spcPct val="0"/>
              </a:spcAft>
              <a:buClrTx/>
              <a:buSzTx/>
              <a:buFontTx/>
              <a:buNone/>
            </a:pPr>
            <a:r>
              <a:rPr lang="tr-TR" altLang="tr-TR" b="1" i="1" smtClean="0">
                <a:solidFill>
                  <a:prstClr val="white"/>
                </a:solidFill>
                <a:latin typeface="Times New Roman" pitchFamily="18" charset="0"/>
              </a:rPr>
              <a:t>Pinus strobus</a:t>
            </a:r>
            <a:endParaRPr lang="tr-TR" altLang="tr-TR" sz="2200" b="1" smtClean="0">
              <a:solidFill>
                <a:srgbClr val="FFFFFF"/>
              </a:solidFill>
              <a:latin typeface="Times New Roman" pitchFamily="18" charset="0"/>
            </a:endParaRPr>
          </a:p>
        </p:txBody>
      </p:sp>
    </p:spTree>
    <p:extLst>
      <p:ext uri="{BB962C8B-B14F-4D97-AF65-F5344CB8AC3E}">
        <p14:creationId xmlns:p14="http://schemas.microsoft.com/office/powerpoint/2010/main" val="25152696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4"/>
          <p:cNvSpPr>
            <a:spLocks noChangeArrowheads="1"/>
          </p:cNvSpPr>
          <p:nvPr/>
        </p:nvSpPr>
        <p:spPr bwMode="auto">
          <a:xfrm>
            <a:off x="611188" y="547688"/>
            <a:ext cx="3168650"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fontAlgn="base" hangingPunct="1">
              <a:spcBef>
                <a:spcPct val="0"/>
              </a:spcBef>
              <a:spcAft>
                <a:spcPct val="0"/>
              </a:spcAft>
              <a:buClrTx/>
              <a:buSzTx/>
              <a:buFontTx/>
              <a:buNone/>
            </a:pPr>
            <a:r>
              <a:rPr lang="tr-TR" altLang="tr-TR" sz="1600" b="1" i="1" smtClean="0">
                <a:solidFill>
                  <a:prstClr val="black"/>
                </a:solidFill>
                <a:latin typeface="Times New Roman" pitchFamily="18" charset="0"/>
              </a:rPr>
              <a:t>P. strobus</a:t>
            </a:r>
            <a:r>
              <a:rPr lang="tr-TR" altLang="tr-TR" sz="1600" b="1" smtClean="0">
                <a:solidFill>
                  <a:prstClr val="black"/>
                </a:solidFill>
                <a:latin typeface="Times New Roman" pitchFamily="18" charset="0"/>
              </a:rPr>
              <a:t> cv. 'Fastigiata' </a:t>
            </a:r>
          </a:p>
          <a:p>
            <a:pPr eaLnBrk="1" fontAlgn="base" hangingPunct="1">
              <a:spcBef>
                <a:spcPct val="0"/>
              </a:spcBef>
              <a:spcAft>
                <a:spcPct val="0"/>
              </a:spcAft>
              <a:buClrTx/>
              <a:buSzTx/>
              <a:buFontTx/>
              <a:buNone/>
            </a:pPr>
            <a:endParaRPr lang="tr-TR" altLang="tr-TR" sz="1600" b="1" smtClean="0">
              <a:solidFill>
                <a:prstClr val="black"/>
              </a:solidFill>
              <a:latin typeface="Times New Roman" pitchFamily="18" charset="0"/>
            </a:endParaRPr>
          </a:p>
          <a:p>
            <a:pPr eaLnBrk="1" fontAlgn="base" hangingPunct="1">
              <a:spcBef>
                <a:spcPct val="0"/>
              </a:spcBef>
              <a:spcAft>
                <a:spcPct val="0"/>
              </a:spcAft>
              <a:buClrTx/>
              <a:buSzTx/>
              <a:buFontTx/>
              <a:buNone/>
            </a:pPr>
            <a:r>
              <a:rPr lang="tr-TR" altLang="tr-TR" sz="1600" b="1" smtClean="0">
                <a:solidFill>
                  <a:prstClr val="black"/>
                </a:solidFill>
                <a:latin typeface="Times New Roman" pitchFamily="18" charset="0"/>
              </a:rPr>
              <a:t>(</a:t>
            </a:r>
            <a:r>
              <a:rPr lang="tr-TR" altLang="tr-TR" sz="1600" b="1" i="1" smtClean="0">
                <a:solidFill>
                  <a:prstClr val="black"/>
                </a:solidFill>
                <a:latin typeface="Times New Roman" pitchFamily="18" charset="0"/>
              </a:rPr>
              <a:t>P. strobus</a:t>
            </a:r>
            <a:r>
              <a:rPr lang="tr-TR" altLang="tr-TR" sz="1600" b="1" smtClean="0">
                <a:solidFill>
                  <a:prstClr val="black"/>
                </a:solidFill>
                <a:latin typeface="Times New Roman" pitchFamily="18" charset="0"/>
              </a:rPr>
              <a:t> var. </a:t>
            </a:r>
            <a:r>
              <a:rPr lang="tr-TR" altLang="tr-TR" sz="1600" b="1" i="1" smtClean="0">
                <a:solidFill>
                  <a:prstClr val="black"/>
                </a:solidFill>
                <a:latin typeface="Times New Roman" pitchFamily="18" charset="0"/>
              </a:rPr>
              <a:t>fastigiata</a:t>
            </a:r>
            <a:r>
              <a:rPr lang="tr-TR" altLang="tr-TR" sz="1600" b="1" smtClean="0">
                <a:solidFill>
                  <a:prstClr val="black"/>
                </a:solidFill>
                <a:latin typeface="Times New Roman" pitchFamily="18" charset="0"/>
              </a:rPr>
              <a:t> Beissn., P. strobus var. </a:t>
            </a:r>
            <a:r>
              <a:rPr lang="tr-TR" altLang="tr-TR" sz="1600" b="1" i="1" smtClean="0">
                <a:solidFill>
                  <a:prstClr val="black"/>
                </a:solidFill>
                <a:latin typeface="Times New Roman" pitchFamily="18" charset="0"/>
              </a:rPr>
              <a:t>pyramidalis</a:t>
            </a:r>
            <a:r>
              <a:rPr lang="tr-TR" altLang="tr-TR" sz="1600" b="1" smtClean="0">
                <a:solidFill>
                  <a:prstClr val="black"/>
                </a:solidFill>
                <a:latin typeface="Times New Roman" pitchFamily="18" charset="0"/>
              </a:rPr>
              <a:t> Sch.)</a:t>
            </a:r>
          </a:p>
          <a:p>
            <a:pPr eaLnBrk="1" fontAlgn="base" hangingPunct="1">
              <a:spcBef>
                <a:spcPct val="0"/>
              </a:spcBef>
              <a:spcAft>
                <a:spcPct val="0"/>
              </a:spcAft>
              <a:buClrTx/>
              <a:buSzTx/>
              <a:buFontTx/>
              <a:buNone/>
            </a:pPr>
            <a:r>
              <a:rPr lang="tr-TR" altLang="tr-TR" sz="1600" b="1" smtClean="0">
                <a:solidFill>
                  <a:prstClr val="black"/>
                </a:solidFill>
                <a:latin typeface="Times New Roman" pitchFamily="18" charset="0"/>
              </a:rPr>
              <a:t>Sütun Weymouth Çamı</a:t>
            </a:r>
          </a:p>
          <a:p>
            <a:pPr eaLnBrk="1" fontAlgn="base" hangingPunct="1">
              <a:spcBef>
                <a:spcPct val="0"/>
              </a:spcBef>
              <a:spcAft>
                <a:spcPct val="0"/>
              </a:spcAft>
              <a:buClrTx/>
              <a:buSzTx/>
              <a:buFontTx/>
              <a:buNone/>
            </a:pPr>
            <a:endParaRPr lang="tr-TR" altLang="tr-TR" sz="1600" smtClean="0">
              <a:solidFill>
                <a:prstClr val="black"/>
              </a:solidFill>
              <a:latin typeface="Times New Roman" pitchFamily="18" charset="0"/>
            </a:endParaRPr>
          </a:p>
          <a:p>
            <a:pPr eaLnBrk="1" fontAlgn="base" hangingPunct="1">
              <a:spcBef>
                <a:spcPct val="0"/>
              </a:spcBef>
              <a:spcAft>
                <a:spcPct val="0"/>
              </a:spcAft>
              <a:buClrTx/>
              <a:buSzTx/>
              <a:buFontTx/>
              <a:buNone/>
            </a:pPr>
            <a:endParaRPr lang="tr-TR" altLang="tr-TR" sz="1600" smtClean="0">
              <a:solidFill>
                <a:prstClr val="black"/>
              </a:solidFill>
              <a:latin typeface="Times New Roman" pitchFamily="18" charset="0"/>
            </a:endParaRPr>
          </a:p>
          <a:p>
            <a:pPr eaLnBrk="1" fontAlgn="base" hangingPunct="1">
              <a:spcBef>
                <a:spcPct val="0"/>
              </a:spcBef>
              <a:spcAft>
                <a:spcPct val="0"/>
              </a:spcAft>
              <a:buClrTx/>
              <a:buSzTx/>
              <a:buFontTx/>
              <a:buNone/>
            </a:pPr>
            <a:r>
              <a:rPr lang="tr-TR" altLang="tr-TR" sz="1600" smtClean="0">
                <a:solidFill>
                  <a:prstClr val="black"/>
                </a:solidFill>
                <a:latin typeface="Times New Roman" pitchFamily="18" charset="0"/>
              </a:rPr>
              <a:t>Dar, sivri piramidal veya sütun şeklinde gelişme gösterir. Dalları yukarıya doğru yönelmiştir. Genç bitkiler önce çalımsı bir görünüş e sahip olmakla beraber, bir kaç yıl sonra düzgün bir şekilde yukarıya doğru gelişirler. Diğer özellikleri bakımından </a:t>
            </a:r>
            <a:r>
              <a:rPr lang="tr-TR" altLang="tr-TR" sz="1600" i="1" smtClean="0">
                <a:solidFill>
                  <a:prstClr val="black"/>
                </a:solidFill>
                <a:latin typeface="Times New Roman" pitchFamily="18" charset="0"/>
              </a:rPr>
              <a:t>P. strobus</a:t>
            </a:r>
            <a:r>
              <a:rPr lang="tr-TR" altLang="tr-TR" sz="1600" smtClean="0">
                <a:solidFill>
                  <a:prstClr val="black"/>
                </a:solidFill>
                <a:latin typeface="Times New Roman" pitchFamily="18" charset="0"/>
              </a:rPr>
              <a:t>'a benzer. Geniş yeşil alanlarda soliter halde veya gruplar halinde bulundurulabilir. Fazla yer kaplamadığından küçük yeşil alanlarda da soliter halde yer alabilir.</a:t>
            </a:r>
          </a:p>
        </p:txBody>
      </p:sp>
      <p:sp>
        <p:nvSpPr>
          <p:cNvPr id="103427" name="Text Box 2"/>
          <p:cNvSpPr txBox="1">
            <a:spLocks noChangeArrowheads="1"/>
          </p:cNvSpPr>
          <p:nvPr/>
        </p:nvSpPr>
        <p:spPr bwMode="auto">
          <a:xfrm>
            <a:off x="4643438" y="115888"/>
            <a:ext cx="3529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fontAlgn="base">
              <a:spcBef>
                <a:spcPct val="0"/>
              </a:spcBef>
              <a:spcAft>
                <a:spcPct val="0"/>
              </a:spcAft>
              <a:buClrTx/>
              <a:buSzTx/>
              <a:buFontTx/>
              <a:buNone/>
            </a:pPr>
            <a:r>
              <a:rPr lang="tr-TR" altLang="tr-TR" sz="2000" b="1" i="1" smtClean="0">
                <a:solidFill>
                  <a:prstClr val="white"/>
                </a:solidFill>
                <a:latin typeface="Times New Roman" pitchFamily="18" charset="0"/>
              </a:rPr>
              <a:t>P. strobus</a:t>
            </a:r>
            <a:r>
              <a:rPr lang="tr-TR" altLang="tr-TR" sz="2000" b="1" smtClean="0">
                <a:solidFill>
                  <a:prstClr val="white"/>
                </a:solidFill>
                <a:latin typeface="Times New Roman" pitchFamily="18" charset="0"/>
              </a:rPr>
              <a:t> cv. 'Fastigiata' </a:t>
            </a:r>
          </a:p>
        </p:txBody>
      </p:sp>
      <p:pic>
        <p:nvPicPr>
          <p:cNvPr id="103428" name="Picture 2" descr="P. strobus cv. 'Fastigiata'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812800"/>
            <a:ext cx="3743325" cy="564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35915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4"/>
          <p:cNvSpPr>
            <a:spLocks noChangeArrowheads="1"/>
          </p:cNvSpPr>
          <p:nvPr/>
        </p:nvSpPr>
        <p:spPr bwMode="auto">
          <a:xfrm>
            <a:off x="611188" y="547688"/>
            <a:ext cx="3529012" cy="575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fontAlgn="base" hangingPunct="1">
              <a:spcBef>
                <a:spcPct val="0"/>
              </a:spcBef>
              <a:spcAft>
                <a:spcPct val="0"/>
              </a:spcAft>
              <a:buClrTx/>
              <a:buSzTx/>
              <a:buFontTx/>
              <a:buNone/>
            </a:pPr>
            <a:r>
              <a:rPr lang="tr-TR" altLang="tr-TR" sz="1600" b="1" i="1" smtClean="0">
                <a:solidFill>
                  <a:prstClr val="black"/>
                </a:solidFill>
                <a:latin typeface="Times New Roman" pitchFamily="18" charset="0"/>
              </a:rPr>
              <a:t>P. strobus</a:t>
            </a:r>
            <a:r>
              <a:rPr lang="tr-TR" altLang="tr-TR" sz="1600" b="1" smtClean="0">
                <a:solidFill>
                  <a:prstClr val="black"/>
                </a:solidFill>
                <a:latin typeface="Times New Roman" pitchFamily="18" charset="0"/>
              </a:rPr>
              <a:t> cv. 'Nana' den Ouden </a:t>
            </a:r>
          </a:p>
          <a:p>
            <a:pPr eaLnBrk="1" fontAlgn="base" hangingPunct="1">
              <a:spcBef>
                <a:spcPct val="0"/>
              </a:spcBef>
              <a:spcAft>
                <a:spcPct val="0"/>
              </a:spcAft>
              <a:buClrTx/>
              <a:buSzTx/>
              <a:buFontTx/>
              <a:buNone/>
            </a:pPr>
            <a:endParaRPr lang="tr-TR" altLang="tr-TR" sz="1600" b="1" smtClean="0">
              <a:solidFill>
                <a:prstClr val="black"/>
              </a:solidFill>
              <a:latin typeface="Times New Roman" pitchFamily="18" charset="0"/>
            </a:endParaRPr>
          </a:p>
          <a:p>
            <a:pPr eaLnBrk="1" fontAlgn="base" hangingPunct="1">
              <a:spcBef>
                <a:spcPct val="0"/>
              </a:spcBef>
              <a:spcAft>
                <a:spcPct val="0"/>
              </a:spcAft>
              <a:buClrTx/>
              <a:buSzTx/>
              <a:buFontTx/>
              <a:buNone/>
            </a:pPr>
            <a:r>
              <a:rPr lang="tr-TR" altLang="tr-TR" sz="1600" b="1" smtClean="0">
                <a:solidFill>
                  <a:prstClr val="black"/>
                </a:solidFill>
                <a:latin typeface="Times New Roman" pitchFamily="18" charset="0"/>
              </a:rPr>
              <a:t>(</a:t>
            </a:r>
            <a:r>
              <a:rPr lang="tr-TR" altLang="tr-TR" sz="1600" b="1" i="1" smtClean="0">
                <a:solidFill>
                  <a:prstClr val="black"/>
                </a:solidFill>
                <a:latin typeface="Times New Roman" pitchFamily="18" charset="0"/>
              </a:rPr>
              <a:t>P. strobus</a:t>
            </a:r>
            <a:r>
              <a:rPr lang="tr-TR" altLang="tr-TR" sz="1600" b="1" smtClean="0">
                <a:solidFill>
                  <a:prstClr val="black"/>
                </a:solidFill>
                <a:latin typeface="Times New Roman" pitchFamily="18" charset="0"/>
              </a:rPr>
              <a:t> </a:t>
            </a:r>
            <a:r>
              <a:rPr lang="tr-TR" altLang="tr-TR" sz="1600" b="1" i="1" smtClean="0">
                <a:solidFill>
                  <a:prstClr val="black"/>
                </a:solidFill>
                <a:latin typeface="Times New Roman" pitchFamily="18" charset="0"/>
              </a:rPr>
              <a:t>vr. nana</a:t>
            </a:r>
            <a:r>
              <a:rPr lang="tr-TR" altLang="tr-TR" sz="1600" b="1" smtClean="0">
                <a:solidFill>
                  <a:prstClr val="black"/>
                </a:solidFill>
                <a:latin typeface="Times New Roman" pitchFamily="18" charset="0"/>
              </a:rPr>
              <a:t> den Ouden) </a:t>
            </a:r>
          </a:p>
          <a:p>
            <a:pPr eaLnBrk="1" fontAlgn="base" hangingPunct="1">
              <a:spcBef>
                <a:spcPct val="0"/>
              </a:spcBef>
              <a:spcAft>
                <a:spcPct val="0"/>
              </a:spcAft>
              <a:buClrTx/>
              <a:buSzTx/>
              <a:buFontTx/>
              <a:buNone/>
            </a:pPr>
            <a:r>
              <a:rPr lang="tr-TR" altLang="tr-TR" sz="1600" b="1" smtClean="0">
                <a:solidFill>
                  <a:prstClr val="black"/>
                </a:solidFill>
                <a:latin typeface="Times New Roman" pitchFamily="18" charset="0"/>
              </a:rPr>
              <a:t>Bodur Weymouth Çamı</a:t>
            </a:r>
          </a:p>
          <a:p>
            <a:pPr eaLnBrk="1" fontAlgn="base" hangingPunct="1">
              <a:spcBef>
                <a:spcPct val="0"/>
              </a:spcBef>
              <a:spcAft>
                <a:spcPct val="0"/>
              </a:spcAft>
              <a:buClrTx/>
              <a:buSzTx/>
              <a:buFontTx/>
              <a:buNone/>
            </a:pPr>
            <a:endParaRPr lang="tr-TR" altLang="tr-TR" sz="1600" smtClean="0">
              <a:solidFill>
                <a:prstClr val="black"/>
              </a:solidFill>
              <a:latin typeface="Times New Roman" pitchFamily="18" charset="0"/>
            </a:endParaRPr>
          </a:p>
          <a:p>
            <a:pPr eaLnBrk="1" fontAlgn="base" hangingPunct="1">
              <a:spcBef>
                <a:spcPct val="0"/>
              </a:spcBef>
              <a:spcAft>
                <a:spcPct val="0"/>
              </a:spcAft>
              <a:buClrTx/>
              <a:buSzTx/>
              <a:buFontTx/>
              <a:buNone/>
            </a:pPr>
            <a:endParaRPr lang="tr-TR" altLang="tr-TR" sz="1600" smtClean="0">
              <a:solidFill>
                <a:prstClr val="black"/>
              </a:solidFill>
              <a:latin typeface="Times New Roman" pitchFamily="18" charset="0"/>
            </a:endParaRPr>
          </a:p>
          <a:p>
            <a:pPr eaLnBrk="1" fontAlgn="base" hangingPunct="1">
              <a:spcBef>
                <a:spcPct val="0"/>
              </a:spcBef>
              <a:spcAft>
                <a:spcPct val="0"/>
              </a:spcAft>
              <a:buClrTx/>
              <a:buSzTx/>
              <a:buFontTx/>
              <a:buNone/>
            </a:pPr>
            <a:r>
              <a:rPr lang="tr-TR" altLang="tr-TR" sz="1600" smtClean="0">
                <a:solidFill>
                  <a:prstClr val="black"/>
                </a:solidFill>
                <a:latin typeface="Times New Roman" pitchFamily="18" charset="0"/>
              </a:rPr>
              <a:t>Yuvarlak, toplu, çalımsı gelişme gösteren ve 1-2 m boya ulaşan bodur bir formdur. Dallan sık dizilmiş ve kısadır. Yaprakları sık dizilmiş, ana türe oranla daha kısa, 8-9 cm uzunlukta, oldukça cazip, mavi yeşil renktedir. </a:t>
            </a:r>
          </a:p>
          <a:p>
            <a:pPr eaLnBrk="1" fontAlgn="base" hangingPunct="1">
              <a:spcBef>
                <a:spcPct val="0"/>
              </a:spcBef>
              <a:spcAft>
                <a:spcPct val="0"/>
              </a:spcAft>
              <a:buClrTx/>
              <a:buSzTx/>
              <a:buFontTx/>
              <a:buNone/>
            </a:pPr>
            <a:endParaRPr lang="tr-TR" altLang="tr-TR" sz="1600" smtClean="0">
              <a:solidFill>
                <a:prstClr val="black"/>
              </a:solidFill>
              <a:latin typeface="Times New Roman" pitchFamily="18" charset="0"/>
            </a:endParaRPr>
          </a:p>
          <a:p>
            <a:pPr eaLnBrk="1" fontAlgn="base" hangingPunct="1">
              <a:spcBef>
                <a:spcPct val="0"/>
              </a:spcBef>
              <a:spcAft>
                <a:spcPct val="0"/>
              </a:spcAft>
              <a:buClrTx/>
              <a:buSzTx/>
              <a:buFontTx/>
              <a:buNone/>
            </a:pPr>
            <a:r>
              <a:rPr lang="tr-TR" altLang="tr-TR" sz="1600" smtClean="0">
                <a:solidFill>
                  <a:prstClr val="black"/>
                </a:solidFill>
                <a:latin typeface="Times New Roman" pitchFamily="18" charset="0"/>
              </a:rPr>
              <a:t>Peyzaj mimarlığı çalışmalarında, küçük yeşil alanlarda, özellikle taş ve funda bahçelerinde bulundurulmaya çok uygundur. Küçük yeşil alanlarda soliter halde veya gruplar halinde bulundurulmalıdır. Yetişme ortamı istekleri genellikle </a:t>
            </a:r>
            <a:r>
              <a:rPr lang="tr-TR" altLang="tr-TR" sz="1600" i="1" smtClean="0">
                <a:solidFill>
                  <a:prstClr val="black"/>
                </a:solidFill>
                <a:latin typeface="Times New Roman" pitchFamily="18" charset="0"/>
              </a:rPr>
              <a:t>P.strobus</a:t>
            </a:r>
            <a:r>
              <a:rPr lang="tr-TR" altLang="tr-TR" sz="1600" smtClean="0">
                <a:solidFill>
                  <a:prstClr val="black"/>
                </a:solidFill>
                <a:latin typeface="Times New Roman" pitchFamily="18" charset="0"/>
              </a:rPr>
              <a:t>'a benzer. Ancak 'Nana'formu yan gölge şartlarda iyi gelişemez; bol güneşli yerlere ihtiyaç gösterir. </a:t>
            </a:r>
          </a:p>
        </p:txBody>
      </p:sp>
      <p:sp>
        <p:nvSpPr>
          <p:cNvPr id="104451" name="Text Box 2"/>
          <p:cNvSpPr txBox="1">
            <a:spLocks noChangeArrowheads="1"/>
          </p:cNvSpPr>
          <p:nvPr/>
        </p:nvSpPr>
        <p:spPr bwMode="auto">
          <a:xfrm>
            <a:off x="4643438" y="115888"/>
            <a:ext cx="3529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fontAlgn="base">
              <a:spcBef>
                <a:spcPct val="50000"/>
              </a:spcBef>
              <a:spcAft>
                <a:spcPct val="0"/>
              </a:spcAft>
              <a:buClrTx/>
              <a:buSzTx/>
              <a:buFontTx/>
              <a:buNone/>
            </a:pPr>
            <a:r>
              <a:rPr lang="tr-TR" altLang="tr-TR" sz="2000" b="1" i="1" smtClean="0">
                <a:solidFill>
                  <a:prstClr val="white"/>
                </a:solidFill>
                <a:latin typeface="Times New Roman" pitchFamily="18" charset="0"/>
              </a:rPr>
              <a:t>P. strobus</a:t>
            </a:r>
            <a:r>
              <a:rPr lang="tr-TR" altLang="tr-TR" sz="2000" b="1" smtClean="0">
                <a:solidFill>
                  <a:prstClr val="white"/>
                </a:solidFill>
                <a:latin typeface="Times New Roman" pitchFamily="18" charset="0"/>
              </a:rPr>
              <a:t> cv. 'Nana'</a:t>
            </a:r>
          </a:p>
        </p:txBody>
      </p:sp>
      <p:pic>
        <p:nvPicPr>
          <p:cNvPr id="104452" name="Resim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9938" y="1196975"/>
            <a:ext cx="3657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94106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4"/>
          <p:cNvSpPr>
            <a:spLocks noChangeArrowheads="1"/>
          </p:cNvSpPr>
          <p:nvPr/>
        </p:nvSpPr>
        <p:spPr bwMode="auto">
          <a:xfrm>
            <a:off x="539750" y="908050"/>
            <a:ext cx="3671888"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fontAlgn="base" hangingPunct="1">
              <a:spcBef>
                <a:spcPct val="0"/>
              </a:spcBef>
              <a:spcAft>
                <a:spcPct val="0"/>
              </a:spcAft>
              <a:buClrTx/>
              <a:buSzTx/>
              <a:buFontTx/>
              <a:buNone/>
            </a:pPr>
            <a:r>
              <a:rPr lang="tr-TR" altLang="tr-TR" sz="1600" b="1" i="1" smtClean="0">
                <a:solidFill>
                  <a:prstClr val="black"/>
                </a:solidFill>
                <a:latin typeface="Times New Roman" pitchFamily="18" charset="0"/>
              </a:rPr>
              <a:t>P. strobus</a:t>
            </a:r>
            <a:r>
              <a:rPr lang="tr-TR" altLang="tr-TR" sz="1600" b="1" smtClean="0">
                <a:solidFill>
                  <a:prstClr val="black"/>
                </a:solidFill>
                <a:latin typeface="Times New Roman" pitchFamily="18" charset="0"/>
              </a:rPr>
              <a:t> cv. 'Prostrata' </a:t>
            </a:r>
          </a:p>
          <a:p>
            <a:pPr eaLnBrk="1" fontAlgn="base" hangingPunct="1">
              <a:spcBef>
                <a:spcPct val="0"/>
              </a:spcBef>
              <a:spcAft>
                <a:spcPct val="0"/>
              </a:spcAft>
              <a:buClrTx/>
              <a:buSzTx/>
              <a:buFontTx/>
              <a:buNone/>
            </a:pPr>
            <a:endParaRPr lang="tr-TR" altLang="tr-TR" sz="1600" b="1" smtClean="0">
              <a:solidFill>
                <a:prstClr val="black"/>
              </a:solidFill>
              <a:latin typeface="Times New Roman" pitchFamily="18" charset="0"/>
            </a:endParaRPr>
          </a:p>
          <a:p>
            <a:pPr eaLnBrk="1" fontAlgn="base" hangingPunct="1">
              <a:spcBef>
                <a:spcPct val="0"/>
              </a:spcBef>
              <a:spcAft>
                <a:spcPct val="0"/>
              </a:spcAft>
              <a:buClrTx/>
              <a:buSzTx/>
              <a:buFontTx/>
              <a:buNone/>
            </a:pPr>
            <a:r>
              <a:rPr lang="tr-TR" altLang="tr-TR" sz="1600" b="1" smtClean="0">
                <a:solidFill>
                  <a:prstClr val="black"/>
                </a:solidFill>
                <a:latin typeface="Times New Roman" pitchFamily="18" charset="0"/>
              </a:rPr>
              <a:t>(P. strobus prostrata Rehd. ex Beissn.)</a:t>
            </a:r>
          </a:p>
          <a:p>
            <a:pPr eaLnBrk="1" fontAlgn="base" hangingPunct="1">
              <a:spcBef>
                <a:spcPct val="0"/>
              </a:spcBef>
              <a:spcAft>
                <a:spcPct val="0"/>
              </a:spcAft>
              <a:buClrTx/>
              <a:buSzTx/>
              <a:buFontTx/>
              <a:buNone/>
            </a:pPr>
            <a:r>
              <a:rPr lang="tr-TR" altLang="tr-TR" sz="1600" b="1" smtClean="0">
                <a:solidFill>
                  <a:prstClr val="black"/>
                </a:solidFill>
                <a:latin typeface="Times New Roman" pitchFamily="18" charset="0"/>
              </a:rPr>
              <a:t>Sürünücü Weymouth Çamı</a:t>
            </a:r>
          </a:p>
          <a:p>
            <a:pPr eaLnBrk="1" fontAlgn="base" hangingPunct="1">
              <a:spcBef>
                <a:spcPct val="0"/>
              </a:spcBef>
              <a:spcAft>
                <a:spcPct val="0"/>
              </a:spcAft>
              <a:buClrTx/>
              <a:buSzTx/>
              <a:buFontTx/>
              <a:buNone/>
            </a:pPr>
            <a:endParaRPr lang="tr-TR" altLang="tr-TR" sz="1600" smtClean="0">
              <a:solidFill>
                <a:prstClr val="black"/>
              </a:solidFill>
              <a:latin typeface="Times New Roman" pitchFamily="18" charset="0"/>
            </a:endParaRPr>
          </a:p>
          <a:p>
            <a:pPr eaLnBrk="1" fontAlgn="base" hangingPunct="1">
              <a:spcBef>
                <a:spcPct val="0"/>
              </a:spcBef>
              <a:spcAft>
                <a:spcPct val="0"/>
              </a:spcAft>
              <a:buClrTx/>
              <a:buSzTx/>
              <a:buFontTx/>
              <a:buNone/>
            </a:pPr>
            <a:endParaRPr lang="tr-TR" altLang="tr-TR" sz="1600" smtClean="0">
              <a:solidFill>
                <a:prstClr val="black"/>
              </a:solidFill>
              <a:latin typeface="Times New Roman" pitchFamily="18" charset="0"/>
            </a:endParaRPr>
          </a:p>
          <a:p>
            <a:pPr eaLnBrk="1" fontAlgn="base" hangingPunct="1">
              <a:spcBef>
                <a:spcPct val="0"/>
              </a:spcBef>
              <a:spcAft>
                <a:spcPct val="0"/>
              </a:spcAft>
              <a:buClrTx/>
              <a:buSzTx/>
              <a:buFontTx/>
              <a:buNone/>
            </a:pPr>
            <a:endParaRPr lang="tr-TR" altLang="tr-TR" sz="1600" smtClean="0">
              <a:solidFill>
                <a:prstClr val="black"/>
              </a:solidFill>
              <a:latin typeface="Times New Roman" pitchFamily="18" charset="0"/>
            </a:endParaRPr>
          </a:p>
          <a:p>
            <a:pPr eaLnBrk="1" fontAlgn="base" hangingPunct="1">
              <a:spcBef>
                <a:spcPct val="0"/>
              </a:spcBef>
              <a:spcAft>
                <a:spcPct val="0"/>
              </a:spcAft>
              <a:buClrTx/>
              <a:buSzTx/>
              <a:buFontTx/>
              <a:buNone/>
            </a:pPr>
            <a:endParaRPr lang="tr-TR" altLang="tr-TR" sz="1600" smtClean="0">
              <a:solidFill>
                <a:prstClr val="black"/>
              </a:solidFill>
              <a:latin typeface="Times New Roman" pitchFamily="18" charset="0"/>
            </a:endParaRPr>
          </a:p>
          <a:p>
            <a:pPr eaLnBrk="1" fontAlgn="base" hangingPunct="1">
              <a:spcBef>
                <a:spcPct val="0"/>
              </a:spcBef>
              <a:spcAft>
                <a:spcPct val="0"/>
              </a:spcAft>
              <a:buClrTx/>
              <a:buSzTx/>
              <a:buFontTx/>
              <a:buNone/>
            </a:pPr>
            <a:r>
              <a:rPr lang="tr-TR" altLang="tr-TR" sz="1600" smtClean="0">
                <a:solidFill>
                  <a:prstClr val="black"/>
                </a:solidFill>
                <a:latin typeface="Times New Roman" pitchFamily="18" charset="0"/>
              </a:rPr>
              <a:t>Sürünücü formda gelişme gösterir. Gövde hemen toprak üstünden itibaren bükülmüştür. Dallar tamamen horizontal bir şekilde ve muhtelif yönde toprak üstüne yayılmıştır. İğne yaprakları ana türünkilere benzer. 'Prostrata' nadiren kültürü yapılan ve bu yüzden yeşil alanlarda pek rastlanılmayan bir formdur. Yeşil alanlarda bilhassa taş bahçelerinde bulundurulabilir.</a:t>
            </a:r>
          </a:p>
        </p:txBody>
      </p:sp>
      <p:sp>
        <p:nvSpPr>
          <p:cNvPr id="105475" name="Text Box 2"/>
          <p:cNvSpPr txBox="1">
            <a:spLocks noChangeArrowheads="1"/>
          </p:cNvSpPr>
          <p:nvPr/>
        </p:nvSpPr>
        <p:spPr bwMode="auto">
          <a:xfrm>
            <a:off x="4643438" y="115888"/>
            <a:ext cx="3529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fontAlgn="base">
              <a:spcBef>
                <a:spcPct val="0"/>
              </a:spcBef>
              <a:spcAft>
                <a:spcPct val="0"/>
              </a:spcAft>
              <a:buClrTx/>
              <a:buSzTx/>
              <a:buFontTx/>
              <a:buNone/>
            </a:pPr>
            <a:r>
              <a:rPr lang="tr-TR" altLang="tr-TR" sz="2000" b="1" i="1" smtClean="0">
                <a:solidFill>
                  <a:prstClr val="white"/>
                </a:solidFill>
                <a:latin typeface="Times New Roman" pitchFamily="18" charset="0"/>
              </a:rPr>
              <a:t>P. strobus</a:t>
            </a:r>
            <a:r>
              <a:rPr lang="tr-TR" altLang="tr-TR" sz="2000" b="1" smtClean="0">
                <a:solidFill>
                  <a:prstClr val="white"/>
                </a:solidFill>
                <a:latin typeface="Times New Roman" pitchFamily="18" charset="0"/>
              </a:rPr>
              <a:t> cv. 'Prostrata' </a:t>
            </a:r>
          </a:p>
        </p:txBody>
      </p:sp>
      <p:pic>
        <p:nvPicPr>
          <p:cNvPr id="105476" name="Resim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95813" y="3698875"/>
            <a:ext cx="364807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7" name="Resim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95813" y="836613"/>
            <a:ext cx="364807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91615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4" descr="Pinwallichiana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2613" y="908050"/>
            <a:ext cx="4030662" cy="53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Rectangle 5"/>
          <p:cNvSpPr>
            <a:spLocks noChangeArrowheads="1"/>
          </p:cNvSpPr>
          <p:nvPr/>
        </p:nvSpPr>
        <p:spPr bwMode="auto">
          <a:xfrm>
            <a:off x="539750" y="765175"/>
            <a:ext cx="358140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fontAlgn="base" hangingPunct="1">
              <a:spcBef>
                <a:spcPct val="0"/>
              </a:spcBef>
              <a:spcAft>
                <a:spcPct val="0"/>
              </a:spcAft>
              <a:buClrTx/>
              <a:buSzTx/>
              <a:buFontTx/>
              <a:buNone/>
            </a:pPr>
            <a:r>
              <a:rPr lang="tr-TR" altLang="tr-TR" sz="1800" b="1" i="1" smtClean="0">
                <a:solidFill>
                  <a:prstClr val="black"/>
                </a:solidFill>
                <a:latin typeface="Times New Roman" pitchFamily="18" charset="0"/>
              </a:rPr>
              <a:t>Pinus wallichiana </a:t>
            </a:r>
            <a:r>
              <a:rPr lang="tr-TR" altLang="tr-TR" sz="1800" b="1" smtClean="0">
                <a:solidFill>
                  <a:prstClr val="black"/>
                </a:solidFill>
                <a:latin typeface="Times New Roman" pitchFamily="18" charset="0"/>
              </a:rPr>
              <a:t>A. B. Jacks. </a:t>
            </a:r>
          </a:p>
          <a:p>
            <a:pPr eaLnBrk="1" fontAlgn="base" hangingPunct="1">
              <a:spcBef>
                <a:spcPct val="0"/>
              </a:spcBef>
              <a:spcAft>
                <a:spcPct val="0"/>
              </a:spcAft>
              <a:buClrTx/>
              <a:buSzTx/>
              <a:buFontTx/>
              <a:buNone/>
            </a:pPr>
            <a:endParaRPr lang="tr-TR" altLang="tr-TR" sz="1800" b="1" smtClean="0">
              <a:solidFill>
                <a:prstClr val="black"/>
              </a:solidFill>
              <a:latin typeface="Times New Roman" pitchFamily="18" charset="0"/>
            </a:endParaRPr>
          </a:p>
          <a:p>
            <a:pPr eaLnBrk="1" fontAlgn="base" hangingPunct="1">
              <a:spcBef>
                <a:spcPct val="0"/>
              </a:spcBef>
              <a:spcAft>
                <a:spcPct val="0"/>
              </a:spcAft>
              <a:buClrTx/>
              <a:buSzTx/>
              <a:buFontTx/>
              <a:buNone/>
            </a:pPr>
            <a:r>
              <a:rPr lang="tr-TR" altLang="tr-TR" sz="1800" b="1" smtClean="0">
                <a:solidFill>
                  <a:prstClr val="black"/>
                </a:solidFill>
                <a:latin typeface="Times New Roman" pitchFamily="18" charset="0"/>
              </a:rPr>
              <a:t>(</a:t>
            </a:r>
            <a:r>
              <a:rPr lang="tr-TR" altLang="tr-TR" sz="1800" b="1" i="1" smtClean="0">
                <a:solidFill>
                  <a:prstClr val="black"/>
                </a:solidFill>
                <a:latin typeface="Times New Roman" pitchFamily="18" charset="0"/>
              </a:rPr>
              <a:t>P. griffithii</a:t>
            </a:r>
            <a:r>
              <a:rPr lang="tr-TR" altLang="tr-TR" sz="1800" b="1" smtClean="0">
                <a:solidFill>
                  <a:prstClr val="black"/>
                </a:solidFill>
                <a:latin typeface="Times New Roman" pitchFamily="18" charset="0"/>
              </a:rPr>
              <a:t> M' Clelland, </a:t>
            </a:r>
            <a:r>
              <a:rPr lang="tr-TR" altLang="tr-TR" sz="1800" b="1" i="1" smtClean="0">
                <a:solidFill>
                  <a:prstClr val="black"/>
                </a:solidFill>
                <a:latin typeface="Times New Roman" pitchFamily="18" charset="0"/>
              </a:rPr>
              <a:t>P. Excelsa </a:t>
            </a:r>
            <a:r>
              <a:rPr lang="tr-TR" altLang="tr-TR" sz="1800" b="1" smtClean="0">
                <a:solidFill>
                  <a:prstClr val="black"/>
                </a:solidFill>
                <a:latin typeface="Times New Roman" pitchFamily="18" charset="0"/>
              </a:rPr>
              <a:t>Wall., </a:t>
            </a:r>
            <a:r>
              <a:rPr lang="tr-TR" altLang="tr-TR" sz="1800" b="1" i="1" smtClean="0">
                <a:solidFill>
                  <a:prstClr val="black"/>
                </a:solidFill>
                <a:latin typeface="Times New Roman" pitchFamily="18" charset="0"/>
              </a:rPr>
              <a:t>P. nepalensis</a:t>
            </a:r>
            <a:r>
              <a:rPr lang="tr-TR" altLang="tr-TR" sz="1800" b="1" smtClean="0">
                <a:solidFill>
                  <a:prstClr val="black"/>
                </a:solidFill>
                <a:latin typeface="Times New Roman" pitchFamily="18" charset="0"/>
              </a:rPr>
              <a:t> De Chamb., </a:t>
            </a:r>
            <a:r>
              <a:rPr lang="tr-TR" altLang="tr-TR" sz="1800" b="1" i="1" smtClean="0">
                <a:solidFill>
                  <a:prstClr val="black"/>
                </a:solidFill>
                <a:latin typeface="Times New Roman" pitchFamily="18" charset="0"/>
              </a:rPr>
              <a:t>P. Pendula </a:t>
            </a:r>
            <a:r>
              <a:rPr lang="tr-TR" altLang="tr-TR" sz="1800" b="1" smtClean="0">
                <a:solidFill>
                  <a:prstClr val="black"/>
                </a:solidFill>
                <a:latin typeface="Times New Roman" pitchFamily="18" charset="0"/>
              </a:rPr>
              <a:t>Wriff.)</a:t>
            </a:r>
          </a:p>
          <a:p>
            <a:pPr eaLnBrk="1" fontAlgn="base" hangingPunct="1">
              <a:spcBef>
                <a:spcPct val="0"/>
              </a:spcBef>
              <a:spcAft>
                <a:spcPct val="0"/>
              </a:spcAft>
              <a:buClrTx/>
              <a:buSzTx/>
              <a:buFontTx/>
              <a:buNone/>
            </a:pPr>
            <a:r>
              <a:rPr lang="tr-TR" altLang="tr-TR" sz="1800" b="1" smtClean="0">
                <a:solidFill>
                  <a:prstClr val="black"/>
                </a:solidFill>
                <a:latin typeface="Times New Roman" pitchFamily="18" charset="0"/>
              </a:rPr>
              <a:t>Ağlayan Çam, Himalaya Çamı </a:t>
            </a:r>
          </a:p>
          <a:p>
            <a:pPr eaLnBrk="1" fontAlgn="base" hangingPunct="1">
              <a:spcBef>
                <a:spcPct val="0"/>
              </a:spcBef>
              <a:spcAft>
                <a:spcPct val="0"/>
              </a:spcAft>
              <a:buClrTx/>
              <a:buSzTx/>
              <a:buFontTx/>
              <a:buNone/>
            </a:pPr>
            <a:endParaRPr lang="tr-TR" altLang="tr-TR" sz="1800" smtClean="0">
              <a:solidFill>
                <a:prstClr val="black"/>
              </a:solidFill>
              <a:latin typeface="Times New Roman" pitchFamily="18" charset="0"/>
            </a:endParaRPr>
          </a:p>
          <a:p>
            <a:pPr eaLnBrk="1" fontAlgn="base" hangingPunct="1">
              <a:spcBef>
                <a:spcPct val="0"/>
              </a:spcBef>
              <a:spcAft>
                <a:spcPct val="0"/>
              </a:spcAft>
              <a:buClrTx/>
              <a:buSzTx/>
              <a:buFontTx/>
              <a:buNone/>
            </a:pPr>
            <a:endParaRPr lang="tr-TR" altLang="tr-TR" sz="1800" smtClean="0">
              <a:solidFill>
                <a:prstClr val="black"/>
              </a:solidFill>
              <a:latin typeface="Times New Roman" pitchFamily="18" charset="0"/>
            </a:endParaRPr>
          </a:p>
          <a:p>
            <a:pPr eaLnBrk="1" fontAlgn="base" hangingPunct="1">
              <a:spcBef>
                <a:spcPct val="0"/>
              </a:spcBef>
              <a:spcAft>
                <a:spcPct val="0"/>
              </a:spcAft>
              <a:buClrTx/>
              <a:buSzTx/>
              <a:buFontTx/>
              <a:buNone/>
            </a:pPr>
            <a:r>
              <a:rPr lang="tr-TR" altLang="tr-TR" sz="1800" smtClean="0">
                <a:solidFill>
                  <a:prstClr val="black"/>
                </a:solidFill>
                <a:latin typeface="Times New Roman" pitchFamily="18" charset="0"/>
              </a:rPr>
              <a:t>Doğal olarak Güney ve Batı Himalaya'larda 1800-4000 m, Nepal'de 2300-3500 m, Keşmir'de 1600-3800 m ve Afganistan'da 2300-4000 m yüksekliklerde yetişmektedir. </a:t>
            </a:r>
          </a:p>
          <a:p>
            <a:pPr eaLnBrk="1" fontAlgn="base" hangingPunct="1">
              <a:spcBef>
                <a:spcPct val="0"/>
              </a:spcBef>
              <a:spcAft>
                <a:spcPct val="0"/>
              </a:spcAft>
              <a:buClrTx/>
              <a:buSzTx/>
              <a:buFontTx/>
              <a:buNone/>
            </a:pPr>
            <a:endParaRPr lang="tr-TR" altLang="tr-TR" sz="1800" smtClean="0">
              <a:solidFill>
                <a:prstClr val="black"/>
              </a:solidFill>
              <a:latin typeface="Times New Roman" pitchFamily="18" charset="0"/>
            </a:endParaRPr>
          </a:p>
          <a:p>
            <a:pPr eaLnBrk="1" fontAlgn="base" hangingPunct="1">
              <a:spcBef>
                <a:spcPct val="0"/>
              </a:spcBef>
              <a:spcAft>
                <a:spcPct val="0"/>
              </a:spcAft>
              <a:buClrTx/>
              <a:buSzTx/>
              <a:buFontTx/>
              <a:buNone/>
            </a:pPr>
            <a:r>
              <a:rPr lang="tr-TR" altLang="tr-TR" sz="1800" i="1" smtClean="0">
                <a:solidFill>
                  <a:prstClr val="black"/>
                </a:solidFill>
                <a:latin typeface="Times New Roman" pitchFamily="18" charset="0"/>
              </a:rPr>
              <a:t>P. wallichiana</a:t>
            </a:r>
            <a:r>
              <a:rPr lang="tr-TR" altLang="tr-TR" sz="1800" smtClean="0">
                <a:solidFill>
                  <a:prstClr val="black"/>
                </a:solidFill>
                <a:latin typeface="Times New Roman" pitchFamily="18" charset="0"/>
              </a:rPr>
              <a:t> vatanında 40-50 m yüksekliğe ulaşır. Piramidal gelişme ve serbest halde bulundurulduğunda aşağıdan itibaren dallanma gösterir.</a:t>
            </a:r>
          </a:p>
        </p:txBody>
      </p:sp>
      <p:sp>
        <p:nvSpPr>
          <p:cNvPr id="106500" name="Text Box 2"/>
          <p:cNvSpPr txBox="1">
            <a:spLocks noChangeArrowheads="1"/>
          </p:cNvSpPr>
          <p:nvPr/>
        </p:nvSpPr>
        <p:spPr bwMode="auto">
          <a:xfrm>
            <a:off x="4643438" y="115888"/>
            <a:ext cx="35290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fontAlgn="base">
              <a:spcBef>
                <a:spcPct val="50000"/>
              </a:spcBef>
              <a:spcAft>
                <a:spcPct val="0"/>
              </a:spcAft>
              <a:buClrTx/>
              <a:buSzTx/>
              <a:buFontTx/>
              <a:buNone/>
            </a:pPr>
            <a:r>
              <a:rPr lang="tr-TR" altLang="tr-TR" b="1" i="1" smtClean="0">
                <a:solidFill>
                  <a:prstClr val="white"/>
                </a:solidFill>
                <a:latin typeface="Times New Roman" pitchFamily="18" charset="0"/>
              </a:rPr>
              <a:t>Pinus wallichiana</a:t>
            </a:r>
            <a:endParaRPr lang="tr-TR" altLang="tr-TR" sz="2200" b="1" smtClean="0">
              <a:solidFill>
                <a:prstClr val="white"/>
              </a:solidFill>
              <a:latin typeface="Times New Roman" pitchFamily="18" charset="0"/>
            </a:endParaRPr>
          </a:p>
        </p:txBody>
      </p:sp>
    </p:spTree>
    <p:extLst>
      <p:ext uri="{BB962C8B-B14F-4D97-AF65-F5344CB8AC3E}">
        <p14:creationId xmlns:p14="http://schemas.microsoft.com/office/powerpoint/2010/main" val="7806058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4" descr="Pinwallichian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6213" y="765175"/>
            <a:ext cx="6394450"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Rectangle 5"/>
          <p:cNvSpPr>
            <a:spLocks noChangeArrowheads="1"/>
          </p:cNvSpPr>
          <p:nvPr/>
        </p:nvSpPr>
        <p:spPr bwMode="auto">
          <a:xfrm>
            <a:off x="539750" y="5559425"/>
            <a:ext cx="80645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fontAlgn="base" hangingPunct="1">
              <a:spcBef>
                <a:spcPct val="0"/>
              </a:spcBef>
              <a:spcAft>
                <a:spcPct val="0"/>
              </a:spcAft>
              <a:buClrTx/>
              <a:buSzTx/>
              <a:buFontTx/>
              <a:buNone/>
            </a:pPr>
            <a:r>
              <a:rPr lang="tr-TR" altLang="tr-TR" sz="1800" smtClean="0">
                <a:solidFill>
                  <a:prstClr val="black"/>
                </a:solidFill>
                <a:latin typeface="Times New Roman" pitchFamily="18" charset="0"/>
              </a:rPr>
              <a:t>İğne yaprakları grimsi veya mavimsi yeşil, beşli, uzun ve ince, 12-15 cm uzunlukta 1 mm genişlikte, kenarları ince dişlidir ve aşağıya doğru sarkarlar. İğne yapraklar 3-5 yıl ağaçta kalırlar.</a:t>
            </a:r>
          </a:p>
        </p:txBody>
      </p:sp>
      <p:sp>
        <p:nvSpPr>
          <p:cNvPr id="107524" name="Text Box 2"/>
          <p:cNvSpPr txBox="1">
            <a:spLocks noChangeArrowheads="1"/>
          </p:cNvSpPr>
          <p:nvPr/>
        </p:nvSpPr>
        <p:spPr bwMode="auto">
          <a:xfrm>
            <a:off x="4643438" y="115888"/>
            <a:ext cx="3529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fontAlgn="base">
              <a:spcBef>
                <a:spcPct val="50000"/>
              </a:spcBef>
              <a:spcAft>
                <a:spcPct val="0"/>
              </a:spcAft>
              <a:buClrTx/>
              <a:buSzTx/>
              <a:buFontTx/>
              <a:buNone/>
            </a:pPr>
            <a:r>
              <a:rPr lang="tr-TR" altLang="tr-TR" sz="2000" b="1" i="1" smtClean="0">
                <a:solidFill>
                  <a:prstClr val="white"/>
                </a:solidFill>
                <a:latin typeface="Times New Roman" pitchFamily="18" charset="0"/>
              </a:rPr>
              <a:t>Pinus wallichiana</a:t>
            </a:r>
            <a:endParaRPr lang="tr-TR" altLang="tr-TR" sz="2000" b="1" smtClean="0">
              <a:solidFill>
                <a:prstClr val="white"/>
              </a:solidFill>
              <a:latin typeface="Times New Roman" pitchFamily="18" charset="0"/>
            </a:endParaRPr>
          </a:p>
        </p:txBody>
      </p:sp>
    </p:spTree>
    <p:extLst>
      <p:ext uri="{BB962C8B-B14F-4D97-AF65-F5344CB8AC3E}">
        <p14:creationId xmlns:p14="http://schemas.microsoft.com/office/powerpoint/2010/main" val="24680331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4" descr="Pinwallichian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836613"/>
            <a:ext cx="4105275"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Rectangle 5"/>
          <p:cNvSpPr>
            <a:spLocks noChangeArrowheads="1"/>
          </p:cNvSpPr>
          <p:nvPr/>
        </p:nvSpPr>
        <p:spPr bwMode="auto">
          <a:xfrm>
            <a:off x="4932363" y="1628775"/>
            <a:ext cx="3455987"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fontAlgn="base" hangingPunct="1">
              <a:spcBef>
                <a:spcPct val="0"/>
              </a:spcBef>
              <a:spcAft>
                <a:spcPct val="0"/>
              </a:spcAft>
              <a:buClrTx/>
              <a:buSzTx/>
              <a:buFontTx/>
              <a:buNone/>
            </a:pPr>
            <a:r>
              <a:rPr lang="tr-TR" altLang="tr-TR" sz="1800" smtClean="0">
                <a:solidFill>
                  <a:prstClr val="black"/>
                </a:solidFill>
                <a:latin typeface="Times New Roman" pitchFamily="18" charset="0"/>
              </a:rPr>
              <a:t>Kozalakları saplı (2-5 cm), önce açık kırmızı, yukarıya doğru yönelmiş, olgun halde ise açık kahverengi, silindir şeklinde, hafifçe eğri, uç kısmı küt, 15-30 cm uzunlukta, 5-7 cm genişlikte, ekseriya bol reçineli olup aşağıya doğru sarkarlar. Kozalak pulları sık kiremit dizilişinde, derimsi ve odunsu, dip kısmı siyahımsıdır. </a:t>
            </a:r>
          </a:p>
        </p:txBody>
      </p:sp>
      <p:sp>
        <p:nvSpPr>
          <p:cNvPr id="108548" name="Text Box 2"/>
          <p:cNvSpPr txBox="1">
            <a:spLocks noChangeArrowheads="1"/>
          </p:cNvSpPr>
          <p:nvPr/>
        </p:nvSpPr>
        <p:spPr bwMode="auto">
          <a:xfrm>
            <a:off x="4643438" y="115888"/>
            <a:ext cx="3529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fontAlgn="base">
              <a:spcBef>
                <a:spcPct val="50000"/>
              </a:spcBef>
              <a:spcAft>
                <a:spcPct val="0"/>
              </a:spcAft>
              <a:buClrTx/>
              <a:buSzTx/>
              <a:buFontTx/>
              <a:buNone/>
            </a:pPr>
            <a:r>
              <a:rPr lang="tr-TR" altLang="tr-TR" sz="2000" b="1" i="1" smtClean="0">
                <a:solidFill>
                  <a:prstClr val="white"/>
                </a:solidFill>
                <a:latin typeface="Times New Roman" pitchFamily="18" charset="0"/>
              </a:rPr>
              <a:t>Pinus wallichiana</a:t>
            </a:r>
            <a:endParaRPr lang="tr-TR" altLang="tr-TR" sz="2000" b="1" smtClean="0">
              <a:solidFill>
                <a:prstClr val="white"/>
              </a:solidFill>
              <a:latin typeface="Times New Roman" pitchFamily="18" charset="0"/>
            </a:endParaRPr>
          </a:p>
        </p:txBody>
      </p:sp>
    </p:spTree>
    <p:extLst>
      <p:ext uri="{BB962C8B-B14F-4D97-AF65-F5344CB8AC3E}">
        <p14:creationId xmlns:p14="http://schemas.microsoft.com/office/powerpoint/2010/main" val="8699037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4" descr="Pinwallichia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300" y="765175"/>
            <a:ext cx="3875088"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Rectangle 5"/>
          <p:cNvSpPr>
            <a:spLocks noChangeArrowheads="1"/>
          </p:cNvSpPr>
          <p:nvPr/>
        </p:nvSpPr>
        <p:spPr bwMode="auto">
          <a:xfrm>
            <a:off x="4787900" y="4076700"/>
            <a:ext cx="37449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fontAlgn="base" hangingPunct="1">
              <a:spcBef>
                <a:spcPct val="0"/>
              </a:spcBef>
              <a:spcAft>
                <a:spcPct val="0"/>
              </a:spcAft>
              <a:buClrTx/>
              <a:buSzTx/>
              <a:buFontTx/>
              <a:buNone/>
            </a:pPr>
            <a:r>
              <a:rPr lang="tr-TR" altLang="tr-TR" sz="1800" smtClean="0">
                <a:solidFill>
                  <a:prstClr val="black"/>
                </a:solidFill>
                <a:latin typeface="Times New Roman" pitchFamily="18" charset="0"/>
              </a:rPr>
              <a:t>Tohumlar ikinci senenin sonbaharında olgunlaşırlar ve kozalaklar açıldıktan sonra uzun müddet ağaçta kalırlar.</a:t>
            </a:r>
          </a:p>
        </p:txBody>
      </p:sp>
      <p:sp>
        <p:nvSpPr>
          <p:cNvPr id="109572" name="Text Box 2"/>
          <p:cNvSpPr txBox="1">
            <a:spLocks noChangeArrowheads="1"/>
          </p:cNvSpPr>
          <p:nvPr/>
        </p:nvSpPr>
        <p:spPr bwMode="auto">
          <a:xfrm>
            <a:off x="4643438" y="115888"/>
            <a:ext cx="3529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fontAlgn="base">
              <a:spcBef>
                <a:spcPct val="50000"/>
              </a:spcBef>
              <a:spcAft>
                <a:spcPct val="0"/>
              </a:spcAft>
              <a:buClrTx/>
              <a:buSzTx/>
              <a:buFontTx/>
              <a:buNone/>
            </a:pPr>
            <a:r>
              <a:rPr lang="tr-TR" altLang="tr-TR" sz="2000" b="1" i="1" smtClean="0">
                <a:solidFill>
                  <a:prstClr val="white"/>
                </a:solidFill>
                <a:latin typeface="Times New Roman" pitchFamily="18" charset="0"/>
              </a:rPr>
              <a:t>Pinus wallichiana</a:t>
            </a:r>
            <a:endParaRPr lang="tr-TR" altLang="tr-TR" sz="2000" b="1" smtClean="0">
              <a:solidFill>
                <a:prstClr val="white"/>
              </a:solidFill>
              <a:latin typeface="Times New Roman" pitchFamily="18" charset="0"/>
            </a:endParaRPr>
          </a:p>
        </p:txBody>
      </p:sp>
    </p:spTree>
    <p:extLst>
      <p:ext uri="{BB962C8B-B14F-4D97-AF65-F5344CB8AC3E}">
        <p14:creationId xmlns:p14="http://schemas.microsoft.com/office/powerpoint/2010/main" val="29435392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4"/>
          <p:cNvSpPr>
            <a:spLocks noChangeArrowheads="1"/>
          </p:cNvSpPr>
          <p:nvPr/>
        </p:nvSpPr>
        <p:spPr bwMode="auto">
          <a:xfrm>
            <a:off x="539750" y="800100"/>
            <a:ext cx="3960813"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fontAlgn="base" hangingPunct="1">
              <a:spcBef>
                <a:spcPct val="0"/>
              </a:spcBef>
              <a:spcAft>
                <a:spcPct val="0"/>
              </a:spcAft>
              <a:buClrTx/>
              <a:buSzTx/>
              <a:buFontTx/>
              <a:buNone/>
            </a:pPr>
            <a:r>
              <a:rPr lang="tr-TR" altLang="tr-TR" sz="1600" smtClean="0">
                <a:solidFill>
                  <a:prstClr val="black"/>
                </a:solidFill>
                <a:latin typeface="Times New Roman" pitchFamily="18" charset="0"/>
              </a:rPr>
              <a:t>Çok sert ve soğuk iklim şartlan hariç, donlara karşı oldukça dayanıklıdır. Hızlı gelişir. İyi gelişebilmesi için aydınlık yerlerde ve serbest halde bulundurulmaya ihtiyaç gösterir. </a:t>
            </a:r>
          </a:p>
          <a:p>
            <a:pPr eaLnBrk="1" fontAlgn="base" hangingPunct="1">
              <a:spcBef>
                <a:spcPct val="0"/>
              </a:spcBef>
              <a:spcAft>
                <a:spcPct val="0"/>
              </a:spcAft>
              <a:buClrTx/>
              <a:buSzTx/>
              <a:buFontTx/>
              <a:buNone/>
            </a:pPr>
            <a:endParaRPr lang="tr-TR" altLang="tr-TR" sz="1600" smtClean="0">
              <a:solidFill>
                <a:prstClr val="black"/>
              </a:solidFill>
              <a:latin typeface="Times New Roman" pitchFamily="18" charset="0"/>
            </a:endParaRPr>
          </a:p>
          <a:p>
            <a:pPr eaLnBrk="1" fontAlgn="base" hangingPunct="1">
              <a:spcBef>
                <a:spcPct val="0"/>
              </a:spcBef>
              <a:spcAft>
                <a:spcPct val="0"/>
              </a:spcAft>
              <a:buClrTx/>
              <a:buSzTx/>
              <a:buFontTx/>
              <a:buNone/>
            </a:pPr>
            <a:r>
              <a:rPr lang="tr-TR" altLang="tr-TR" sz="1600" smtClean="0">
                <a:solidFill>
                  <a:prstClr val="black"/>
                </a:solidFill>
                <a:latin typeface="Times New Roman" pitchFamily="18" charset="0"/>
              </a:rPr>
              <a:t>Oldukça güzel, uzun ve narin, aşağıya doğru sarkan iğne yaprakları ve geniş, gevşek piramidal habitusu ile oldukça dekoratif bir görünüşe sahip olan </a:t>
            </a:r>
            <a:r>
              <a:rPr lang="tr-TR" altLang="tr-TR" sz="1600" i="1" smtClean="0">
                <a:solidFill>
                  <a:prstClr val="black"/>
                </a:solidFill>
                <a:latin typeface="Times New Roman" pitchFamily="18" charset="0"/>
              </a:rPr>
              <a:t>P. wa1Iichiana</a:t>
            </a:r>
            <a:r>
              <a:rPr lang="tr-TR" altLang="tr-TR" sz="1600" smtClean="0">
                <a:solidFill>
                  <a:prstClr val="black"/>
                </a:solidFill>
                <a:latin typeface="Times New Roman" pitchFamily="18" charset="0"/>
              </a:rPr>
              <a:t> peyzaj mimarlığı çalışmalarında, geniş yeşil alanlarda soliter halde bulundurulmaya uygun bir çam türüdür.</a:t>
            </a:r>
          </a:p>
          <a:p>
            <a:pPr eaLnBrk="1" fontAlgn="base" hangingPunct="1">
              <a:spcBef>
                <a:spcPct val="0"/>
              </a:spcBef>
              <a:spcAft>
                <a:spcPct val="0"/>
              </a:spcAft>
              <a:buClrTx/>
              <a:buSzTx/>
              <a:buFontTx/>
              <a:buNone/>
            </a:pPr>
            <a:endParaRPr lang="tr-TR" altLang="tr-TR" sz="1600" smtClean="0">
              <a:solidFill>
                <a:prstClr val="black"/>
              </a:solidFill>
              <a:latin typeface="Times New Roman" pitchFamily="18" charset="0"/>
            </a:endParaRPr>
          </a:p>
          <a:p>
            <a:pPr eaLnBrk="1" fontAlgn="base" hangingPunct="1">
              <a:spcBef>
                <a:spcPct val="0"/>
              </a:spcBef>
              <a:spcAft>
                <a:spcPct val="0"/>
              </a:spcAft>
              <a:buClrTx/>
              <a:buSzTx/>
              <a:buFontTx/>
              <a:buNone/>
            </a:pPr>
            <a:r>
              <a:rPr lang="tr-TR" altLang="tr-TR" sz="1600" smtClean="0">
                <a:solidFill>
                  <a:prstClr val="black"/>
                </a:solidFill>
                <a:latin typeface="Times New Roman" pitchFamily="18" charset="0"/>
              </a:rPr>
              <a:t>Nispi nemi düşük olan yerlerde gelişemez. Nemli, killi kumlu toprakları sever. Devamlı su altında kalan yerler uygun olmayan yetişme ortamlardır. </a:t>
            </a:r>
          </a:p>
          <a:p>
            <a:pPr eaLnBrk="1" fontAlgn="base" hangingPunct="1">
              <a:spcBef>
                <a:spcPct val="0"/>
              </a:spcBef>
              <a:spcAft>
                <a:spcPct val="0"/>
              </a:spcAft>
              <a:buClrTx/>
              <a:buSzTx/>
              <a:buFontTx/>
              <a:buNone/>
            </a:pPr>
            <a:r>
              <a:rPr lang="tr-TR" altLang="tr-TR" sz="1600" smtClean="0">
                <a:solidFill>
                  <a:prstClr val="black"/>
                </a:solidFill>
                <a:latin typeface="Times New Roman" pitchFamily="18" charset="0"/>
              </a:rPr>
              <a:t>İstanbul iklim şartlarında oldukça iyi gelişme göstermektedir. Ülkemizde Karadeniz, özellikle Doğu Karadeniz bölgesi </a:t>
            </a:r>
            <a:r>
              <a:rPr lang="tr-TR" altLang="tr-TR" sz="1600" i="1" smtClean="0">
                <a:solidFill>
                  <a:prstClr val="black"/>
                </a:solidFill>
                <a:latin typeface="Times New Roman" pitchFamily="18" charset="0"/>
              </a:rPr>
              <a:t>P. wallichiana</a:t>
            </a:r>
            <a:r>
              <a:rPr lang="tr-TR" altLang="tr-TR" sz="1600" smtClean="0">
                <a:solidFill>
                  <a:prstClr val="black"/>
                </a:solidFill>
                <a:latin typeface="Times New Roman" pitchFamily="18" charset="0"/>
              </a:rPr>
              <a:t>'nın gelişmesine uygundur. </a:t>
            </a:r>
          </a:p>
        </p:txBody>
      </p:sp>
      <p:sp>
        <p:nvSpPr>
          <p:cNvPr id="110595" name="Text Box 2"/>
          <p:cNvSpPr txBox="1">
            <a:spLocks noChangeArrowheads="1"/>
          </p:cNvSpPr>
          <p:nvPr/>
        </p:nvSpPr>
        <p:spPr bwMode="auto">
          <a:xfrm>
            <a:off x="4643438" y="115888"/>
            <a:ext cx="3529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fontAlgn="base">
              <a:spcBef>
                <a:spcPct val="50000"/>
              </a:spcBef>
              <a:spcAft>
                <a:spcPct val="0"/>
              </a:spcAft>
              <a:buClrTx/>
              <a:buSzTx/>
              <a:buFontTx/>
              <a:buNone/>
            </a:pPr>
            <a:r>
              <a:rPr lang="tr-TR" altLang="tr-TR" sz="2000" b="1" i="1" smtClean="0">
                <a:solidFill>
                  <a:prstClr val="white"/>
                </a:solidFill>
                <a:latin typeface="Times New Roman" pitchFamily="18" charset="0"/>
              </a:rPr>
              <a:t>Pinus wallichiana</a:t>
            </a:r>
            <a:endParaRPr lang="tr-TR" altLang="tr-TR" sz="2000" b="1" smtClean="0">
              <a:solidFill>
                <a:prstClr val="white"/>
              </a:solidFill>
              <a:latin typeface="Times New Roman" pitchFamily="18" charset="0"/>
            </a:endParaRPr>
          </a:p>
        </p:txBody>
      </p:sp>
      <p:pic>
        <p:nvPicPr>
          <p:cNvPr id="110596" name="Resi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006475"/>
            <a:ext cx="3671888" cy="507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37100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831850" y="836613"/>
            <a:ext cx="7489825" cy="5478462"/>
          </a:xfrm>
          <a:prstGeom prst="rect">
            <a:avLst/>
          </a:prstGeom>
          <a:noFill/>
        </p:spPr>
        <p:txBody>
          <a:bodyPr>
            <a:spAutoFit/>
          </a:bodyPr>
          <a:lstStyle>
            <a:defPPr>
              <a:defRPr lang="tr-TR"/>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tr-TR" sz="1400" b="1" dirty="0">
                <a:latin typeface="+mj-lt"/>
              </a:rPr>
              <a:t>KAYNAKLAR</a:t>
            </a:r>
          </a:p>
          <a:p>
            <a:pPr>
              <a:defRPr/>
            </a:pPr>
            <a:endParaRPr lang="tr-TR" sz="1400" dirty="0">
              <a:latin typeface="+mj-lt"/>
            </a:endParaRPr>
          </a:p>
          <a:p>
            <a:pPr>
              <a:defRPr/>
            </a:pPr>
            <a:r>
              <a:rPr lang="tr-TR" sz="1400" dirty="0" smtClean="0">
                <a:latin typeface="+mj-lt"/>
              </a:rPr>
              <a:t>Akman, Y., </a:t>
            </a:r>
            <a:r>
              <a:rPr lang="tr-TR" sz="1400" dirty="0" err="1" smtClean="0">
                <a:latin typeface="+mj-lt"/>
              </a:rPr>
              <a:t>Ketenoğlu</a:t>
            </a:r>
            <a:r>
              <a:rPr lang="tr-TR" sz="1400" dirty="0" smtClean="0">
                <a:latin typeface="+mj-lt"/>
              </a:rPr>
              <a:t>, O., Kurt, L., Kurt F. Ve Körüklü S.T. 2012</a:t>
            </a:r>
            <a:r>
              <a:rPr lang="tr-TR" sz="1400" dirty="0">
                <a:latin typeface="+mj-lt"/>
              </a:rPr>
              <a:t>. </a:t>
            </a:r>
            <a:r>
              <a:rPr lang="tr-TR" sz="1400" dirty="0" err="1" smtClean="0">
                <a:latin typeface="+mj-lt"/>
              </a:rPr>
              <a:t>Gymnospermae</a:t>
            </a:r>
            <a:r>
              <a:rPr lang="tr-TR" sz="1400" dirty="0" smtClean="0">
                <a:latin typeface="+mj-lt"/>
              </a:rPr>
              <a:t> (Açık Tohumlular). Ajans-Türk Gazetecilik Matbaacılık. ISBN: 978-975-97436-2-0.</a:t>
            </a:r>
          </a:p>
          <a:p>
            <a:pPr>
              <a:defRPr/>
            </a:pPr>
            <a:endParaRPr lang="tr-TR" sz="1400" dirty="0">
              <a:latin typeface="+mj-lt"/>
            </a:endParaRPr>
          </a:p>
          <a:p>
            <a:pPr>
              <a:defRPr/>
            </a:pPr>
            <a:r>
              <a:rPr lang="tr-TR" sz="1400" dirty="0" smtClean="0">
                <a:latin typeface="+mj-lt"/>
              </a:rPr>
              <a:t>Anşin</a:t>
            </a:r>
            <a:r>
              <a:rPr lang="tr-TR" sz="1400" dirty="0">
                <a:latin typeface="+mj-lt"/>
              </a:rPr>
              <a:t>, R. Ve Özkan, Z. C. </a:t>
            </a:r>
            <a:r>
              <a:rPr lang="tr-TR" sz="1400" dirty="0" smtClean="0">
                <a:latin typeface="+mj-lt"/>
              </a:rPr>
              <a:t>2001. </a:t>
            </a:r>
            <a:r>
              <a:rPr lang="tr-TR" sz="1400" dirty="0">
                <a:latin typeface="+mj-lt"/>
              </a:rPr>
              <a:t>Tohumlu Bitkiler </a:t>
            </a:r>
            <a:r>
              <a:rPr lang="tr-TR" sz="1400" dirty="0" smtClean="0">
                <a:latin typeface="+mj-lt"/>
              </a:rPr>
              <a:t>/ Açık Tohumlular. </a:t>
            </a:r>
            <a:r>
              <a:rPr lang="tr-TR" sz="1400" dirty="0">
                <a:latin typeface="+mj-lt"/>
              </a:rPr>
              <a:t>Karadeniz Teknik </a:t>
            </a:r>
            <a:r>
              <a:rPr lang="tr-TR" sz="1400" dirty="0" smtClean="0">
                <a:latin typeface="+mj-lt"/>
              </a:rPr>
              <a:t>Üniversitesi Basımevi. No:122-15, </a:t>
            </a:r>
            <a:r>
              <a:rPr lang="tr-TR" sz="1400" dirty="0">
                <a:latin typeface="+mj-lt"/>
              </a:rPr>
              <a:t>Trabzon</a:t>
            </a:r>
            <a:r>
              <a:rPr lang="tr-TR" sz="1400" dirty="0" smtClean="0">
                <a:latin typeface="+mj-lt"/>
              </a:rPr>
              <a:t>.</a:t>
            </a:r>
          </a:p>
          <a:p>
            <a:pPr>
              <a:defRPr/>
            </a:pPr>
            <a:endParaRPr lang="tr-TR" sz="1400" dirty="0">
              <a:latin typeface="+mj-lt"/>
            </a:endParaRPr>
          </a:p>
          <a:p>
            <a:pPr>
              <a:defRPr/>
            </a:pPr>
            <a:r>
              <a:rPr lang="tr-TR" sz="1400" dirty="0" err="1" smtClean="0">
                <a:latin typeface="+mj-lt"/>
              </a:rPr>
              <a:t>Boyd</a:t>
            </a:r>
            <a:r>
              <a:rPr lang="tr-TR" sz="1400" dirty="0" smtClean="0">
                <a:latin typeface="+mj-lt"/>
              </a:rPr>
              <a:t>, P. (Ed.). 1999. </a:t>
            </a:r>
            <a:r>
              <a:rPr lang="tr-TR" sz="1400" dirty="0" err="1" smtClean="0">
                <a:latin typeface="+mj-lt"/>
              </a:rPr>
              <a:t>The</a:t>
            </a:r>
            <a:r>
              <a:rPr lang="tr-TR" sz="1400" dirty="0" smtClean="0">
                <a:latin typeface="+mj-lt"/>
              </a:rPr>
              <a:t> </a:t>
            </a:r>
            <a:r>
              <a:rPr lang="tr-TR" sz="1400" dirty="0" err="1" smtClean="0">
                <a:latin typeface="+mj-lt"/>
              </a:rPr>
              <a:t>Illustrated</a:t>
            </a:r>
            <a:r>
              <a:rPr lang="tr-TR" sz="1400" dirty="0" smtClean="0">
                <a:latin typeface="+mj-lt"/>
              </a:rPr>
              <a:t> </a:t>
            </a:r>
            <a:r>
              <a:rPr lang="tr-TR" sz="1400" dirty="0" err="1" smtClean="0">
                <a:latin typeface="+mj-lt"/>
              </a:rPr>
              <a:t>Book</a:t>
            </a:r>
            <a:r>
              <a:rPr lang="tr-TR" sz="1400" dirty="0" smtClean="0">
                <a:latin typeface="+mj-lt"/>
              </a:rPr>
              <a:t> of </a:t>
            </a:r>
            <a:r>
              <a:rPr lang="tr-TR" sz="1400" dirty="0" err="1" smtClean="0">
                <a:latin typeface="+mj-lt"/>
              </a:rPr>
              <a:t>Trees</a:t>
            </a:r>
            <a:r>
              <a:rPr lang="tr-TR" sz="1400" dirty="0" smtClean="0">
                <a:latin typeface="+mj-lt"/>
              </a:rPr>
              <a:t>. </a:t>
            </a:r>
            <a:r>
              <a:rPr lang="tr-TR" sz="1400" dirty="0" err="1" smtClean="0">
                <a:latin typeface="+mj-lt"/>
              </a:rPr>
              <a:t>Salamender</a:t>
            </a:r>
            <a:r>
              <a:rPr lang="tr-TR" sz="1400" dirty="0" smtClean="0">
                <a:latin typeface="+mj-lt"/>
              </a:rPr>
              <a:t> </a:t>
            </a:r>
            <a:r>
              <a:rPr lang="tr-TR" sz="1400" dirty="0" err="1" smtClean="0">
                <a:latin typeface="+mj-lt"/>
              </a:rPr>
              <a:t>Books</a:t>
            </a:r>
            <a:r>
              <a:rPr lang="tr-TR" sz="1400" dirty="0" smtClean="0">
                <a:latin typeface="+mj-lt"/>
              </a:rPr>
              <a:t> Limited. ISBN: 184065-0834. </a:t>
            </a:r>
            <a:r>
              <a:rPr lang="tr-TR" sz="1400" dirty="0" err="1" smtClean="0">
                <a:latin typeface="+mj-lt"/>
              </a:rPr>
              <a:t>London</a:t>
            </a:r>
            <a:r>
              <a:rPr lang="tr-TR" sz="1400" dirty="0" smtClean="0">
                <a:latin typeface="+mj-lt"/>
              </a:rPr>
              <a:t>.</a:t>
            </a:r>
            <a:endParaRPr lang="tr-TR" sz="1400" dirty="0">
              <a:latin typeface="+mj-lt"/>
            </a:endParaRPr>
          </a:p>
          <a:p>
            <a:pPr>
              <a:defRPr/>
            </a:pPr>
            <a:endParaRPr lang="tr-TR" sz="1400" dirty="0" smtClean="0">
              <a:latin typeface="+mj-lt"/>
            </a:endParaRPr>
          </a:p>
          <a:p>
            <a:pPr>
              <a:defRPr/>
            </a:pPr>
            <a:r>
              <a:rPr lang="tr-TR" sz="1400" dirty="0" smtClean="0">
                <a:latin typeface="+mj-lt"/>
              </a:rPr>
              <a:t>Demirtaş A. 2016. Ankara’nın Ağaç, </a:t>
            </a:r>
            <a:r>
              <a:rPr lang="tr-TR" sz="1400" dirty="0" err="1" smtClean="0">
                <a:latin typeface="+mj-lt"/>
              </a:rPr>
              <a:t>Ağaçcık</a:t>
            </a:r>
            <a:r>
              <a:rPr lang="tr-TR" sz="1400" dirty="0" smtClean="0">
                <a:latin typeface="+mj-lt"/>
              </a:rPr>
              <a:t> ve Çalıları. Kırsal Çevre ve Ormancılık Sorunları Araştırma Derneği Yayını. ISBN: 978-9944-0142-5-0. Ankara.</a:t>
            </a:r>
          </a:p>
          <a:p>
            <a:pPr>
              <a:defRPr/>
            </a:pPr>
            <a:endParaRPr lang="tr-TR" sz="1400" dirty="0">
              <a:latin typeface="+mj-lt"/>
            </a:endParaRPr>
          </a:p>
          <a:p>
            <a:pPr>
              <a:defRPr/>
            </a:pPr>
            <a:r>
              <a:rPr lang="tr-TR" sz="1400" dirty="0" err="1">
                <a:latin typeface="+mj-lt"/>
              </a:rPr>
              <a:t>Mamıkoğlu</a:t>
            </a:r>
            <a:r>
              <a:rPr lang="tr-TR" sz="1400" dirty="0">
                <a:latin typeface="+mj-lt"/>
              </a:rPr>
              <a:t>, N. G., 2010.  Türkiye’nin Ağaçları ve Çalıları. NTV Yayınları.  ISBN: 978-605-5813-49-9</a:t>
            </a:r>
            <a:r>
              <a:rPr lang="tr-TR" sz="1400" dirty="0" smtClean="0">
                <a:latin typeface="+mj-lt"/>
              </a:rPr>
              <a:t>.</a:t>
            </a:r>
          </a:p>
          <a:p>
            <a:pPr>
              <a:defRPr/>
            </a:pPr>
            <a:endParaRPr lang="tr-TR" sz="1400" dirty="0">
              <a:latin typeface="+mj-lt"/>
            </a:endParaRPr>
          </a:p>
          <a:p>
            <a:pPr>
              <a:defRPr/>
            </a:pPr>
            <a:r>
              <a:rPr lang="tr-TR" sz="1400" dirty="0" smtClean="0">
                <a:latin typeface="+mj-lt"/>
              </a:rPr>
              <a:t>Orçun, E. 1972. Özel Bahçe Mimarisi – </a:t>
            </a:r>
            <a:r>
              <a:rPr lang="tr-TR" sz="1400" dirty="0" err="1" smtClean="0">
                <a:latin typeface="+mj-lt"/>
              </a:rPr>
              <a:t>Dendroloji</a:t>
            </a:r>
            <a:r>
              <a:rPr lang="tr-TR" sz="1400" dirty="0" smtClean="0">
                <a:latin typeface="+mj-lt"/>
              </a:rPr>
              <a:t> Cilt.1, İğne Yapraklı Ağaç ve </a:t>
            </a:r>
            <a:r>
              <a:rPr lang="tr-TR" sz="1400" dirty="0" err="1" smtClean="0">
                <a:latin typeface="+mj-lt"/>
              </a:rPr>
              <a:t>Ağaçcıklar</a:t>
            </a:r>
            <a:r>
              <a:rPr lang="tr-TR" sz="1400" dirty="0" smtClean="0">
                <a:latin typeface="+mj-lt"/>
              </a:rPr>
              <a:t> Ders Kitabı.  Ege Üniversitesi Ziraat Fakültesi Yayınları. No:196, İzmir.</a:t>
            </a:r>
          </a:p>
          <a:p>
            <a:pPr>
              <a:defRPr/>
            </a:pPr>
            <a:endParaRPr lang="tr-TR" sz="1400" dirty="0" smtClean="0">
              <a:latin typeface="+mj-lt"/>
            </a:endParaRPr>
          </a:p>
          <a:p>
            <a:pPr>
              <a:defRPr/>
            </a:pPr>
            <a:r>
              <a:rPr lang="tr-TR" sz="1400" dirty="0" smtClean="0">
                <a:latin typeface="+mj-lt"/>
              </a:rPr>
              <a:t>Seçmen, Ö., Gemici, Y., Görk, G., </a:t>
            </a:r>
            <a:r>
              <a:rPr lang="tr-TR" sz="1400" dirty="0" err="1" smtClean="0">
                <a:latin typeface="+mj-lt"/>
              </a:rPr>
              <a:t>Bekat</a:t>
            </a:r>
            <a:r>
              <a:rPr lang="tr-TR" sz="1400" dirty="0" smtClean="0">
                <a:latin typeface="+mj-lt"/>
              </a:rPr>
              <a:t>, L. ve Leblebici, E. 2000. Tohumlu Bitkiler Sistematiği. Ege Üniversitesi Basımevi.  No:116, İzmir.</a:t>
            </a:r>
          </a:p>
          <a:p>
            <a:pPr>
              <a:defRPr/>
            </a:pPr>
            <a:endParaRPr lang="tr-TR" sz="1400" dirty="0" smtClean="0">
              <a:latin typeface="+mj-lt"/>
            </a:endParaRPr>
          </a:p>
          <a:p>
            <a:pPr>
              <a:defRPr/>
            </a:pPr>
            <a:r>
              <a:rPr lang="tr-TR" sz="1400" dirty="0" err="1" smtClean="0">
                <a:latin typeface="+mj-lt"/>
              </a:rPr>
              <a:t>Yaltırık</a:t>
            </a:r>
            <a:r>
              <a:rPr lang="tr-TR" sz="1400" dirty="0">
                <a:latin typeface="+mj-lt"/>
              </a:rPr>
              <a:t>, F. 2000. </a:t>
            </a:r>
            <a:r>
              <a:rPr lang="tr-TR" sz="1400" dirty="0" err="1">
                <a:latin typeface="+mj-lt"/>
              </a:rPr>
              <a:t>Dendroloji</a:t>
            </a:r>
            <a:r>
              <a:rPr lang="tr-TR" sz="1400" dirty="0">
                <a:latin typeface="+mj-lt"/>
              </a:rPr>
              <a:t>: ders kitabı : </a:t>
            </a:r>
            <a:r>
              <a:rPr lang="tr-TR" sz="1400" dirty="0" err="1" smtClean="0">
                <a:latin typeface="+mj-lt"/>
              </a:rPr>
              <a:t>Gymnospermae-angiospermae</a:t>
            </a:r>
            <a:r>
              <a:rPr lang="tr-TR" sz="1400" dirty="0" smtClean="0">
                <a:latin typeface="+mj-lt"/>
              </a:rPr>
              <a:t>. </a:t>
            </a:r>
            <a:r>
              <a:rPr lang="tr-TR" sz="1400" dirty="0">
                <a:latin typeface="+mj-lt"/>
              </a:rPr>
              <a:t>İstanbul </a:t>
            </a:r>
            <a:r>
              <a:rPr lang="tr-TR" sz="1400" dirty="0" smtClean="0">
                <a:latin typeface="+mj-lt"/>
              </a:rPr>
              <a:t>Üniversitesi </a:t>
            </a:r>
            <a:r>
              <a:rPr lang="tr-TR" sz="1400" dirty="0">
                <a:latin typeface="+mj-lt"/>
              </a:rPr>
              <a:t>Orman Fakültesi. 2. Baskı. ISBN: </a:t>
            </a:r>
            <a:r>
              <a:rPr lang="tr-TR" sz="1400" dirty="0" smtClean="0">
                <a:latin typeface="+mj-lt"/>
              </a:rPr>
              <a:t>9754045941</a:t>
            </a:r>
            <a:r>
              <a:rPr lang="tr-TR" sz="1400" dirty="0">
                <a:latin typeface="+mj-lt"/>
              </a:rPr>
              <a:t>, </a:t>
            </a:r>
            <a:r>
              <a:rPr lang="tr-TR" sz="1400" dirty="0" smtClean="0">
                <a:latin typeface="+mj-lt"/>
              </a:rPr>
              <a:t>9789754045949. İstanbul.</a:t>
            </a:r>
            <a:endParaRPr lang="tr-TR" sz="1400" dirty="0">
              <a:latin typeface="+mj-lt"/>
            </a:endParaRPr>
          </a:p>
        </p:txBody>
      </p:sp>
    </p:spTree>
    <p:extLst>
      <p:ext uri="{BB962C8B-B14F-4D97-AF65-F5344CB8AC3E}">
        <p14:creationId xmlns:p14="http://schemas.microsoft.com/office/powerpoint/2010/main" val="2526601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descr="PINARI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3" y="1125538"/>
            <a:ext cx="4978400" cy="429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 Box 5"/>
          <p:cNvSpPr txBox="1">
            <a:spLocks noChangeArrowheads="1"/>
          </p:cNvSpPr>
          <p:nvPr/>
        </p:nvSpPr>
        <p:spPr bwMode="auto">
          <a:xfrm>
            <a:off x="5651500" y="1030288"/>
            <a:ext cx="3122613" cy="477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fontAlgn="base">
              <a:spcBef>
                <a:spcPct val="50000"/>
              </a:spcBef>
              <a:spcAft>
                <a:spcPct val="0"/>
              </a:spcAft>
              <a:buClrTx/>
              <a:buSzTx/>
              <a:buFontTx/>
              <a:buNone/>
            </a:pPr>
            <a:r>
              <a:rPr lang="tr-TR" altLang="tr-TR" sz="1600" smtClean="0">
                <a:solidFill>
                  <a:prstClr val="black"/>
                </a:solidFill>
                <a:latin typeface="Times New Roman" pitchFamily="18" charset="0"/>
              </a:rPr>
              <a:t>İğne yaprakları koyu yeşil, beşli, 2-4 cm uzunlukta, yan kısımlarında gümüşi renkte stoma çizgileri bulunur. İğne yapraklarının küçük yuvarlak lekeler halinde beyaz reçineli oluşları ile </a:t>
            </a:r>
            <a:r>
              <a:rPr lang="tr-TR" altLang="tr-TR" sz="1600" i="1" smtClean="0">
                <a:solidFill>
                  <a:prstClr val="black"/>
                </a:solidFill>
                <a:latin typeface="Times New Roman" pitchFamily="18" charset="0"/>
              </a:rPr>
              <a:t>P. aristata</a:t>
            </a:r>
            <a:r>
              <a:rPr lang="tr-TR" altLang="tr-TR" sz="1600" smtClean="0">
                <a:solidFill>
                  <a:prstClr val="black"/>
                </a:solidFill>
                <a:latin typeface="Times New Roman" pitchFamily="18" charset="0"/>
              </a:rPr>
              <a:t> kolayca tanınır. </a:t>
            </a:r>
          </a:p>
          <a:p>
            <a:pPr fontAlgn="base">
              <a:spcBef>
                <a:spcPct val="50000"/>
              </a:spcBef>
              <a:spcAft>
                <a:spcPct val="0"/>
              </a:spcAft>
              <a:buClrTx/>
              <a:buSzTx/>
              <a:buFontTx/>
              <a:buNone/>
            </a:pPr>
            <a:r>
              <a:rPr lang="tr-TR" altLang="tr-TR" sz="1600" smtClean="0">
                <a:solidFill>
                  <a:prstClr val="black"/>
                </a:solidFill>
                <a:latin typeface="Times New Roman" pitchFamily="18" charset="0"/>
              </a:rPr>
              <a:t>Erkek çiçekleri koyu turuncu kırmızı, dişi çiçekleri ise koyu kırmızıdır. </a:t>
            </a:r>
          </a:p>
          <a:p>
            <a:pPr fontAlgn="base">
              <a:spcBef>
                <a:spcPct val="50000"/>
              </a:spcBef>
              <a:spcAft>
                <a:spcPct val="0"/>
              </a:spcAft>
              <a:buClrTx/>
              <a:buSzTx/>
              <a:buFontTx/>
              <a:buNone/>
            </a:pPr>
            <a:r>
              <a:rPr lang="tr-TR" altLang="tr-TR" sz="1600" smtClean="0">
                <a:solidFill>
                  <a:prstClr val="black"/>
                </a:solidFill>
                <a:latin typeface="Times New Roman" pitchFamily="18" charset="0"/>
              </a:rPr>
              <a:t>Kozalakları koyu kırmızı kahverengi, sapsız, 4-9 cm uzunlukta, uzunca, silindir biçiminde, hafifçe eğridir. Kozalakta pul kalkanı kalın olup, uç kısmında kılçık şeklinde, hafifçe içeriye doğru bükülmüş dikene sahiptir.</a:t>
            </a:r>
          </a:p>
        </p:txBody>
      </p:sp>
      <p:sp>
        <p:nvSpPr>
          <p:cNvPr id="66564" name="Text Box 2"/>
          <p:cNvSpPr txBox="1">
            <a:spLocks noChangeArrowheads="1"/>
          </p:cNvSpPr>
          <p:nvPr/>
        </p:nvSpPr>
        <p:spPr bwMode="auto">
          <a:xfrm>
            <a:off x="4643438" y="115888"/>
            <a:ext cx="3529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fontAlgn="base">
              <a:spcBef>
                <a:spcPct val="50000"/>
              </a:spcBef>
              <a:spcAft>
                <a:spcPct val="0"/>
              </a:spcAft>
              <a:buClrTx/>
              <a:buSzTx/>
              <a:buFontTx/>
              <a:buNone/>
            </a:pPr>
            <a:r>
              <a:rPr lang="tr-TR" altLang="tr-TR" sz="2000" b="1" i="1" smtClean="0">
                <a:solidFill>
                  <a:prstClr val="white"/>
                </a:solidFill>
                <a:latin typeface="Times New Roman" pitchFamily="18" charset="0"/>
              </a:rPr>
              <a:t>Pinus aristata</a:t>
            </a:r>
            <a:endParaRPr lang="tr-TR" altLang="tr-TR" sz="2000" b="1" smtClean="0">
              <a:solidFill>
                <a:prstClr val="white"/>
              </a:solidFill>
              <a:latin typeface="Times New Roman" pitchFamily="18" charset="0"/>
            </a:endParaRPr>
          </a:p>
        </p:txBody>
      </p:sp>
    </p:spTree>
    <p:extLst>
      <p:ext uri="{BB962C8B-B14F-4D97-AF65-F5344CB8AC3E}">
        <p14:creationId xmlns:p14="http://schemas.microsoft.com/office/powerpoint/2010/main" val="23056172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descr="pinus_aristata_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9688" y="935038"/>
            <a:ext cx="6524625"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 Box 5"/>
          <p:cNvSpPr txBox="1">
            <a:spLocks noChangeArrowheads="1"/>
          </p:cNvSpPr>
          <p:nvPr/>
        </p:nvSpPr>
        <p:spPr bwMode="auto">
          <a:xfrm>
            <a:off x="468313" y="5599113"/>
            <a:ext cx="82073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fontAlgn="base">
              <a:spcBef>
                <a:spcPct val="50000"/>
              </a:spcBef>
              <a:spcAft>
                <a:spcPct val="0"/>
              </a:spcAft>
              <a:buClrTx/>
              <a:buSzTx/>
              <a:buFontTx/>
              <a:buNone/>
            </a:pPr>
            <a:r>
              <a:rPr lang="tr-TR" altLang="tr-TR" sz="1600" smtClean="0">
                <a:solidFill>
                  <a:prstClr val="black"/>
                </a:solidFill>
                <a:latin typeface="Times New Roman" pitchFamily="18" charset="0"/>
              </a:rPr>
              <a:t>Kozalaklar bitkide yaklaşık 20 yaşından itibaren görülmeye başlarlar. Dona karşı dayanıklı olan </a:t>
            </a:r>
            <a:r>
              <a:rPr lang="tr-TR" altLang="tr-TR" sz="1600" i="1" smtClean="0">
                <a:solidFill>
                  <a:prstClr val="black"/>
                </a:solidFill>
                <a:latin typeface="Times New Roman" pitchFamily="18" charset="0"/>
              </a:rPr>
              <a:t>P. aristata</a:t>
            </a:r>
            <a:r>
              <a:rPr lang="tr-TR" altLang="tr-TR" sz="1600" smtClean="0">
                <a:solidFill>
                  <a:prstClr val="black"/>
                </a:solidFill>
                <a:latin typeface="Times New Roman" pitchFamily="18" charset="0"/>
              </a:rPr>
              <a:t>, nispi rutubet ve toprak isteği bakımından müşkülpesent değildir. Geniş yeşil sahalarda soliter halde veya gevşek gruplar halinde bulundurulabilir.</a:t>
            </a:r>
          </a:p>
        </p:txBody>
      </p:sp>
      <p:sp>
        <p:nvSpPr>
          <p:cNvPr id="67588" name="Text Box 2"/>
          <p:cNvSpPr txBox="1">
            <a:spLocks noChangeArrowheads="1"/>
          </p:cNvSpPr>
          <p:nvPr/>
        </p:nvSpPr>
        <p:spPr bwMode="auto">
          <a:xfrm>
            <a:off x="4643438" y="115888"/>
            <a:ext cx="3529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fontAlgn="base">
              <a:spcBef>
                <a:spcPct val="50000"/>
              </a:spcBef>
              <a:spcAft>
                <a:spcPct val="0"/>
              </a:spcAft>
              <a:buClrTx/>
              <a:buSzTx/>
              <a:buFontTx/>
              <a:buNone/>
            </a:pPr>
            <a:r>
              <a:rPr lang="tr-TR" altLang="tr-TR" sz="2000" b="1" i="1" smtClean="0">
                <a:solidFill>
                  <a:prstClr val="white"/>
                </a:solidFill>
                <a:latin typeface="Times New Roman" pitchFamily="18" charset="0"/>
              </a:rPr>
              <a:t>Pinus aristata</a:t>
            </a:r>
            <a:endParaRPr lang="tr-TR" altLang="tr-TR" sz="2000" b="1" smtClean="0">
              <a:solidFill>
                <a:prstClr val="white"/>
              </a:solidFill>
              <a:latin typeface="Times New Roman" pitchFamily="18" charset="0"/>
            </a:endParaRPr>
          </a:p>
        </p:txBody>
      </p:sp>
    </p:spTree>
    <p:extLst>
      <p:ext uri="{BB962C8B-B14F-4D97-AF65-F5344CB8AC3E}">
        <p14:creationId xmlns:p14="http://schemas.microsoft.com/office/powerpoint/2010/main" val="23374216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5"/>
          <p:cNvSpPr txBox="1">
            <a:spLocks noChangeArrowheads="1"/>
          </p:cNvSpPr>
          <p:nvPr/>
        </p:nvSpPr>
        <p:spPr bwMode="auto">
          <a:xfrm>
            <a:off x="5003800" y="1196975"/>
            <a:ext cx="3455988"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fontAlgn="base" hangingPunct="1">
              <a:spcBef>
                <a:spcPct val="0"/>
              </a:spcBef>
              <a:spcAft>
                <a:spcPct val="0"/>
              </a:spcAft>
              <a:buClrTx/>
              <a:buSzTx/>
              <a:buFontTx/>
              <a:buNone/>
            </a:pPr>
            <a:r>
              <a:rPr lang="tr-TR" altLang="tr-TR" sz="1800" b="1" i="1" smtClean="0">
                <a:solidFill>
                  <a:prstClr val="black"/>
                </a:solidFill>
                <a:latin typeface="Times New Roman" pitchFamily="18" charset="0"/>
              </a:rPr>
              <a:t>Pinus banksiana</a:t>
            </a:r>
            <a:r>
              <a:rPr lang="tr-TR" altLang="tr-TR" sz="1800" b="1" smtClean="0">
                <a:solidFill>
                  <a:prstClr val="black"/>
                </a:solidFill>
                <a:latin typeface="Times New Roman" pitchFamily="18" charset="0"/>
              </a:rPr>
              <a:t> Lamb. </a:t>
            </a:r>
          </a:p>
          <a:p>
            <a:pPr eaLnBrk="1" fontAlgn="base" hangingPunct="1">
              <a:spcBef>
                <a:spcPct val="0"/>
              </a:spcBef>
              <a:spcAft>
                <a:spcPct val="0"/>
              </a:spcAft>
              <a:buClrTx/>
              <a:buSzTx/>
              <a:buFontTx/>
              <a:buNone/>
            </a:pPr>
            <a:endParaRPr lang="tr-TR" altLang="tr-TR" sz="1800" b="1" smtClean="0">
              <a:solidFill>
                <a:prstClr val="black"/>
              </a:solidFill>
              <a:latin typeface="Times New Roman" pitchFamily="18" charset="0"/>
            </a:endParaRPr>
          </a:p>
          <a:p>
            <a:pPr eaLnBrk="1" fontAlgn="base" hangingPunct="1">
              <a:spcBef>
                <a:spcPct val="0"/>
              </a:spcBef>
              <a:spcAft>
                <a:spcPct val="0"/>
              </a:spcAft>
              <a:buClrTx/>
              <a:buSzTx/>
              <a:buFontTx/>
              <a:buNone/>
            </a:pPr>
            <a:r>
              <a:rPr lang="tr-TR" altLang="tr-TR" sz="1800" b="1" smtClean="0">
                <a:solidFill>
                  <a:prstClr val="black"/>
                </a:solidFill>
                <a:latin typeface="Times New Roman" pitchFamily="18" charset="0"/>
              </a:rPr>
              <a:t>(</a:t>
            </a:r>
            <a:r>
              <a:rPr lang="tr-TR" altLang="tr-TR" sz="1800" b="1" i="1" smtClean="0">
                <a:solidFill>
                  <a:prstClr val="black"/>
                </a:solidFill>
                <a:latin typeface="Times New Roman" pitchFamily="18" charset="0"/>
              </a:rPr>
              <a:t>P. divaricata</a:t>
            </a:r>
            <a:r>
              <a:rPr lang="tr-TR" altLang="tr-TR" sz="1800" b="1" smtClean="0">
                <a:solidFill>
                  <a:prstClr val="black"/>
                </a:solidFill>
                <a:latin typeface="Times New Roman" pitchFamily="18" charset="0"/>
              </a:rPr>
              <a:t> Du Mont de Cours, </a:t>
            </a:r>
            <a:r>
              <a:rPr lang="tr-TR" altLang="tr-TR" sz="1800" b="1" i="1" smtClean="0">
                <a:solidFill>
                  <a:prstClr val="black"/>
                </a:solidFill>
                <a:latin typeface="Times New Roman" pitchFamily="18" charset="0"/>
              </a:rPr>
              <a:t>P. hudsonica</a:t>
            </a:r>
            <a:r>
              <a:rPr lang="tr-TR" altLang="tr-TR" sz="1800" b="1" smtClean="0">
                <a:solidFill>
                  <a:prstClr val="black"/>
                </a:solidFill>
                <a:latin typeface="Times New Roman" pitchFamily="18" charset="0"/>
              </a:rPr>
              <a:t> Poirl) </a:t>
            </a:r>
          </a:p>
          <a:p>
            <a:pPr eaLnBrk="1" fontAlgn="base" hangingPunct="1">
              <a:spcBef>
                <a:spcPct val="0"/>
              </a:spcBef>
              <a:spcAft>
                <a:spcPct val="0"/>
              </a:spcAft>
              <a:buClrTx/>
              <a:buSzTx/>
              <a:buFontTx/>
              <a:buNone/>
            </a:pPr>
            <a:r>
              <a:rPr lang="tr-TR" altLang="tr-TR" sz="1800" b="1" smtClean="0">
                <a:solidFill>
                  <a:prstClr val="black"/>
                </a:solidFill>
                <a:latin typeface="Times New Roman" pitchFamily="18" charset="0"/>
              </a:rPr>
              <a:t>Banks Çamı</a:t>
            </a:r>
          </a:p>
          <a:p>
            <a:pPr eaLnBrk="1" fontAlgn="base" hangingPunct="1">
              <a:spcBef>
                <a:spcPct val="0"/>
              </a:spcBef>
              <a:spcAft>
                <a:spcPct val="0"/>
              </a:spcAft>
              <a:buClrTx/>
              <a:buSzTx/>
              <a:buFontTx/>
              <a:buNone/>
            </a:pPr>
            <a:endParaRPr lang="tr-TR" altLang="tr-TR" sz="1800" smtClean="0">
              <a:solidFill>
                <a:prstClr val="black"/>
              </a:solidFill>
              <a:latin typeface="Times New Roman" pitchFamily="18" charset="0"/>
            </a:endParaRPr>
          </a:p>
          <a:p>
            <a:pPr eaLnBrk="1" fontAlgn="base" hangingPunct="1">
              <a:spcBef>
                <a:spcPct val="0"/>
              </a:spcBef>
              <a:spcAft>
                <a:spcPct val="0"/>
              </a:spcAft>
              <a:buClrTx/>
              <a:buSzTx/>
              <a:buFontTx/>
              <a:buNone/>
            </a:pPr>
            <a:r>
              <a:rPr lang="tr-TR" altLang="tr-TR" sz="1800" smtClean="0">
                <a:solidFill>
                  <a:prstClr val="black"/>
                </a:solidFill>
                <a:latin typeface="Times New Roman" pitchFamily="18" charset="0"/>
              </a:rPr>
              <a:t>Doğal olarak Kuzey Amerika’da kuru ve fakir topraklarda yetişir. </a:t>
            </a:r>
            <a:r>
              <a:rPr lang="tr-TR" altLang="tr-TR" sz="1800" i="1" smtClean="0">
                <a:solidFill>
                  <a:prstClr val="black"/>
                </a:solidFill>
                <a:latin typeface="Times New Roman" pitchFamily="18" charset="0"/>
              </a:rPr>
              <a:t>P. banksiana</a:t>
            </a:r>
            <a:r>
              <a:rPr lang="tr-TR" altLang="tr-TR" sz="1800" smtClean="0">
                <a:solidFill>
                  <a:prstClr val="black"/>
                </a:solidFill>
                <a:latin typeface="Times New Roman" pitchFamily="18" charset="0"/>
              </a:rPr>
              <a:t> genellikle fazla boylanmayan, dağınık tepeli ağaç veya boylu çalı formunda gelişme gösterir ve en fazla 20 m boya ulaşır. Dalları düzensiz biçimde bükülmüştür. </a:t>
            </a:r>
          </a:p>
        </p:txBody>
      </p:sp>
      <p:sp>
        <p:nvSpPr>
          <p:cNvPr id="68611" name="Text Box 2"/>
          <p:cNvSpPr txBox="1">
            <a:spLocks noChangeArrowheads="1"/>
          </p:cNvSpPr>
          <p:nvPr/>
        </p:nvSpPr>
        <p:spPr bwMode="auto">
          <a:xfrm>
            <a:off x="4643438" y="115888"/>
            <a:ext cx="3529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fontAlgn="base">
              <a:spcBef>
                <a:spcPct val="50000"/>
              </a:spcBef>
              <a:spcAft>
                <a:spcPct val="0"/>
              </a:spcAft>
              <a:buClrTx/>
              <a:buSzTx/>
              <a:buFontTx/>
              <a:buNone/>
            </a:pPr>
            <a:r>
              <a:rPr lang="tr-TR" altLang="tr-TR" sz="2000" b="1" i="1" smtClean="0">
                <a:solidFill>
                  <a:prstClr val="white"/>
                </a:solidFill>
                <a:latin typeface="Times New Roman" pitchFamily="18" charset="0"/>
              </a:rPr>
              <a:t>Pinus banksiana</a:t>
            </a:r>
            <a:endParaRPr lang="tr-TR" altLang="tr-TR" sz="2000" b="1" smtClean="0">
              <a:solidFill>
                <a:prstClr val="white"/>
              </a:solidFill>
              <a:latin typeface="Times New Roman" pitchFamily="18" charset="0"/>
            </a:endParaRPr>
          </a:p>
        </p:txBody>
      </p:sp>
      <p:pic>
        <p:nvPicPr>
          <p:cNvPr id="68612" name="Resi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747713"/>
            <a:ext cx="4248150"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36646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descr="pbanksianaflcnlea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375" y="765175"/>
            <a:ext cx="6842125" cy="456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ext Box 5"/>
          <p:cNvSpPr txBox="1">
            <a:spLocks noChangeArrowheads="1"/>
          </p:cNvSpPr>
          <p:nvPr/>
        </p:nvSpPr>
        <p:spPr bwMode="auto">
          <a:xfrm>
            <a:off x="539750" y="5513388"/>
            <a:ext cx="80645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fontAlgn="base" hangingPunct="1">
              <a:spcBef>
                <a:spcPct val="50000"/>
              </a:spcBef>
              <a:spcAft>
                <a:spcPct val="0"/>
              </a:spcAft>
              <a:buClrTx/>
              <a:buSzTx/>
              <a:buFontTx/>
              <a:buNone/>
            </a:pPr>
            <a:r>
              <a:rPr lang="tr-TR" altLang="tr-TR" sz="1800" smtClean="0">
                <a:solidFill>
                  <a:prstClr val="black"/>
                </a:solidFill>
                <a:latin typeface="Times New Roman" pitchFamily="18" charset="0"/>
              </a:rPr>
              <a:t>İğne yaprakları ikili, açık yeşil, 2-4 cm uzunlukta, sert ve düzensiz bükülme gösterir. Uçları sivri veya küt, kenarları oldukça ince dişlidir. </a:t>
            </a:r>
          </a:p>
        </p:txBody>
      </p:sp>
      <p:sp>
        <p:nvSpPr>
          <p:cNvPr id="69636" name="Text Box 2"/>
          <p:cNvSpPr txBox="1">
            <a:spLocks noChangeArrowheads="1"/>
          </p:cNvSpPr>
          <p:nvPr/>
        </p:nvSpPr>
        <p:spPr bwMode="auto">
          <a:xfrm>
            <a:off x="4643438" y="115888"/>
            <a:ext cx="35290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fontAlgn="base">
              <a:spcBef>
                <a:spcPct val="50000"/>
              </a:spcBef>
              <a:spcAft>
                <a:spcPct val="0"/>
              </a:spcAft>
              <a:buClrTx/>
              <a:buSzTx/>
              <a:buFontTx/>
              <a:buNone/>
            </a:pPr>
            <a:r>
              <a:rPr lang="tr-TR" altLang="tr-TR" b="1" i="1" smtClean="0">
                <a:solidFill>
                  <a:prstClr val="white"/>
                </a:solidFill>
                <a:latin typeface="Times New Roman" pitchFamily="18" charset="0"/>
              </a:rPr>
              <a:t>Pinus banksiana</a:t>
            </a:r>
            <a:endParaRPr lang="tr-TR" altLang="tr-TR" b="1" smtClean="0">
              <a:solidFill>
                <a:prstClr val="white"/>
              </a:solidFill>
              <a:latin typeface="Times New Roman" pitchFamily="18" charset="0"/>
            </a:endParaRPr>
          </a:p>
        </p:txBody>
      </p:sp>
    </p:spTree>
    <p:extLst>
      <p:ext uri="{BB962C8B-B14F-4D97-AF65-F5344CB8AC3E}">
        <p14:creationId xmlns:p14="http://schemas.microsoft.com/office/powerpoint/2010/main" val="26278314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4" descr="pbanksianaflow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969963"/>
            <a:ext cx="3600450"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 Box 5"/>
          <p:cNvSpPr txBox="1">
            <a:spLocks noChangeArrowheads="1"/>
          </p:cNvSpPr>
          <p:nvPr/>
        </p:nvSpPr>
        <p:spPr bwMode="auto">
          <a:xfrm>
            <a:off x="4643438" y="836613"/>
            <a:ext cx="3744912"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fontAlgn="base" hangingPunct="1">
              <a:spcBef>
                <a:spcPct val="50000"/>
              </a:spcBef>
              <a:spcAft>
                <a:spcPct val="0"/>
              </a:spcAft>
              <a:buClrTx/>
              <a:buSzTx/>
              <a:buFontTx/>
              <a:buNone/>
            </a:pPr>
            <a:r>
              <a:rPr lang="tr-TR" altLang="tr-TR" sz="1800" smtClean="0">
                <a:solidFill>
                  <a:prstClr val="black"/>
                </a:solidFill>
                <a:latin typeface="Times New Roman" pitchFamily="18" charset="0"/>
              </a:rPr>
              <a:t>Erkek çiçekleri sarı, dişi çiçekleri ise kırmızıdır. </a:t>
            </a:r>
          </a:p>
          <a:p>
            <a:pPr eaLnBrk="1" fontAlgn="base" hangingPunct="1">
              <a:spcBef>
                <a:spcPct val="50000"/>
              </a:spcBef>
              <a:spcAft>
                <a:spcPct val="0"/>
              </a:spcAft>
              <a:buClrTx/>
              <a:buSzTx/>
              <a:buFontTx/>
              <a:buNone/>
            </a:pPr>
            <a:r>
              <a:rPr lang="tr-TR" altLang="tr-TR" sz="1800" smtClean="0">
                <a:solidFill>
                  <a:prstClr val="black"/>
                </a:solidFill>
                <a:latin typeface="Times New Roman" pitchFamily="18" charset="0"/>
              </a:rPr>
              <a:t>Kozalakları gri, 4-5 cm uzunlukta, 2-3 cm genişlikte, genellikle iki bazen da 3 tanesi bir arada veya tek tek bulunur. Kozalakları eğri, uç kısmı genellikle kıvrıktır. </a:t>
            </a:r>
          </a:p>
        </p:txBody>
      </p:sp>
      <p:pic>
        <p:nvPicPr>
          <p:cNvPr id="70660" name="Picture 6" descr="pbanksianafru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3006725"/>
            <a:ext cx="2838450"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Text Box 2"/>
          <p:cNvSpPr txBox="1">
            <a:spLocks noChangeArrowheads="1"/>
          </p:cNvSpPr>
          <p:nvPr/>
        </p:nvSpPr>
        <p:spPr bwMode="auto">
          <a:xfrm>
            <a:off x="4643438" y="115888"/>
            <a:ext cx="35290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fontAlgn="base">
              <a:spcBef>
                <a:spcPct val="50000"/>
              </a:spcBef>
              <a:spcAft>
                <a:spcPct val="0"/>
              </a:spcAft>
              <a:buClrTx/>
              <a:buSzTx/>
              <a:buFontTx/>
              <a:buNone/>
            </a:pPr>
            <a:r>
              <a:rPr lang="tr-TR" altLang="tr-TR" b="1" i="1" smtClean="0">
                <a:solidFill>
                  <a:prstClr val="white"/>
                </a:solidFill>
                <a:latin typeface="Times New Roman" pitchFamily="18" charset="0"/>
              </a:rPr>
              <a:t>Pinus banksiana</a:t>
            </a:r>
            <a:endParaRPr lang="tr-TR" altLang="tr-TR" b="1" smtClean="0">
              <a:solidFill>
                <a:prstClr val="white"/>
              </a:solidFill>
              <a:latin typeface="Times New Roman" pitchFamily="18" charset="0"/>
            </a:endParaRPr>
          </a:p>
        </p:txBody>
      </p:sp>
    </p:spTree>
    <p:extLst>
      <p:ext uri="{BB962C8B-B14F-4D97-AF65-F5344CB8AC3E}">
        <p14:creationId xmlns:p14="http://schemas.microsoft.com/office/powerpoint/2010/main" val="693901706"/>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3513</Words>
  <Application>Microsoft Office PowerPoint</Application>
  <PresentationFormat>Ekran Gösterisi (4:3)</PresentationFormat>
  <Paragraphs>295</Paragraphs>
  <Slides>49</Slides>
  <Notes>47</Notes>
  <HiddenSlides>0</HiddenSlides>
  <MMClips>0</MMClips>
  <ScaleCrop>false</ScaleCrop>
  <HeadingPairs>
    <vt:vector size="4" baseType="variant">
      <vt:variant>
        <vt:lpstr>Tema</vt:lpstr>
      </vt:variant>
      <vt:variant>
        <vt:i4>2</vt:i4>
      </vt:variant>
      <vt:variant>
        <vt:lpstr>Slayt Başlıkları</vt:lpstr>
      </vt:variant>
      <vt:variant>
        <vt:i4>49</vt:i4>
      </vt:variant>
    </vt:vector>
  </HeadingPairs>
  <TitlesOfParts>
    <vt:vector size="51" baseType="lpstr">
      <vt:lpstr>Ofis Teması</vt:lpstr>
      <vt:lpstr>Austin</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Cennet</dc:creator>
  <cp:lastModifiedBy>Cennet</cp:lastModifiedBy>
  <cp:revision>2</cp:revision>
  <dcterms:created xsi:type="dcterms:W3CDTF">2017-11-28T07:42:29Z</dcterms:created>
  <dcterms:modified xsi:type="dcterms:W3CDTF">2017-11-28T07:57:03Z</dcterms:modified>
</cp:coreProperties>
</file>