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80" r:id="rId2"/>
    <p:sldId id="314" r:id="rId3"/>
    <p:sldId id="315" r:id="rId4"/>
    <p:sldId id="291" r:id="rId5"/>
    <p:sldId id="320" r:id="rId6"/>
    <p:sldId id="317" r:id="rId7"/>
    <p:sldId id="318" r:id="rId8"/>
    <p:sldId id="319" r:id="rId9"/>
    <p:sldId id="260" r:id="rId10"/>
    <p:sldId id="288" r:id="rId11"/>
    <p:sldId id="261" r:id="rId12"/>
    <p:sldId id="262" r:id="rId13"/>
    <p:sldId id="290" r:id="rId14"/>
    <p:sldId id="263" r:id="rId15"/>
    <p:sldId id="28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snapToGrid="0" snapToObjects="1">
      <p:cViewPr varScale="1">
        <p:scale>
          <a:sx n="103" d="100"/>
          <a:sy n="103" d="100"/>
        </p:scale>
        <p:origin x="178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BICER:Desktop:belgeler:Nisan%2019:Jefo:Report_3%20kopy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BICER:Desktop:belgeler:Nisan%2019:Jefo:Report_3%20kopy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7134130227856401E-2"/>
          <c:y val="5.25088280593419E-2"/>
          <c:w val="0.901354229759742"/>
          <c:h val="0.63042200468184695"/>
        </c:manualLayout>
      </c:layout>
      <c:barChart>
        <c:barDir val="bar"/>
        <c:grouping val="stacked"/>
        <c:varyColors val="0"/>
        <c:ser>
          <c:idx val="0"/>
          <c:order val="0"/>
          <c:tx>
            <c:strRef>
              <c:f>Phylum!$J$2</c:f>
              <c:strCache>
                <c:ptCount val="1"/>
                <c:pt idx="0">
                  <c:v>Firmicutes</c:v>
                </c:pt>
              </c:strCache>
            </c:strRef>
          </c:tx>
          <c:spPr>
            <a:solidFill>
              <a:schemeClr val="accent1"/>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Phylum!$K$2:$P$2</c:f>
              <c:numCache>
                <c:formatCode>General</c:formatCode>
                <c:ptCount val="6"/>
                <c:pt idx="0">
                  <c:v>88.468564005748306</c:v>
                </c:pt>
                <c:pt idx="1">
                  <c:v>88.234421913332895</c:v>
                </c:pt>
                <c:pt idx="2">
                  <c:v>92.528166341200802</c:v>
                </c:pt>
                <c:pt idx="3">
                  <c:v>87.048638213320473</c:v>
                </c:pt>
                <c:pt idx="4">
                  <c:v>89.056112702858258</c:v>
                </c:pt>
                <c:pt idx="5">
                  <c:v>85.968246056180178</c:v>
                </c:pt>
              </c:numCache>
            </c:numRef>
          </c:val>
          <c:extLst>
            <c:ext xmlns:c16="http://schemas.microsoft.com/office/drawing/2014/chart" uri="{C3380CC4-5D6E-409C-BE32-E72D297353CC}">
              <c16:uniqueId val="{00000000-9DBF-D64C-BEA7-4DC852BC1CBA}"/>
            </c:ext>
          </c:extLst>
        </c:ser>
        <c:ser>
          <c:idx val="1"/>
          <c:order val="1"/>
          <c:tx>
            <c:strRef>
              <c:f>Phylum!$J$3</c:f>
              <c:strCache>
                <c:ptCount val="1"/>
                <c:pt idx="0">
                  <c:v>Bacteroidetes</c:v>
                </c:pt>
              </c:strCache>
            </c:strRef>
          </c:tx>
          <c:spPr>
            <a:solidFill>
              <a:schemeClr val="accent2"/>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Phylum!$K$3:$P$3</c:f>
              <c:numCache>
                <c:formatCode>General</c:formatCode>
                <c:ptCount val="6"/>
                <c:pt idx="0">
                  <c:v>5.55540976701365</c:v>
                </c:pt>
                <c:pt idx="1">
                  <c:v>9.2021627769727186</c:v>
                </c:pt>
                <c:pt idx="2">
                  <c:v>4.6437780738053398</c:v>
                </c:pt>
                <c:pt idx="3">
                  <c:v>8.9886025415969506</c:v>
                </c:pt>
                <c:pt idx="4">
                  <c:v>6.3857455683108366</c:v>
                </c:pt>
                <c:pt idx="5">
                  <c:v>8.9959916717128685</c:v>
                </c:pt>
              </c:numCache>
            </c:numRef>
          </c:val>
          <c:extLst>
            <c:ext xmlns:c16="http://schemas.microsoft.com/office/drawing/2014/chart" uri="{C3380CC4-5D6E-409C-BE32-E72D297353CC}">
              <c16:uniqueId val="{00000001-9DBF-D64C-BEA7-4DC852BC1CBA}"/>
            </c:ext>
          </c:extLst>
        </c:ser>
        <c:ser>
          <c:idx val="2"/>
          <c:order val="2"/>
          <c:tx>
            <c:strRef>
              <c:f>Phylum!$J$4</c:f>
              <c:strCache>
                <c:ptCount val="1"/>
                <c:pt idx="0">
                  <c:v>Proteobacteria</c:v>
                </c:pt>
              </c:strCache>
            </c:strRef>
          </c:tx>
          <c:spPr>
            <a:solidFill>
              <a:schemeClr val="accent3"/>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Phylum!$K$4:$P$4</c:f>
              <c:numCache>
                <c:formatCode>General</c:formatCode>
                <c:ptCount val="6"/>
                <c:pt idx="0">
                  <c:v>2.4334664493621001</c:v>
                </c:pt>
                <c:pt idx="1">
                  <c:v>1.27301970354299</c:v>
                </c:pt>
                <c:pt idx="2">
                  <c:v>1.3238379335809201</c:v>
                </c:pt>
                <c:pt idx="3">
                  <c:v>1.93738284122341</c:v>
                </c:pt>
                <c:pt idx="4">
                  <c:v>2.4873494643221901</c:v>
                </c:pt>
                <c:pt idx="5">
                  <c:v>3.57114215543637</c:v>
                </c:pt>
              </c:numCache>
            </c:numRef>
          </c:val>
          <c:extLst>
            <c:ext xmlns:c16="http://schemas.microsoft.com/office/drawing/2014/chart" uri="{C3380CC4-5D6E-409C-BE32-E72D297353CC}">
              <c16:uniqueId val="{00000002-9DBF-D64C-BEA7-4DC852BC1CBA}"/>
            </c:ext>
          </c:extLst>
        </c:ser>
        <c:ser>
          <c:idx val="3"/>
          <c:order val="3"/>
          <c:tx>
            <c:strRef>
              <c:f>Phylum!$J$5</c:f>
              <c:strCache>
                <c:ptCount val="1"/>
                <c:pt idx="0">
                  <c:v>Actinobacteria</c:v>
                </c:pt>
              </c:strCache>
            </c:strRef>
          </c:tx>
          <c:spPr>
            <a:solidFill>
              <a:schemeClr val="accent4"/>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Phylum!$K$5:$P$5</c:f>
              <c:numCache>
                <c:formatCode>General</c:formatCode>
                <c:ptCount val="6"/>
                <c:pt idx="0">
                  <c:v>2.8313312144976699</c:v>
                </c:pt>
                <c:pt idx="1">
                  <c:v>0.54201462324773597</c:v>
                </c:pt>
                <c:pt idx="2">
                  <c:v>0.64940402338335501</c:v>
                </c:pt>
                <c:pt idx="3">
                  <c:v>0.97499187025419098</c:v>
                </c:pt>
                <c:pt idx="4">
                  <c:v>1.2031018418499799</c:v>
                </c:pt>
                <c:pt idx="5">
                  <c:v>0.40365569839881799</c:v>
                </c:pt>
              </c:numCache>
            </c:numRef>
          </c:val>
          <c:extLst>
            <c:ext xmlns:c16="http://schemas.microsoft.com/office/drawing/2014/chart" uri="{C3380CC4-5D6E-409C-BE32-E72D297353CC}">
              <c16:uniqueId val="{00000003-9DBF-D64C-BEA7-4DC852BC1CBA}"/>
            </c:ext>
          </c:extLst>
        </c:ser>
        <c:ser>
          <c:idx val="4"/>
          <c:order val="4"/>
          <c:tx>
            <c:strRef>
              <c:f>Phylum!$J$6</c:f>
              <c:strCache>
                <c:ptCount val="1"/>
                <c:pt idx="0">
                  <c:v>Bacteria_unclassified</c:v>
                </c:pt>
              </c:strCache>
            </c:strRef>
          </c:tx>
          <c:spPr>
            <a:solidFill>
              <a:schemeClr val="accent5"/>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Phylum!$K$6:$P$6</c:f>
              <c:numCache>
                <c:formatCode>General</c:formatCode>
                <c:ptCount val="6"/>
                <c:pt idx="0">
                  <c:v>0.57992121158935395</c:v>
                </c:pt>
                <c:pt idx="1">
                  <c:v>0.70206106869956797</c:v>
                </c:pt>
                <c:pt idx="2">
                  <c:v>0.673544828522598</c:v>
                </c:pt>
                <c:pt idx="3">
                  <c:v>0.75403113769311803</c:v>
                </c:pt>
                <c:pt idx="4">
                  <c:v>0.65467092059558696</c:v>
                </c:pt>
                <c:pt idx="5">
                  <c:v>0.86036419686052201</c:v>
                </c:pt>
              </c:numCache>
            </c:numRef>
          </c:val>
          <c:extLst>
            <c:ext xmlns:c16="http://schemas.microsoft.com/office/drawing/2014/chart" uri="{C3380CC4-5D6E-409C-BE32-E72D297353CC}">
              <c16:uniqueId val="{00000004-9DBF-D64C-BEA7-4DC852BC1CBA}"/>
            </c:ext>
          </c:extLst>
        </c:ser>
        <c:ser>
          <c:idx val="5"/>
          <c:order val="5"/>
          <c:tx>
            <c:strRef>
              <c:f>Phylum!$J$7</c:f>
              <c:strCache>
                <c:ptCount val="1"/>
                <c:pt idx="0">
                  <c:v>Tenericutes</c:v>
                </c:pt>
              </c:strCache>
            </c:strRef>
          </c:tx>
          <c:spPr>
            <a:solidFill>
              <a:schemeClr val="accent6"/>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Phylum!$K$7:$P$7</c:f>
              <c:numCache>
                <c:formatCode>General</c:formatCode>
                <c:ptCount val="6"/>
                <c:pt idx="0">
                  <c:v>0.105139813532923</c:v>
                </c:pt>
                <c:pt idx="1">
                  <c:v>2.3206613465600899E-2</c:v>
                </c:pt>
                <c:pt idx="2">
                  <c:v>0.16259039850318599</c:v>
                </c:pt>
                <c:pt idx="3">
                  <c:v>0.26971148141978202</c:v>
                </c:pt>
                <c:pt idx="4">
                  <c:v>0.120760463151457</c:v>
                </c:pt>
                <c:pt idx="5">
                  <c:v>6.7848686126724803E-2</c:v>
                </c:pt>
              </c:numCache>
            </c:numRef>
          </c:val>
          <c:extLst>
            <c:ext xmlns:c16="http://schemas.microsoft.com/office/drawing/2014/chart" uri="{C3380CC4-5D6E-409C-BE32-E72D297353CC}">
              <c16:uniqueId val="{00000005-9DBF-D64C-BEA7-4DC852BC1CBA}"/>
            </c:ext>
          </c:extLst>
        </c:ser>
        <c:ser>
          <c:idx val="6"/>
          <c:order val="6"/>
          <c:tx>
            <c:strRef>
              <c:f>Phylum!$J$8</c:f>
              <c:strCache>
                <c:ptCount val="1"/>
                <c:pt idx="0">
                  <c:v>Lentisphaerae</c:v>
                </c:pt>
              </c:strCache>
            </c:strRef>
          </c:tx>
          <c:spPr>
            <a:solidFill>
              <a:schemeClr val="accent1">
                <a:lumMod val="6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Phylum!$K$8:$P$8</c:f>
              <c:numCache>
                <c:formatCode>General</c:formatCode>
                <c:ptCount val="6"/>
                <c:pt idx="0">
                  <c:v>1.4648397677877E-2</c:v>
                </c:pt>
                <c:pt idx="1">
                  <c:v>1.79756955586137E-2</c:v>
                </c:pt>
                <c:pt idx="2">
                  <c:v>1.42655821168676E-2</c:v>
                </c:pt>
                <c:pt idx="3">
                  <c:v>1.8587022750918201E-2</c:v>
                </c:pt>
                <c:pt idx="4">
                  <c:v>8.88840412109098E-2</c:v>
                </c:pt>
                <c:pt idx="5">
                  <c:v>6.4880154488995798E-2</c:v>
                </c:pt>
              </c:numCache>
            </c:numRef>
          </c:val>
          <c:extLst>
            <c:ext xmlns:c16="http://schemas.microsoft.com/office/drawing/2014/chart" uri="{C3380CC4-5D6E-409C-BE32-E72D297353CC}">
              <c16:uniqueId val="{00000006-9DBF-D64C-BEA7-4DC852BC1CBA}"/>
            </c:ext>
          </c:extLst>
        </c:ser>
        <c:ser>
          <c:idx val="7"/>
          <c:order val="7"/>
          <c:tx>
            <c:strRef>
              <c:f>Phylum!$J$9</c:f>
              <c:strCache>
                <c:ptCount val="1"/>
                <c:pt idx="0">
                  <c:v>Deinococcus-Thermus</c:v>
                </c:pt>
              </c:strCache>
            </c:strRef>
          </c:tx>
          <c:spPr>
            <a:solidFill>
              <a:schemeClr val="accent2">
                <a:lumMod val="6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Phylum!$K$9:$P$9</c:f>
              <c:numCache>
                <c:formatCode>General</c:formatCode>
                <c:ptCount val="6"/>
                <c:pt idx="0">
                  <c:v>0</c:v>
                </c:pt>
                <c:pt idx="1">
                  <c:v>4.9370038311149697E-4</c:v>
                </c:pt>
                <c:pt idx="2">
                  <c:v>0</c:v>
                </c:pt>
                <c:pt idx="3">
                  <c:v>1.0923669590514301E-3</c:v>
                </c:pt>
                <c:pt idx="4">
                  <c:v>5.0711996429875401E-4</c:v>
                </c:pt>
                <c:pt idx="5">
                  <c:v>6.2068251959353997E-2</c:v>
                </c:pt>
              </c:numCache>
            </c:numRef>
          </c:val>
          <c:extLst>
            <c:ext xmlns:c16="http://schemas.microsoft.com/office/drawing/2014/chart" uri="{C3380CC4-5D6E-409C-BE32-E72D297353CC}">
              <c16:uniqueId val="{00000007-9DBF-D64C-BEA7-4DC852BC1CBA}"/>
            </c:ext>
          </c:extLst>
        </c:ser>
        <c:ser>
          <c:idx val="8"/>
          <c:order val="8"/>
          <c:tx>
            <c:strRef>
              <c:f>Phylum!$J$10</c:f>
              <c:strCache>
                <c:ptCount val="1"/>
                <c:pt idx="0">
                  <c:v>Verrucomicrobia</c:v>
                </c:pt>
              </c:strCache>
            </c:strRef>
          </c:tx>
          <c:spPr>
            <a:solidFill>
              <a:schemeClr val="accent3">
                <a:lumMod val="6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Phylum!$K$10:$P$10</c:f>
              <c:numCache>
                <c:formatCode>General</c:formatCode>
                <c:ptCount val="6"/>
                <c:pt idx="0">
                  <c:v>7.5288246429186002E-3</c:v>
                </c:pt>
                <c:pt idx="1">
                  <c:v>1.18827431261624E-3</c:v>
                </c:pt>
                <c:pt idx="2">
                  <c:v>0</c:v>
                </c:pt>
                <c:pt idx="3">
                  <c:v>0</c:v>
                </c:pt>
                <c:pt idx="4">
                  <c:v>4.3655921489190803E-4</c:v>
                </c:pt>
                <c:pt idx="5">
                  <c:v>3.8639417433975701E-3</c:v>
                </c:pt>
              </c:numCache>
            </c:numRef>
          </c:val>
          <c:extLst>
            <c:ext xmlns:c16="http://schemas.microsoft.com/office/drawing/2014/chart" uri="{C3380CC4-5D6E-409C-BE32-E72D297353CC}">
              <c16:uniqueId val="{00000008-9DBF-D64C-BEA7-4DC852BC1CBA}"/>
            </c:ext>
          </c:extLst>
        </c:ser>
        <c:ser>
          <c:idx val="9"/>
          <c:order val="9"/>
          <c:tx>
            <c:strRef>
              <c:f>Phylum!$J$11</c:f>
              <c:strCache>
                <c:ptCount val="1"/>
                <c:pt idx="0">
                  <c:v>Armatimonadetes</c:v>
                </c:pt>
              </c:strCache>
            </c:strRef>
          </c:tx>
          <c:spPr>
            <a:solidFill>
              <a:schemeClr val="accent4">
                <a:lumMod val="6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Phylum!$K$11:$P$11</c:f>
              <c:numCache>
                <c:formatCode>General</c:formatCode>
                <c:ptCount val="6"/>
                <c:pt idx="0">
                  <c:v>1.63859212164908E-3</c:v>
                </c:pt>
                <c:pt idx="1">
                  <c:v>0</c:v>
                </c:pt>
                <c:pt idx="2">
                  <c:v>0</c:v>
                </c:pt>
                <c:pt idx="3">
                  <c:v>1.2531328320802E-3</c:v>
                </c:pt>
                <c:pt idx="4">
                  <c:v>1.7462368595676299E-3</c:v>
                </c:pt>
                <c:pt idx="5">
                  <c:v>0</c:v>
                </c:pt>
              </c:numCache>
            </c:numRef>
          </c:val>
          <c:extLst>
            <c:ext xmlns:c16="http://schemas.microsoft.com/office/drawing/2014/chart" uri="{C3380CC4-5D6E-409C-BE32-E72D297353CC}">
              <c16:uniqueId val="{00000009-9DBF-D64C-BEA7-4DC852BC1CBA}"/>
            </c:ext>
          </c:extLst>
        </c:ser>
        <c:ser>
          <c:idx val="10"/>
          <c:order val="10"/>
          <c:tx>
            <c:strRef>
              <c:f>Phylum!$J$12</c:f>
              <c:strCache>
                <c:ptCount val="1"/>
                <c:pt idx="0">
                  <c:v>Fusobacteria</c:v>
                </c:pt>
              </c:strCache>
            </c:strRef>
          </c:tx>
          <c:spPr>
            <a:solidFill>
              <a:schemeClr val="accent5">
                <a:lumMod val="6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Phylum!$K$12:$P$12</c:f>
              <c:numCache>
                <c:formatCode>General</c:formatCode>
                <c:ptCount val="6"/>
                <c:pt idx="0">
                  <c:v>0</c:v>
                </c:pt>
                <c:pt idx="1">
                  <c:v>9.35558715664995E-4</c:v>
                </c:pt>
                <c:pt idx="2">
                  <c:v>2.13233204980748E-3</c:v>
                </c:pt>
                <c:pt idx="3">
                  <c:v>1.42734798743934E-3</c:v>
                </c:pt>
                <c:pt idx="4">
                  <c:v>0</c:v>
                </c:pt>
                <c:pt idx="5">
                  <c:v>0</c:v>
                </c:pt>
              </c:numCache>
            </c:numRef>
          </c:val>
          <c:extLst>
            <c:ext xmlns:c16="http://schemas.microsoft.com/office/drawing/2014/chart" uri="{C3380CC4-5D6E-409C-BE32-E72D297353CC}">
              <c16:uniqueId val="{0000000A-9DBF-D64C-BEA7-4DC852BC1CBA}"/>
            </c:ext>
          </c:extLst>
        </c:ser>
        <c:ser>
          <c:idx val="11"/>
          <c:order val="11"/>
          <c:tx>
            <c:strRef>
              <c:f>Phylum!$J$13</c:f>
              <c:strCache>
                <c:ptCount val="1"/>
                <c:pt idx="0">
                  <c:v>Gemmatimonadetes</c:v>
                </c:pt>
              </c:strCache>
            </c:strRef>
          </c:tx>
          <c:spPr>
            <a:solidFill>
              <a:schemeClr val="accent6">
                <a:lumMod val="6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Phylum!$K$13:$P$13</c:f>
              <c:numCache>
                <c:formatCode>General</c:formatCode>
                <c:ptCount val="6"/>
                <c:pt idx="0">
                  <c:v>0</c:v>
                </c:pt>
                <c:pt idx="1">
                  <c:v>0</c:v>
                </c:pt>
                <c:pt idx="2">
                  <c:v>0</c:v>
                </c:pt>
                <c:pt idx="3">
                  <c:v>4.2820439623180101E-3</c:v>
                </c:pt>
                <c:pt idx="4">
                  <c:v>0</c:v>
                </c:pt>
                <c:pt idx="5">
                  <c:v>4.8479677319267803E-4</c:v>
                </c:pt>
              </c:numCache>
            </c:numRef>
          </c:val>
          <c:extLst>
            <c:ext xmlns:c16="http://schemas.microsoft.com/office/drawing/2014/chart" uri="{C3380CC4-5D6E-409C-BE32-E72D297353CC}">
              <c16:uniqueId val="{0000000B-9DBF-D64C-BEA7-4DC852BC1CBA}"/>
            </c:ext>
          </c:extLst>
        </c:ser>
        <c:ser>
          <c:idx val="12"/>
          <c:order val="12"/>
          <c:tx>
            <c:strRef>
              <c:f>Phylum!$J$14</c:f>
              <c:strCache>
                <c:ptCount val="1"/>
                <c:pt idx="0">
                  <c:v>Acidobacteria</c:v>
                </c:pt>
              </c:strCache>
            </c:strRef>
          </c:tx>
          <c:spPr>
            <a:solidFill>
              <a:schemeClr val="accent1">
                <a:lumMod val="80000"/>
                <a:lumOff val="2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Phylum!$K$14:$P$14</c:f>
              <c:numCache>
                <c:formatCode>General</c:formatCode>
                <c:ptCount val="6"/>
                <c:pt idx="0">
                  <c:v>0</c:v>
                </c:pt>
                <c:pt idx="1">
                  <c:v>2.5200717684551602E-3</c:v>
                </c:pt>
                <c:pt idx="2">
                  <c:v>5.3733396380518396E-4</c:v>
                </c:pt>
                <c:pt idx="3">
                  <c:v>0</c:v>
                </c:pt>
                <c:pt idx="4">
                  <c:v>0</c:v>
                </c:pt>
                <c:pt idx="5">
                  <c:v>0</c:v>
                </c:pt>
              </c:numCache>
            </c:numRef>
          </c:val>
          <c:extLst>
            <c:ext xmlns:c16="http://schemas.microsoft.com/office/drawing/2014/chart" uri="{C3380CC4-5D6E-409C-BE32-E72D297353CC}">
              <c16:uniqueId val="{0000000C-9DBF-D64C-BEA7-4DC852BC1CBA}"/>
            </c:ext>
          </c:extLst>
        </c:ser>
        <c:ser>
          <c:idx val="13"/>
          <c:order val="13"/>
          <c:tx>
            <c:strRef>
              <c:f>Phylum!$J$15</c:f>
              <c:strCache>
                <c:ptCount val="1"/>
                <c:pt idx="0">
                  <c:v>Planctomycetes</c:v>
                </c:pt>
              </c:strCache>
            </c:strRef>
          </c:tx>
          <c:spPr>
            <a:solidFill>
              <a:schemeClr val="accent2">
                <a:lumMod val="80000"/>
                <a:lumOff val="2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Phylum!$K$15:$P$15</c:f>
              <c:numCache>
                <c:formatCode>General</c:formatCode>
                <c:ptCount val="6"/>
                <c:pt idx="0">
                  <c:v>2.3517238135553399E-3</c:v>
                </c:pt>
                <c:pt idx="1">
                  <c:v>0</c:v>
                </c:pt>
                <c:pt idx="2">
                  <c:v>0</c:v>
                </c:pt>
                <c:pt idx="3">
                  <c:v>0</c:v>
                </c:pt>
                <c:pt idx="4">
                  <c:v>0</c:v>
                </c:pt>
                <c:pt idx="5">
                  <c:v>0</c:v>
                </c:pt>
              </c:numCache>
            </c:numRef>
          </c:val>
          <c:extLst>
            <c:ext xmlns:c16="http://schemas.microsoft.com/office/drawing/2014/chart" uri="{C3380CC4-5D6E-409C-BE32-E72D297353CC}">
              <c16:uniqueId val="{0000000D-9DBF-D64C-BEA7-4DC852BC1CBA}"/>
            </c:ext>
          </c:extLst>
        </c:ser>
        <c:ser>
          <c:idx val="14"/>
          <c:order val="14"/>
          <c:tx>
            <c:strRef>
              <c:f>Phylum!$J$16</c:f>
              <c:strCache>
                <c:ptCount val="1"/>
                <c:pt idx="0">
                  <c:v>Candidatus_Saccharibacteria</c:v>
                </c:pt>
              </c:strCache>
            </c:strRef>
          </c:tx>
          <c:spPr>
            <a:solidFill>
              <a:schemeClr val="accent3">
                <a:lumMod val="80000"/>
                <a:lumOff val="2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Phylum!$K$16:$P$16</c:f>
              <c:numCache>
                <c:formatCode>General</c:formatCode>
                <c:ptCount val="6"/>
                <c:pt idx="0">
                  <c:v>0</c:v>
                </c:pt>
                <c:pt idx="1">
                  <c:v>0</c:v>
                </c:pt>
                <c:pt idx="2">
                  <c:v>0</c:v>
                </c:pt>
                <c:pt idx="3">
                  <c:v>0</c:v>
                </c:pt>
                <c:pt idx="4">
                  <c:v>0</c:v>
                </c:pt>
                <c:pt idx="5">
                  <c:v>1.4543903195780299E-3</c:v>
                </c:pt>
              </c:numCache>
            </c:numRef>
          </c:val>
          <c:extLst>
            <c:ext xmlns:c16="http://schemas.microsoft.com/office/drawing/2014/chart" uri="{C3380CC4-5D6E-409C-BE32-E72D297353CC}">
              <c16:uniqueId val="{0000000E-9DBF-D64C-BEA7-4DC852BC1CBA}"/>
            </c:ext>
          </c:extLst>
        </c:ser>
        <c:ser>
          <c:idx val="15"/>
          <c:order val="15"/>
          <c:tx>
            <c:strRef>
              <c:f>Phylum!$J$17</c:f>
              <c:strCache>
                <c:ptCount val="1"/>
                <c:pt idx="0">
                  <c:v>candidate_division_WPS-1</c:v>
                </c:pt>
              </c:strCache>
            </c:strRef>
          </c:tx>
          <c:spPr>
            <a:solidFill>
              <a:schemeClr val="accent4">
                <a:lumMod val="80000"/>
                <a:lumOff val="2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Phylum!$K$17:$P$17</c:f>
              <c:numCache>
                <c:formatCode>General</c:formatCode>
                <c:ptCount val="6"/>
                <c:pt idx="0">
                  <c:v>0</c:v>
                </c:pt>
                <c:pt idx="1">
                  <c:v>0</c:v>
                </c:pt>
                <c:pt idx="2">
                  <c:v>1.0746679276103701E-3</c:v>
                </c:pt>
                <c:pt idx="3">
                  <c:v>0</c:v>
                </c:pt>
                <c:pt idx="4">
                  <c:v>0</c:v>
                </c:pt>
                <c:pt idx="5">
                  <c:v>0</c:v>
                </c:pt>
              </c:numCache>
            </c:numRef>
          </c:val>
          <c:extLst>
            <c:ext xmlns:c16="http://schemas.microsoft.com/office/drawing/2014/chart" uri="{C3380CC4-5D6E-409C-BE32-E72D297353CC}">
              <c16:uniqueId val="{0000000F-9DBF-D64C-BEA7-4DC852BC1CBA}"/>
            </c:ext>
          </c:extLst>
        </c:ser>
        <c:ser>
          <c:idx val="16"/>
          <c:order val="16"/>
          <c:tx>
            <c:strRef>
              <c:f>Phylum!$J$18</c:f>
              <c:strCache>
                <c:ptCount val="1"/>
                <c:pt idx="0">
                  <c:v>Elusimicrobia</c:v>
                </c:pt>
              </c:strCache>
            </c:strRef>
          </c:tx>
          <c:spPr>
            <a:solidFill>
              <a:schemeClr val="accent5">
                <a:lumMod val="80000"/>
                <a:lumOff val="2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Phylum!$K$18:$P$18</c:f>
              <c:numCache>
                <c:formatCode>General</c:formatCode>
                <c:ptCount val="6"/>
                <c:pt idx="0">
                  <c:v>0</c:v>
                </c:pt>
                <c:pt idx="1">
                  <c:v>0</c:v>
                </c:pt>
                <c:pt idx="2">
                  <c:v>0</c:v>
                </c:pt>
                <c:pt idx="3">
                  <c:v>0</c:v>
                </c:pt>
                <c:pt idx="4">
                  <c:v>6.8508166173407903E-4</c:v>
                </c:pt>
                <c:pt idx="5">
                  <c:v>0</c:v>
                </c:pt>
              </c:numCache>
            </c:numRef>
          </c:val>
          <c:extLst>
            <c:ext xmlns:c16="http://schemas.microsoft.com/office/drawing/2014/chart" uri="{C3380CC4-5D6E-409C-BE32-E72D297353CC}">
              <c16:uniqueId val="{00000010-9DBF-D64C-BEA7-4DC852BC1CBA}"/>
            </c:ext>
          </c:extLst>
        </c:ser>
        <c:ser>
          <c:idx val="17"/>
          <c:order val="17"/>
          <c:tx>
            <c:strRef>
              <c:f>Phylum!$J$19</c:f>
              <c:strCache>
                <c:ptCount val="1"/>
                <c:pt idx="0">
                  <c:v>Aquificae</c:v>
                </c:pt>
              </c:strCache>
            </c:strRef>
          </c:tx>
          <c:spPr>
            <a:solidFill>
              <a:schemeClr val="accent6">
                <a:lumMod val="80000"/>
                <a:lumOff val="20000"/>
              </a:schemeClr>
            </a:solidFill>
            <a:ln>
              <a:noFill/>
            </a:ln>
            <a:effectLst/>
          </c:spPr>
          <c:invertIfNegative val="0"/>
          <c:cat>
            <c:strRef>
              <c:f>Phylum!$K$1:$P$1</c:f>
              <c:strCache>
                <c:ptCount val="6"/>
                <c:pt idx="0">
                  <c:v>G1</c:v>
                </c:pt>
                <c:pt idx="1">
                  <c:v>G2</c:v>
                </c:pt>
                <c:pt idx="2">
                  <c:v>G3</c:v>
                </c:pt>
                <c:pt idx="3">
                  <c:v>G4</c:v>
                </c:pt>
                <c:pt idx="4">
                  <c:v>G5</c:v>
                </c:pt>
                <c:pt idx="5">
                  <c:v>G6</c:v>
                </c:pt>
              </c:strCache>
            </c:strRef>
          </c:cat>
          <c:val>
            <c:numRef>
              <c:f>Phylum!$K$19:$P$19</c:f>
              <c:numCache>
                <c:formatCode>General</c:formatCode>
                <c:ptCount val="6"/>
                <c:pt idx="0">
                  <c:v>0</c:v>
                </c:pt>
                <c:pt idx="1">
                  <c:v>0</c:v>
                </c:pt>
                <c:pt idx="2">
                  <c:v>6.6848494571902198E-4</c:v>
                </c:pt>
                <c:pt idx="3">
                  <c:v>0</c:v>
                </c:pt>
                <c:pt idx="4">
                  <c:v>0</c:v>
                </c:pt>
                <c:pt idx="5">
                  <c:v>0</c:v>
                </c:pt>
              </c:numCache>
            </c:numRef>
          </c:val>
          <c:extLst>
            <c:ext xmlns:c16="http://schemas.microsoft.com/office/drawing/2014/chart" uri="{C3380CC4-5D6E-409C-BE32-E72D297353CC}">
              <c16:uniqueId val="{00000011-9DBF-D64C-BEA7-4DC852BC1CBA}"/>
            </c:ext>
          </c:extLst>
        </c:ser>
        <c:dLbls>
          <c:showLegendKey val="0"/>
          <c:showVal val="0"/>
          <c:showCatName val="0"/>
          <c:showSerName val="0"/>
          <c:showPercent val="0"/>
          <c:showBubbleSize val="0"/>
        </c:dLbls>
        <c:gapWidth val="150"/>
        <c:overlap val="100"/>
        <c:axId val="2058052904"/>
        <c:axId val="2057993288"/>
      </c:barChart>
      <c:catAx>
        <c:axId val="20580529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057993288"/>
        <c:crosses val="autoZero"/>
        <c:auto val="1"/>
        <c:lblAlgn val="ctr"/>
        <c:lblOffset val="100"/>
        <c:noMultiLvlLbl val="0"/>
      </c:catAx>
      <c:valAx>
        <c:axId val="20579932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058052904"/>
        <c:crosses val="autoZero"/>
        <c:crossBetween val="between"/>
      </c:valAx>
      <c:spPr>
        <a:noFill/>
        <a:ln>
          <a:noFill/>
        </a:ln>
        <a:effectLst/>
      </c:spPr>
    </c:plotArea>
    <c:legend>
      <c:legendPos val="b"/>
      <c:layout>
        <c:manualLayout>
          <c:xMode val="edge"/>
          <c:yMode val="edge"/>
          <c:x val="5.6112961841308297E-2"/>
          <c:y val="0.73243243243243195"/>
          <c:w val="0.93921276667339704"/>
          <c:h val="0.2432432432432430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tr-T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Times New Roman"/>
                <a:ea typeface="+mn-ea"/>
                <a:cs typeface="Times New Roman"/>
              </a:defRPr>
            </a:pPr>
            <a:r>
              <a:rPr lang="en-US" sz="1800" b="0" i="0" baseline="0">
                <a:effectLst/>
                <a:latin typeface="Times New Roman"/>
                <a:cs typeface="Times New Roman"/>
              </a:rPr>
              <a:t>Family  Relative Abundance &gt;%0,1</a:t>
            </a:r>
            <a:endParaRPr lang="en-US" sz="1800">
              <a:effectLst/>
              <a:latin typeface="Times New Roman"/>
              <a:cs typeface="Times New Roman"/>
            </a:endParaRPr>
          </a:p>
        </c:rich>
      </c:tx>
      <c:overlay val="0"/>
      <c:spPr>
        <a:noFill/>
        <a:ln>
          <a:noFill/>
        </a:ln>
        <a:effectLst/>
      </c:spPr>
    </c:title>
    <c:autoTitleDeleted val="0"/>
    <c:plotArea>
      <c:layout>
        <c:manualLayout>
          <c:layoutTarget val="inner"/>
          <c:xMode val="edge"/>
          <c:yMode val="edge"/>
          <c:x val="5.6559492563429598E-2"/>
          <c:y val="6.31033405905113E-2"/>
          <c:w val="0.89386785786392098"/>
          <c:h val="0.54037336549147597"/>
        </c:manualLayout>
      </c:layout>
      <c:barChart>
        <c:barDir val="bar"/>
        <c:grouping val="percentStacked"/>
        <c:varyColors val="0"/>
        <c:ser>
          <c:idx val="0"/>
          <c:order val="0"/>
          <c:tx>
            <c:strRef>
              <c:f>Family!$AZ$2</c:f>
              <c:strCache>
                <c:ptCount val="1"/>
                <c:pt idx="0">
                  <c:v>Ruminococcaceae</c:v>
                </c:pt>
              </c:strCache>
            </c:strRef>
          </c:tx>
          <c:spPr>
            <a:solidFill>
              <a:schemeClr val="accent1"/>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Family!$BA$2:$BF$2</c:f>
              <c:numCache>
                <c:formatCode>General</c:formatCode>
                <c:ptCount val="6"/>
                <c:pt idx="0">
                  <c:v>52.335929640954163</c:v>
                </c:pt>
                <c:pt idx="1">
                  <c:v>53.478110081265342</c:v>
                </c:pt>
                <c:pt idx="2">
                  <c:v>48.890324217817799</c:v>
                </c:pt>
                <c:pt idx="3">
                  <c:v>56.697404921766292</c:v>
                </c:pt>
                <c:pt idx="4">
                  <c:v>56.707613124096532</c:v>
                </c:pt>
                <c:pt idx="5">
                  <c:v>52.29218257230076</c:v>
                </c:pt>
              </c:numCache>
            </c:numRef>
          </c:val>
          <c:extLst>
            <c:ext xmlns:c16="http://schemas.microsoft.com/office/drawing/2014/chart" uri="{C3380CC4-5D6E-409C-BE32-E72D297353CC}">
              <c16:uniqueId val="{00000000-AB42-D64B-9FE0-D07E7434C192}"/>
            </c:ext>
          </c:extLst>
        </c:ser>
        <c:ser>
          <c:idx val="1"/>
          <c:order val="1"/>
          <c:tx>
            <c:strRef>
              <c:f>Family!$AZ$3</c:f>
              <c:strCache>
                <c:ptCount val="1"/>
                <c:pt idx="0">
                  <c:v>Clostridiales_unclassified</c:v>
                </c:pt>
              </c:strCache>
            </c:strRef>
          </c:tx>
          <c:spPr>
            <a:solidFill>
              <a:schemeClr val="accent2"/>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Family!$BA$3:$BF$3</c:f>
              <c:numCache>
                <c:formatCode>General</c:formatCode>
                <c:ptCount val="6"/>
                <c:pt idx="0">
                  <c:v>14.084881194052899</c:v>
                </c:pt>
                <c:pt idx="1">
                  <c:v>13.125408485516139</c:v>
                </c:pt>
                <c:pt idx="2">
                  <c:v>14.17931403470805</c:v>
                </c:pt>
                <c:pt idx="3">
                  <c:v>15.28870507823202</c:v>
                </c:pt>
                <c:pt idx="4">
                  <c:v>12.640294065217089</c:v>
                </c:pt>
                <c:pt idx="5">
                  <c:v>13.09462616466406</c:v>
                </c:pt>
              </c:numCache>
            </c:numRef>
          </c:val>
          <c:extLst>
            <c:ext xmlns:c16="http://schemas.microsoft.com/office/drawing/2014/chart" uri="{C3380CC4-5D6E-409C-BE32-E72D297353CC}">
              <c16:uniqueId val="{00000001-AB42-D64B-9FE0-D07E7434C192}"/>
            </c:ext>
          </c:extLst>
        </c:ser>
        <c:ser>
          <c:idx val="2"/>
          <c:order val="2"/>
          <c:tx>
            <c:strRef>
              <c:f>Family!$AZ$4</c:f>
              <c:strCache>
                <c:ptCount val="1"/>
                <c:pt idx="0">
                  <c:v>Lachnospiraceae</c:v>
                </c:pt>
              </c:strCache>
            </c:strRef>
          </c:tx>
          <c:spPr>
            <a:solidFill>
              <a:schemeClr val="accent3"/>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Family!$BA$4:$BF$4</c:f>
              <c:numCache>
                <c:formatCode>General</c:formatCode>
                <c:ptCount val="6"/>
                <c:pt idx="0">
                  <c:v>12.802993887719669</c:v>
                </c:pt>
                <c:pt idx="1">
                  <c:v>14.634727323784849</c:v>
                </c:pt>
                <c:pt idx="2">
                  <c:v>15.429485568306839</c:v>
                </c:pt>
                <c:pt idx="3">
                  <c:v>8.4782983564565182</c:v>
                </c:pt>
                <c:pt idx="4">
                  <c:v>11.54234311992421</c:v>
                </c:pt>
                <c:pt idx="5">
                  <c:v>13.931399417692001</c:v>
                </c:pt>
              </c:numCache>
            </c:numRef>
          </c:val>
          <c:extLst>
            <c:ext xmlns:c16="http://schemas.microsoft.com/office/drawing/2014/chart" uri="{C3380CC4-5D6E-409C-BE32-E72D297353CC}">
              <c16:uniqueId val="{00000002-AB42-D64B-9FE0-D07E7434C192}"/>
            </c:ext>
          </c:extLst>
        </c:ser>
        <c:ser>
          <c:idx val="3"/>
          <c:order val="3"/>
          <c:tx>
            <c:strRef>
              <c:f>Family!$AZ$5</c:f>
              <c:strCache>
                <c:ptCount val="1"/>
                <c:pt idx="0">
                  <c:v>Bacteroidaceae</c:v>
                </c:pt>
              </c:strCache>
            </c:strRef>
          </c:tx>
          <c:spPr>
            <a:solidFill>
              <a:schemeClr val="accent4"/>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Family!$BA$5:$BF$5</c:f>
              <c:numCache>
                <c:formatCode>General</c:formatCode>
                <c:ptCount val="6"/>
                <c:pt idx="0">
                  <c:v>1.6748432167794529</c:v>
                </c:pt>
                <c:pt idx="1">
                  <c:v>3.6504304589392071</c:v>
                </c:pt>
                <c:pt idx="2">
                  <c:v>0.98089900898732296</c:v>
                </c:pt>
                <c:pt idx="3">
                  <c:v>3.4362736469691471</c:v>
                </c:pt>
                <c:pt idx="4">
                  <c:v>1.36955641763686</c:v>
                </c:pt>
                <c:pt idx="5">
                  <c:v>3.3266396111612271</c:v>
                </c:pt>
              </c:numCache>
            </c:numRef>
          </c:val>
          <c:extLst>
            <c:ext xmlns:c16="http://schemas.microsoft.com/office/drawing/2014/chart" uri="{C3380CC4-5D6E-409C-BE32-E72D297353CC}">
              <c16:uniqueId val="{00000003-AB42-D64B-9FE0-D07E7434C192}"/>
            </c:ext>
          </c:extLst>
        </c:ser>
        <c:ser>
          <c:idx val="4"/>
          <c:order val="4"/>
          <c:tx>
            <c:strRef>
              <c:f>Family!$AZ$6</c:f>
              <c:strCache>
                <c:ptCount val="1"/>
                <c:pt idx="0">
                  <c:v>Porphyromonadaceae</c:v>
                </c:pt>
              </c:strCache>
            </c:strRef>
          </c:tx>
          <c:spPr>
            <a:solidFill>
              <a:schemeClr val="accent5"/>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Family!$BA$6:$BF$6</c:f>
              <c:numCache>
                <c:formatCode>General</c:formatCode>
                <c:ptCount val="6"/>
                <c:pt idx="0">
                  <c:v>1.85367027159158</c:v>
                </c:pt>
                <c:pt idx="1">
                  <c:v>2.9618801559278078</c:v>
                </c:pt>
                <c:pt idx="2">
                  <c:v>1.7504696180096639</c:v>
                </c:pt>
                <c:pt idx="3">
                  <c:v>2.1745222325390738</c:v>
                </c:pt>
                <c:pt idx="4">
                  <c:v>2.341978792447184</c:v>
                </c:pt>
                <c:pt idx="5">
                  <c:v>2.3892670940293641</c:v>
                </c:pt>
              </c:numCache>
            </c:numRef>
          </c:val>
          <c:extLst>
            <c:ext xmlns:c16="http://schemas.microsoft.com/office/drawing/2014/chart" uri="{C3380CC4-5D6E-409C-BE32-E72D297353CC}">
              <c16:uniqueId val="{00000004-AB42-D64B-9FE0-D07E7434C192}"/>
            </c:ext>
          </c:extLst>
        </c:ser>
        <c:ser>
          <c:idx val="5"/>
          <c:order val="5"/>
          <c:tx>
            <c:strRef>
              <c:f>Family!$AZ$7</c:f>
              <c:strCache>
                <c:ptCount val="1"/>
                <c:pt idx="0">
                  <c:v>Staphylococcaceae</c:v>
                </c:pt>
              </c:strCache>
            </c:strRef>
          </c:tx>
          <c:spPr>
            <a:solidFill>
              <a:schemeClr val="accent6"/>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Family!$BA$7:$BF$7</c:f>
              <c:numCache>
                <c:formatCode>General</c:formatCode>
                <c:ptCount val="6"/>
                <c:pt idx="0">
                  <c:v>0.96749113431974698</c:v>
                </c:pt>
                <c:pt idx="1">
                  <c:v>0.46323850902369301</c:v>
                </c:pt>
                <c:pt idx="2">
                  <c:v>8.8788886876855653</c:v>
                </c:pt>
                <c:pt idx="3">
                  <c:v>0.86170992145593595</c:v>
                </c:pt>
                <c:pt idx="4">
                  <c:v>1.0027659431107629</c:v>
                </c:pt>
                <c:pt idx="5">
                  <c:v>0.34172751115432198</c:v>
                </c:pt>
              </c:numCache>
            </c:numRef>
          </c:val>
          <c:extLst>
            <c:ext xmlns:c16="http://schemas.microsoft.com/office/drawing/2014/chart" uri="{C3380CC4-5D6E-409C-BE32-E72D297353CC}">
              <c16:uniqueId val="{00000005-AB42-D64B-9FE0-D07E7434C192}"/>
            </c:ext>
          </c:extLst>
        </c:ser>
        <c:ser>
          <c:idx val="6"/>
          <c:order val="6"/>
          <c:tx>
            <c:strRef>
              <c:f>Family!$AZ$8</c:f>
              <c:strCache>
                <c:ptCount val="1"/>
                <c:pt idx="0">
                  <c:v>Rikenellaceae</c:v>
                </c:pt>
              </c:strCache>
            </c:strRef>
          </c:tx>
          <c:spPr>
            <a:solidFill>
              <a:schemeClr val="accent1">
                <a:lumMod val="6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Family!$BA$8:$BF$8</c:f>
              <c:numCache>
                <c:formatCode>General</c:formatCode>
                <c:ptCount val="6"/>
                <c:pt idx="0">
                  <c:v>1.339572774217878</c:v>
                </c:pt>
                <c:pt idx="1">
                  <c:v>1.389024027870819</c:v>
                </c:pt>
                <c:pt idx="2">
                  <c:v>1.448803978541076</c:v>
                </c:pt>
                <c:pt idx="3">
                  <c:v>2.2111475788163082</c:v>
                </c:pt>
                <c:pt idx="4">
                  <c:v>2.0700162008104441</c:v>
                </c:pt>
                <c:pt idx="5">
                  <c:v>2.1741303331196291</c:v>
                </c:pt>
              </c:numCache>
            </c:numRef>
          </c:val>
          <c:extLst>
            <c:ext xmlns:c16="http://schemas.microsoft.com/office/drawing/2014/chart" uri="{C3380CC4-5D6E-409C-BE32-E72D297353CC}">
              <c16:uniqueId val="{00000006-AB42-D64B-9FE0-D07E7434C192}"/>
            </c:ext>
          </c:extLst>
        </c:ser>
        <c:ser>
          <c:idx val="7"/>
          <c:order val="7"/>
          <c:tx>
            <c:strRef>
              <c:f>Family!$AZ$9</c:f>
              <c:strCache>
                <c:ptCount val="1"/>
                <c:pt idx="0">
                  <c:v>Firmicutes_unclassified</c:v>
                </c:pt>
              </c:strCache>
            </c:strRef>
          </c:tx>
          <c:spPr>
            <a:solidFill>
              <a:schemeClr val="accent2">
                <a:lumMod val="6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Family!$BA$9:$BF$9</c:f>
              <c:numCache>
                <c:formatCode>General</c:formatCode>
                <c:ptCount val="6"/>
                <c:pt idx="0">
                  <c:v>1.3008272781875529</c:v>
                </c:pt>
                <c:pt idx="1">
                  <c:v>1.6285945798966821</c:v>
                </c:pt>
                <c:pt idx="2">
                  <c:v>1.3453649938592931</c:v>
                </c:pt>
                <c:pt idx="3">
                  <c:v>1.9357265618106549</c:v>
                </c:pt>
                <c:pt idx="4">
                  <c:v>1.6977535878886101</c:v>
                </c:pt>
                <c:pt idx="5">
                  <c:v>1.7126781141079921</c:v>
                </c:pt>
              </c:numCache>
            </c:numRef>
          </c:val>
          <c:extLst>
            <c:ext xmlns:c16="http://schemas.microsoft.com/office/drawing/2014/chart" uri="{C3380CC4-5D6E-409C-BE32-E72D297353CC}">
              <c16:uniqueId val="{00000007-AB42-D64B-9FE0-D07E7434C192}"/>
            </c:ext>
          </c:extLst>
        </c:ser>
        <c:ser>
          <c:idx val="8"/>
          <c:order val="8"/>
          <c:tx>
            <c:strRef>
              <c:f>Family!$AZ$10</c:f>
              <c:strCache>
                <c:ptCount val="1"/>
                <c:pt idx="0">
                  <c:v>Lactobacillales_unclassified</c:v>
                </c:pt>
              </c:strCache>
            </c:strRef>
          </c:tx>
          <c:spPr>
            <a:solidFill>
              <a:schemeClr val="accent3">
                <a:lumMod val="6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Family!$BA$10:$BF$10</c:f>
              <c:numCache>
                <c:formatCode>General</c:formatCode>
                <c:ptCount val="6"/>
                <c:pt idx="0">
                  <c:v>1.975974087937943</c:v>
                </c:pt>
                <c:pt idx="1">
                  <c:v>1.186821656100896</c:v>
                </c:pt>
                <c:pt idx="2">
                  <c:v>0.53008995951156601</c:v>
                </c:pt>
                <c:pt idx="3">
                  <c:v>0.80453659531848998</c:v>
                </c:pt>
                <c:pt idx="4">
                  <c:v>1.3312676810615249</c:v>
                </c:pt>
                <c:pt idx="5">
                  <c:v>1.266935402718615</c:v>
                </c:pt>
              </c:numCache>
            </c:numRef>
          </c:val>
          <c:extLst>
            <c:ext xmlns:c16="http://schemas.microsoft.com/office/drawing/2014/chart" uri="{C3380CC4-5D6E-409C-BE32-E72D297353CC}">
              <c16:uniqueId val="{00000008-AB42-D64B-9FE0-D07E7434C192}"/>
            </c:ext>
          </c:extLst>
        </c:ser>
        <c:ser>
          <c:idx val="9"/>
          <c:order val="9"/>
          <c:tx>
            <c:strRef>
              <c:f>Family!$AZ$11</c:f>
              <c:strCache>
                <c:ptCount val="1"/>
                <c:pt idx="0">
                  <c:v>Propionibacteriaceae</c:v>
                </c:pt>
              </c:strCache>
            </c:strRef>
          </c:tx>
          <c:spPr>
            <a:solidFill>
              <a:schemeClr val="accent4">
                <a:lumMod val="6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Family!$BA$11:$BF$11</c:f>
              <c:numCache>
                <c:formatCode>General</c:formatCode>
                <c:ptCount val="6"/>
                <c:pt idx="0">
                  <c:v>2.7433261799491642</c:v>
                </c:pt>
                <c:pt idx="1">
                  <c:v>0.52212326252435404</c:v>
                </c:pt>
                <c:pt idx="2">
                  <c:v>0.61128233435041202</c:v>
                </c:pt>
                <c:pt idx="3">
                  <c:v>0.92048191412825897</c:v>
                </c:pt>
                <c:pt idx="4">
                  <c:v>1.1495767490844619</c:v>
                </c:pt>
                <c:pt idx="5">
                  <c:v>0.34930442073527701</c:v>
                </c:pt>
              </c:numCache>
            </c:numRef>
          </c:val>
          <c:extLst>
            <c:ext xmlns:c16="http://schemas.microsoft.com/office/drawing/2014/chart" uri="{C3380CC4-5D6E-409C-BE32-E72D297353CC}">
              <c16:uniqueId val="{00000009-AB42-D64B-9FE0-D07E7434C192}"/>
            </c:ext>
          </c:extLst>
        </c:ser>
        <c:ser>
          <c:idx val="10"/>
          <c:order val="10"/>
          <c:tx>
            <c:strRef>
              <c:f>Family!$AZ$12</c:f>
              <c:strCache>
                <c:ptCount val="1"/>
                <c:pt idx="0">
                  <c:v>Bacteroidales_unclassified</c:v>
                </c:pt>
              </c:strCache>
            </c:strRef>
          </c:tx>
          <c:spPr>
            <a:solidFill>
              <a:schemeClr val="accent5">
                <a:lumMod val="6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Family!$BA$12:$BF$12</c:f>
              <c:numCache>
                <c:formatCode>General</c:formatCode>
                <c:ptCount val="6"/>
                <c:pt idx="0">
                  <c:v>0.65003312874710095</c:v>
                </c:pt>
                <c:pt idx="1">
                  <c:v>1.1066118445826609</c:v>
                </c:pt>
                <c:pt idx="2">
                  <c:v>0.44333346471455698</c:v>
                </c:pt>
                <c:pt idx="3">
                  <c:v>1.1360678868165599</c:v>
                </c:pt>
                <c:pt idx="4">
                  <c:v>0.50077471948785401</c:v>
                </c:pt>
                <c:pt idx="5">
                  <c:v>0.890002654816755</c:v>
                </c:pt>
              </c:numCache>
            </c:numRef>
          </c:val>
          <c:extLst>
            <c:ext xmlns:c16="http://schemas.microsoft.com/office/drawing/2014/chart" uri="{C3380CC4-5D6E-409C-BE32-E72D297353CC}">
              <c16:uniqueId val="{0000000A-AB42-D64B-9FE0-D07E7434C192}"/>
            </c:ext>
          </c:extLst>
        </c:ser>
        <c:ser>
          <c:idx val="11"/>
          <c:order val="11"/>
          <c:tx>
            <c:strRef>
              <c:f>Family!$AZ$13</c:f>
              <c:strCache>
                <c:ptCount val="1"/>
                <c:pt idx="0">
                  <c:v>Bacteria_unclassified</c:v>
                </c:pt>
              </c:strCache>
            </c:strRef>
          </c:tx>
          <c:spPr>
            <a:solidFill>
              <a:schemeClr val="accent6">
                <a:lumMod val="6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Family!$BA$13:$BF$13</c:f>
              <c:numCache>
                <c:formatCode>General</c:formatCode>
                <c:ptCount val="6"/>
                <c:pt idx="0">
                  <c:v>0.57992121158935395</c:v>
                </c:pt>
                <c:pt idx="1">
                  <c:v>0.70206106869956797</c:v>
                </c:pt>
                <c:pt idx="2">
                  <c:v>0.673544828522598</c:v>
                </c:pt>
                <c:pt idx="3">
                  <c:v>0.75403113769311703</c:v>
                </c:pt>
                <c:pt idx="4">
                  <c:v>0.65467092059558796</c:v>
                </c:pt>
                <c:pt idx="5">
                  <c:v>0.86036419686052301</c:v>
                </c:pt>
              </c:numCache>
            </c:numRef>
          </c:val>
          <c:extLst>
            <c:ext xmlns:c16="http://schemas.microsoft.com/office/drawing/2014/chart" uri="{C3380CC4-5D6E-409C-BE32-E72D297353CC}">
              <c16:uniqueId val="{0000000B-AB42-D64B-9FE0-D07E7434C192}"/>
            </c:ext>
          </c:extLst>
        </c:ser>
        <c:ser>
          <c:idx val="12"/>
          <c:order val="12"/>
          <c:tx>
            <c:strRef>
              <c:f>Family!$AZ$14</c:f>
              <c:strCache>
                <c:ptCount val="1"/>
                <c:pt idx="0">
                  <c:v>Carnobacteriaceae</c:v>
                </c:pt>
              </c:strCache>
            </c:strRef>
          </c:tx>
          <c:spPr>
            <a:solidFill>
              <a:schemeClr val="accent1">
                <a:lumMod val="80000"/>
                <a:lumOff val="2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Family!$BA$14:$BF$14</c:f>
              <c:numCache>
                <c:formatCode>General</c:formatCode>
                <c:ptCount val="6"/>
                <c:pt idx="0">
                  <c:v>0.69723996775927599</c:v>
                </c:pt>
                <c:pt idx="1">
                  <c:v>0.59462095018986905</c:v>
                </c:pt>
                <c:pt idx="2">
                  <c:v>0.58749752509264497</c:v>
                </c:pt>
                <c:pt idx="3">
                  <c:v>0.326981564774938</c:v>
                </c:pt>
                <c:pt idx="4">
                  <c:v>0.55239097040812402</c:v>
                </c:pt>
                <c:pt idx="5">
                  <c:v>0.66028812970774298</c:v>
                </c:pt>
              </c:numCache>
            </c:numRef>
          </c:val>
          <c:extLst>
            <c:ext xmlns:c16="http://schemas.microsoft.com/office/drawing/2014/chart" uri="{C3380CC4-5D6E-409C-BE32-E72D297353CC}">
              <c16:uniqueId val="{0000000C-AB42-D64B-9FE0-D07E7434C192}"/>
            </c:ext>
          </c:extLst>
        </c:ser>
        <c:ser>
          <c:idx val="13"/>
          <c:order val="13"/>
          <c:tx>
            <c:strRef>
              <c:f>Family!$AZ$15</c:f>
              <c:strCache>
                <c:ptCount val="1"/>
                <c:pt idx="0">
                  <c:v>Bdellovibrionaceae</c:v>
                </c:pt>
              </c:strCache>
            </c:strRef>
          </c:tx>
          <c:spPr>
            <a:solidFill>
              <a:schemeClr val="accent2">
                <a:lumMod val="80000"/>
                <a:lumOff val="2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Family!$BA$15:$BF$15</c:f>
              <c:numCache>
                <c:formatCode>General</c:formatCode>
                <c:ptCount val="6"/>
                <c:pt idx="0">
                  <c:v>0.76520722603243996</c:v>
                </c:pt>
                <c:pt idx="1">
                  <c:v>0.23831920857418801</c:v>
                </c:pt>
                <c:pt idx="2">
                  <c:v>0.40487998505793099</c:v>
                </c:pt>
                <c:pt idx="3">
                  <c:v>0.45592976192892298</c:v>
                </c:pt>
                <c:pt idx="4">
                  <c:v>0.63693049698664905</c:v>
                </c:pt>
                <c:pt idx="5">
                  <c:v>0.60808256620690704</c:v>
                </c:pt>
              </c:numCache>
            </c:numRef>
          </c:val>
          <c:extLst>
            <c:ext xmlns:c16="http://schemas.microsoft.com/office/drawing/2014/chart" uri="{C3380CC4-5D6E-409C-BE32-E72D297353CC}">
              <c16:uniqueId val="{0000000D-AB42-D64B-9FE0-D07E7434C192}"/>
            </c:ext>
          </c:extLst>
        </c:ser>
        <c:ser>
          <c:idx val="14"/>
          <c:order val="14"/>
          <c:tx>
            <c:strRef>
              <c:f>Family!$AZ$16</c:f>
              <c:strCache>
                <c:ptCount val="1"/>
                <c:pt idx="0">
                  <c:v>Bacillales_unclassified</c:v>
                </c:pt>
              </c:strCache>
            </c:strRef>
          </c:tx>
          <c:spPr>
            <a:solidFill>
              <a:schemeClr val="accent3">
                <a:lumMod val="80000"/>
                <a:lumOff val="2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Family!$BA$16:$BF$16</c:f>
              <c:numCache>
                <c:formatCode>General</c:formatCode>
                <c:ptCount val="6"/>
                <c:pt idx="0">
                  <c:v>0.67577617337213902</c:v>
                </c:pt>
                <c:pt idx="1">
                  <c:v>0.30153443354515103</c:v>
                </c:pt>
                <c:pt idx="2">
                  <c:v>0.61626351669054102</c:v>
                </c:pt>
                <c:pt idx="3">
                  <c:v>0.440589704027193</c:v>
                </c:pt>
                <c:pt idx="4">
                  <c:v>0.65401807248146904</c:v>
                </c:pt>
                <c:pt idx="5">
                  <c:v>0.15712759015091399</c:v>
                </c:pt>
              </c:numCache>
            </c:numRef>
          </c:val>
          <c:extLst>
            <c:ext xmlns:c16="http://schemas.microsoft.com/office/drawing/2014/chart" uri="{C3380CC4-5D6E-409C-BE32-E72D297353CC}">
              <c16:uniqueId val="{0000000E-AB42-D64B-9FE0-D07E7434C192}"/>
            </c:ext>
          </c:extLst>
        </c:ser>
        <c:ser>
          <c:idx val="15"/>
          <c:order val="15"/>
          <c:tx>
            <c:strRef>
              <c:f>Family!$AZ$17</c:f>
              <c:strCache>
                <c:ptCount val="1"/>
                <c:pt idx="0">
                  <c:v>Campylobacteraceae</c:v>
                </c:pt>
              </c:strCache>
            </c:strRef>
          </c:tx>
          <c:spPr>
            <a:solidFill>
              <a:schemeClr val="accent4">
                <a:lumMod val="80000"/>
                <a:lumOff val="2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Family!$BA$17:$BF$17</c:f>
              <c:numCache>
                <c:formatCode>General</c:formatCode>
                <c:ptCount val="6"/>
                <c:pt idx="0">
                  <c:v>0.37574622542973801</c:v>
                </c:pt>
                <c:pt idx="1">
                  <c:v>0.54386950505214504</c:v>
                </c:pt>
                <c:pt idx="2">
                  <c:v>6.34250743591767E-2</c:v>
                </c:pt>
                <c:pt idx="3">
                  <c:v>0.74802046151467505</c:v>
                </c:pt>
                <c:pt idx="4">
                  <c:v>0.28955422834289302</c:v>
                </c:pt>
                <c:pt idx="5">
                  <c:v>0.44411157811352803</c:v>
                </c:pt>
              </c:numCache>
            </c:numRef>
          </c:val>
          <c:extLst>
            <c:ext xmlns:c16="http://schemas.microsoft.com/office/drawing/2014/chart" uri="{C3380CC4-5D6E-409C-BE32-E72D297353CC}">
              <c16:uniqueId val="{0000000F-AB42-D64B-9FE0-D07E7434C192}"/>
            </c:ext>
          </c:extLst>
        </c:ser>
        <c:ser>
          <c:idx val="16"/>
          <c:order val="16"/>
          <c:tx>
            <c:strRef>
              <c:f>Family!$AZ$18</c:f>
              <c:strCache>
                <c:ptCount val="1"/>
                <c:pt idx="0">
                  <c:v>Christensenellaceae</c:v>
                </c:pt>
              </c:strCache>
            </c:strRef>
          </c:tx>
          <c:spPr>
            <a:solidFill>
              <a:schemeClr val="accent5">
                <a:lumMod val="80000"/>
                <a:lumOff val="2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Family!$BA$18:$BF$18</c:f>
              <c:numCache>
                <c:formatCode>General</c:formatCode>
                <c:ptCount val="6"/>
                <c:pt idx="0">
                  <c:v>0.28028827423688102</c:v>
                </c:pt>
                <c:pt idx="1">
                  <c:v>0.47051005927410899</c:v>
                </c:pt>
                <c:pt idx="2">
                  <c:v>0.36821470996286798</c:v>
                </c:pt>
                <c:pt idx="3">
                  <c:v>0.47650051483394101</c:v>
                </c:pt>
                <c:pt idx="4">
                  <c:v>0.36416362071751301</c:v>
                </c:pt>
                <c:pt idx="5">
                  <c:v>0.41730866493403701</c:v>
                </c:pt>
              </c:numCache>
            </c:numRef>
          </c:val>
          <c:extLst>
            <c:ext xmlns:c16="http://schemas.microsoft.com/office/drawing/2014/chart" uri="{C3380CC4-5D6E-409C-BE32-E72D297353CC}">
              <c16:uniqueId val="{00000010-AB42-D64B-9FE0-D07E7434C192}"/>
            </c:ext>
          </c:extLst>
        </c:ser>
        <c:ser>
          <c:idx val="17"/>
          <c:order val="17"/>
          <c:tx>
            <c:strRef>
              <c:f>Family!$AZ$19</c:f>
              <c:strCache>
                <c:ptCount val="1"/>
                <c:pt idx="0">
                  <c:v>Lactobacillaceae</c:v>
                </c:pt>
              </c:strCache>
            </c:strRef>
          </c:tx>
          <c:spPr>
            <a:solidFill>
              <a:schemeClr val="accent6">
                <a:lumMod val="80000"/>
                <a:lumOff val="2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Family!$BA$19:$BF$19</c:f>
              <c:numCache>
                <c:formatCode>General</c:formatCode>
                <c:ptCount val="6"/>
                <c:pt idx="0">
                  <c:v>0.50893765086763898</c:v>
                </c:pt>
                <c:pt idx="1">
                  <c:v>0.45656928829412602</c:v>
                </c:pt>
                <c:pt idx="2">
                  <c:v>7.0937224805652094E-2</c:v>
                </c:pt>
                <c:pt idx="3">
                  <c:v>0.231084170062409</c:v>
                </c:pt>
                <c:pt idx="4">
                  <c:v>0.34391432495817598</c:v>
                </c:pt>
                <c:pt idx="5">
                  <c:v>0.51826113077401903</c:v>
                </c:pt>
              </c:numCache>
            </c:numRef>
          </c:val>
          <c:extLst>
            <c:ext xmlns:c16="http://schemas.microsoft.com/office/drawing/2014/chart" uri="{C3380CC4-5D6E-409C-BE32-E72D297353CC}">
              <c16:uniqueId val="{00000011-AB42-D64B-9FE0-D07E7434C192}"/>
            </c:ext>
          </c:extLst>
        </c:ser>
        <c:ser>
          <c:idx val="18"/>
          <c:order val="18"/>
          <c:tx>
            <c:strRef>
              <c:f>Family!$AZ$20</c:f>
              <c:strCache>
                <c:ptCount val="1"/>
                <c:pt idx="0">
                  <c:v>Veillonellaceae</c:v>
                </c:pt>
              </c:strCache>
            </c:strRef>
          </c:tx>
          <c:spPr>
            <a:solidFill>
              <a:schemeClr val="accent1">
                <a:lumMod val="8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Family!$BA$20:$BF$20</c:f>
              <c:numCache>
                <c:formatCode>General</c:formatCode>
                <c:ptCount val="6"/>
                <c:pt idx="0">
                  <c:v>0.40313786185496903</c:v>
                </c:pt>
                <c:pt idx="1">
                  <c:v>0.17397672553584201</c:v>
                </c:pt>
                <c:pt idx="2">
                  <c:v>0.21923717678895099</c:v>
                </c:pt>
                <c:pt idx="3">
                  <c:v>0.24337765012273099</c:v>
                </c:pt>
                <c:pt idx="4">
                  <c:v>0.433410103344889</c:v>
                </c:pt>
                <c:pt idx="5">
                  <c:v>0.351212776057575</c:v>
                </c:pt>
              </c:numCache>
            </c:numRef>
          </c:val>
          <c:extLst>
            <c:ext xmlns:c16="http://schemas.microsoft.com/office/drawing/2014/chart" uri="{C3380CC4-5D6E-409C-BE32-E72D297353CC}">
              <c16:uniqueId val="{00000012-AB42-D64B-9FE0-D07E7434C192}"/>
            </c:ext>
          </c:extLst>
        </c:ser>
        <c:ser>
          <c:idx val="19"/>
          <c:order val="19"/>
          <c:tx>
            <c:strRef>
              <c:f>Family!$AZ$21</c:f>
              <c:strCache>
                <c:ptCount val="1"/>
                <c:pt idx="0">
                  <c:v>Enterobacteriaceae</c:v>
                </c:pt>
              </c:strCache>
            </c:strRef>
          </c:tx>
          <c:spPr>
            <a:solidFill>
              <a:schemeClr val="accent2">
                <a:lumMod val="8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Family!$BA$21:$BF$21</c:f>
              <c:numCache>
                <c:formatCode>General</c:formatCode>
                <c:ptCount val="6"/>
                <c:pt idx="0">
                  <c:v>0.16911630870449701</c:v>
                </c:pt>
                <c:pt idx="1">
                  <c:v>7.5600371344579906E-2</c:v>
                </c:pt>
                <c:pt idx="2">
                  <c:v>0.56981344241953202</c:v>
                </c:pt>
                <c:pt idx="3">
                  <c:v>0.218412995379938</c:v>
                </c:pt>
                <c:pt idx="4">
                  <c:v>0.35654770496914101</c:v>
                </c:pt>
                <c:pt idx="5">
                  <c:v>0.23892886070552299</c:v>
                </c:pt>
              </c:numCache>
            </c:numRef>
          </c:val>
          <c:extLst>
            <c:ext xmlns:c16="http://schemas.microsoft.com/office/drawing/2014/chart" uri="{C3380CC4-5D6E-409C-BE32-E72D297353CC}">
              <c16:uniqueId val="{00000013-AB42-D64B-9FE0-D07E7434C192}"/>
            </c:ext>
          </c:extLst>
        </c:ser>
        <c:ser>
          <c:idx val="20"/>
          <c:order val="20"/>
          <c:tx>
            <c:strRef>
              <c:f>Family!$AZ$22</c:f>
              <c:strCache>
                <c:ptCount val="1"/>
                <c:pt idx="0">
                  <c:v>Erysipelotrichaceae</c:v>
                </c:pt>
              </c:strCache>
            </c:strRef>
          </c:tx>
          <c:spPr>
            <a:solidFill>
              <a:schemeClr val="accent3">
                <a:lumMod val="8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Family!$BA$22:$BF$22</c:f>
              <c:numCache>
                <c:formatCode>General</c:formatCode>
                <c:ptCount val="6"/>
                <c:pt idx="0">
                  <c:v>0.30183396033166099</c:v>
                </c:pt>
                <c:pt idx="1">
                  <c:v>0.28117356974413199</c:v>
                </c:pt>
                <c:pt idx="2">
                  <c:v>0.25001226225343598</c:v>
                </c:pt>
                <c:pt idx="3">
                  <c:v>0.25499551152220301</c:v>
                </c:pt>
                <c:pt idx="4">
                  <c:v>0.287812699751547</c:v>
                </c:pt>
                <c:pt idx="5">
                  <c:v>0.270538688703089</c:v>
                </c:pt>
              </c:numCache>
            </c:numRef>
          </c:val>
          <c:extLst>
            <c:ext xmlns:c16="http://schemas.microsoft.com/office/drawing/2014/chart" uri="{C3380CC4-5D6E-409C-BE32-E72D297353CC}">
              <c16:uniqueId val="{00000014-AB42-D64B-9FE0-D07E7434C192}"/>
            </c:ext>
          </c:extLst>
        </c:ser>
        <c:ser>
          <c:idx val="21"/>
          <c:order val="21"/>
          <c:tx>
            <c:strRef>
              <c:f>Family!$AZ$23</c:f>
              <c:strCache>
                <c:ptCount val="1"/>
                <c:pt idx="0">
                  <c:v>Acidaminococcaceae</c:v>
                </c:pt>
              </c:strCache>
            </c:strRef>
          </c:tx>
          <c:spPr>
            <a:solidFill>
              <a:schemeClr val="accent4">
                <a:lumMod val="8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Family!$BA$23:$BF$23</c:f>
              <c:numCache>
                <c:formatCode>General</c:formatCode>
                <c:ptCount val="6"/>
                <c:pt idx="0">
                  <c:v>0.64925198993519995</c:v>
                </c:pt>
                <c:pt idx="1">
                  <c:v>0.72614175520764301</c:v>
                </c:pt>
                <c:pt idx="2">
                  <c:v>3.3215213725460498E-2</c:v>
                </c:pt>
                <c:pt idx="3">
                  <c:v>4.0486061093847003E-2</c:v>
                </c:pt>
                <c:pt idx="4">
                  <c:v>1.75466681393045E-2</c:v>
                </c:pt>
                <c:pt idx="5">
                  <c:v>0.25065053903395301</c:v>
                </c:pt>
              </c:numCache>
            </c:numRef>
          </c:val>
          <c:extLst>
            <c:ext xmlns:c16="http://schemas.microsoft.com/office/drawing/2014/chart" uri="{C3380CC4-5D6E-409C-BE32-E72D297353CC}">
              <c16:uniqueId val="{00000015-AB42-D64B-9FE0-D07E7434C192}"/>
            </c:ext>
          </c:extLst>
        </c:ser>
        <c:ser>
          <c:idx val="22"/>
          <c:order val="22"/>
          <c:tx>
            <c:strRef>
              <c:f>Family!$AZ$24</c:f>
              <c:strCache>
                <c:ptCount val="1"/>
                <c:pt idx="0">
                  <c:v>Comamonadaceae</c:v>
                </c:pt>
              </c:strCache>
            </c:strRef>
          </c:tx>
          <c:spPr>
            <a:solidFill>
              <a:schemeClr val="accent5">
                <a:lumMod val="8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Family!$BA$24:$BF$24</c:f>
              <c:numCache>
                <c:formatCode>General</c:formatCode>
                <c:ptCount val="6"/>
                <c:pt idx="0">
                  <c:v>8.8480561402389399E-2</c:v>
                </c:pt>
                <c:pt idx="1">
                  <c:v>3.3867612891019097E-2</c:v>
                </c:pt>
                <c:pt idx="2">
                  <c:v>2.6723882739496E-2</c:v>
                </c:pt>
                <c:pt idx="3">
                  <c:v>4.8720566116481297E-2</c:v>
                </c:pt>
                <c:pt idx="4">
                  <c:v>0.13019559854723001</c:v>
                </c:pt>
                <c:pt idx="5">
                  <c:v>0.71483775585624898</c:v>
                </c:pt>
              </c:numCache>
            </c:numRef>
          </c:val>
          <c:extLst>
            <c:ext xmlns:c16="http://schemas.microsoft.com/office/drawing/2014/chart" uri="{C3380CC4-5D6E-409C-BE32-E72D297353CC}">
              <c16:uniqueId val="{00000016-AB42-D64B-9FE0-D07E7434C192}"/>
            </c:ext>
          </c:extLst>
        </c:ser>
        <c:ser>
          <c:idx val="23"/>
          <c:order val="23"/>
          <c:tx>
            <c:strRef>
              <c:f>Family!$AZ$25</c:f>
              <c:strCache>
                <c:ptCount val="1"/>
                <c:pt idx="0">
                  <c:v>Neisseriaceae</c:v>
                </c:pt>
              </c:strCache>
            </c:strRef>
          </c:tx>
          <c:spPr>
            <a:solidFill>
              <a:schemeClr val="accent6">
                <a:lumMod val="8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Family!$BA$25:$BF$25</c:f>
              <c:numCache>
                <c:formatCode>General</c:formatCode>
                <c:ptCount val="6"/>
                <c:pt idx="0">
                  <c:v>0.508342882177651</c:v>
                </c:pt>
                <c:pt idx="1">
                  <c:v>2.06968443611973E-2</c:v>
                </c:pt>
                <c:pt idx="2">
                  <c:v>3.7510619301388201E-2</c:v>
                </c:pt>
                <c:pt idx="3">
                  <c:v>8.3831501430208996E-2</c:v>
                </c:pt>
                <c:pt idx="4">
                  <c:v>0.366459614545525</c:v>
                </c:pt>
                <c:pt idx="5">
                  <c:v>2.6214204416447201E-2</c:v>
                </c:pt>
              </c:numCache>
            </c:numRef>
          </c:val>
          <c:extLst>
            <c:ext xmlns:c16="http://schemas.microsoft.com/office/drawing/2014/chart" uri="{C3380CC4-5D6E-409C-BE32-E72D297353CC}">
              <c16:uniqueId val="{00000017-AB42-D64B-9FE0-D07E7434C192}"/>
            </c:ext>
          </c:extLst>
        </c:ser>
        <c:ser>
          <c:idx val="24"/>
          <c:order val="24"/>
          <c:tx>
            <c:strRef>
              <c:f>Family!$AZ$26</c:f>
              <c:strCache>
                <c:ptCount val="1"/>
                <c:pt idx="0">
                  <c:v>Oxalobacteraceae</c:v>
                </c:pt>
              </c:strCache>
            </c:strRef>
          </c:tx>
          <c:spPr>
            <a:solidFill>
              <a:schemeClr val="accent1">
                <a:lumMod val="60000"/>
                <a:lumOff val="4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Family!$BA$26:$BF$26</c:f>
              <c:numCache>
                <c:formatCode>General</c:formatCode>
                <c:ptCount val="6"/>
                <c:pt idx="0">
                  <c:v>3.8039026699248101E-3</c:v>
                </c:pt>
                <c:pt idx="1">
                  <c:v>1.64975136244019E-2</c:v>
                </c:pt>
                <c:pt idx="2">
                  <c:v>2.71726428413784E-3</c:v>
                </c:pt>
                <c:pt idx="3">
                  <c:v>4.4357131411647604E-3</c:v>
                </c:pt>
                <c:pt idx="4">
                  <c:v>5.7771881751748997E-3</c:v>
                </c:pt>
                <c:pt idx="5">
                  <c:v>0.67823151434117901</c:v>
                </c:pt>
              </c:numCache>
            </c:numRef>
          </c:val>
          <c:extLst>
            <c:ext xmlns:c16="http://schemas.microsoft.com/office/drawing/2014/chart" uri="{C3380CC4-5D6E-409C-BE32-E72D297353CC}">
              <c16:uniqueId val="{00000018-AB42-D64B-9FE0-D07E7434C192}"/>
            </c:ext>
          </c:extLst>
        </c:ser>
        <c:ser>
          <c:idx val="25"/>
          <c:order val="25"/>
          <c:tx>
            <c:strRef>
              <c:f>Family!$AZ$27</c:f>
              <c:strCache>
                <c:ptCount val="1"/>
                <c:pt idx="0">
                  <c:v>Clostridia_unclassified</c:v>
                </c:pt>
              </c:strCache>
            </c:strRef>
          </c:tx>
          <c:spPr>
            <a:solidFill>
              <a:schemeClr val="accent2">
                <a:lumMod val="60000"/>
                <a:lumOff val="4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Family!$BA$27:$BF$27</c:f>
              <c:numCache>
                <c:formatCode>General</c:formatCode>
                <c:ptCount val="6"/>
                <c:pt idx="0">
                  <c:v>0.15116945660550299</c:v>
                </c:pt>
                <c:pt idx="1">
                  <c:v>0.121759046246653</c:v>
                </c:pt>
                <c:pt idx="2">
                  <c:v>0.13735487216700401</c:v>
                </c:pt>
                <c:pt idx="3">
                  <c:v>0.16588536416480901</c:v>
                </c:pt>
                <c:pt idx="4">
                  <c:v>0.178400884476038</c:v>
                </c:pt>
                <c:pt idx="5">
                  <c:v>0.132331940804255</c:v>
                </c:pt>
              </c:numCache>
            </c:numRef>
          </c:val>
          <c:extLst>
            <c:ext xmlns:c16="http://schemas.microsoft.com/office/drawing/2014/chart" uri="{C3380CC4-5D6E-409C-BE32-E72D297353CC}">
              <c16:uniqueId val="{00000019-AB42-D64B-9FE0-D07E7434C192}"/>
            </c:ext>
          </c:extLst>
        </c:ser>
        <c:ser>
          <c:idx val="26"/>
          <c:order val="26"/>
          <c:tx>
            <c:strRef>
              <c:f>Family!$AZ$28</c:f>
              <c:strCache>
                <c:ptCount val="1"/>
                <c:pt idx="0">
                  <c:v>Clostridiales_Incertae_Sedis_XIII</c:v>
                </c:pt>
              </c:strCache>
            </c:strRef>
          </c:tx>
          <c:spPr>
            <a:solidFill>
              <a:schemeClr val="accent3">
                <a:lumMod val="60000"/>
                <a:lumOff val="4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Family!$BA$28:$BF$28</c:f>
              <c:numCache>
                <c:formatCode>General</c:formatCode>
                <c:ptCount val="6"/>
                <c:pt idx="0">
                  <c:v>0.14163516157499201</c:v>
                </c:pt>
                <c:pt idx="1">
                  <c:v>0.11598928307497799</c:v>
                </c:pt>
                <c:pt idx="2">
                  <c:v>0.12342848458945101</c:v>
                </c:pt>
                <c:pt idx="3">
                  <c:v>0.14669099589787901</c:v>
                </c:pt>
                <c:pt idx="4">
                  <c:v>0.13315899364233799</c:v>
                </c:pt>
                <c:pt idx="5">
                  <c:v>0.14495995766152001</c:v>
                </c:pt>
              </c:numCache>
            </c:numRef>
          </c:val>
          <c:extLst>
            <c:ext xmlns:c16="http://schemas.microsoft.com/office/drawing/2014/chart" uri="{C3380CC4-5D6E-409C-BE32-E72D297353CC}">
              <c16:uniqueId val="{0000001A-AB42-D64B-9FE0-D07E7434C192}"/>
            </c:ext>
          </c:extLst>
        </c:ser>
        <c:ser>
          <c:idx val="27"/>
          <c:order val="27"/>
          <c:tx>
            <c:strRef>
              <c:f>Family!$AZ$29</c:f>
              <c:strCache>
                <c:ptCount val="1"/>
                <c:pt idx="0">
                  <c:v>Streptococcaceae</c:v>
                </c:pt>
              </c:strCache>
            </c:strRef>
          </c:tx>
          <c:spPr>
            <a:solidFill>
              <a:schemeClr val="accent4">
                <a:lumMod val="60000"/>
                <a:lumOff val="4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Family!$BA$29:$BF$29</c:f>
              <c:numCache>
                <c:formatCode>General</c:formatCode>
                <c:ptCount val="6"/>
                <c:pt idx="0">
                  <c:v>0.26065358341140799</c:v>
                </c:pt>
                <c:pt idx="1">
                  <c:v>7.7195167103742607E-2</c:v>
                </c:pt>
                <c:pt idx="2">
                  <c:v>6.8525784019759103E-2</c:v>
                </c:pt>
                <c:pt idx="3">
                  <c:v>7.8522086630109802E-2</c:v>
                </c:pt>
                <c:pt idx="4">
                  <c:v>0.15569611977891201</c:v>
                </c:pt>
                <c:pt idx="5">
                  <c:v>8.1687989148231999E-2</c:v>
                </c:pt>
              </c:numCache>
            </c:numRef>
          </c:val>
          <c:extLst>
            <c:ext xmlns:c16="http://schemas.microsoft.com/office/drawing/2014/chart" uri="{C3380CC4-5D6E-409C-BE32-E72D297353CC}">
              <c16:uniqueId val="{0000001B-AB42-D64B-9FE0-D07E7434C192}"/>
            </c:ext>
          </c:extLst>
        </c:ser>
        <c:ser>
          <c:idx val="28"/>
          <c:order val="28"/>
          <c:tx>
            <c:strRef>
              <c:f>Family!$AZ$30</c:f>
              <c:strCache>
                <c:ptCount val="1"/>
                <c:pt idx="0">
                  <c:v>Clostridiales_Incertae_Sedis_XI</c:v>
                </c:pt>
              </c:strCache>
            </c:strRef>
          </c:tx>
          <c:spPr>
            <a:solidFill>
              <a:schemeClr val="accent5">
                <a:lumMod val="60000"/>
                <a:lumOff val="4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Family!$BA$30:$BF$30</c:f>
              <c:numCache>
                <c:formatCode>General</c:formatCode>
                <c:ptCount val="6"/>
                <c:pt idx="0">
                  <c:v>0.175774300550989</c:v>
                </c:pt>
                <c:pt idx="1">
                  <c:v>3.1508158943023799E-2</c:v>
                </c:pt>
                <c:pt idx="2">
                  <c:v>9.65769379877668E-2</c:v>
                </c:pt>
                <c:pt idx="3">
                  <c:v>0.111380989656997</c:v>
                </c:pt>
                <c:pt idx="4">
                  <c:v>0.23256138271570001</c:v>
                </c:pt>
                <c:pt idx="5">
                  <c:v>3.2629804528019203E-2</c:v>
                </c:pt>
              </c:numCache>
            </c:numRef>
          </c:val>
          <c:extLst>
            <c:ext xmlns:c16="http://schemas.microsoft.com/office/drawing/2014/chart" uri="{C3380CC4-5D6E-409C-BE32-E72D297353CC}">
              <c16:uniqueId val="{0000001C-AB42-D64B-9FE0-D07E7434C192}"/>
            </c:ext>
          </c:extLst>
        </c:ser>
        <c:ser>
          <c:idx val="29"/>
          <c:order val="29"/>
          <c:tx>
            <c:strRef>
              <c:f>Family!$AZ$31</c:f>
              <c:strCache>
                <c:ptCount val="1"/>
                <c:pt idx="0">
                  <c:v>Anaeroplasmataceae</c:v>
                </c:pt>
              </c:strCache>
            </c:strRef>
          </c:tx>
          <c:spPr>
            <a:solidFill>
              <a:schemeClr val="accent6">
                <a:lumMod val="60000"/>
                <a:lumOff val="4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Family!$BA$31:$BF$31</c:f>
              <c:numCache>
                <c:formatCode>General</c:formatCode>
                <c:ptCount val="6"/>
                <c:pt idx="0">
                  <c:v>0.105139813532923</c:v>
                </c:pt>
                <c:pt idx="1">
                  <c:v>2.3206613465600798E-2</c:v>
                </c:pt>
                <c:pt idx="2">
                  <c:v>0.16259039850318599</c:v>
                </c:pt>
                <c:pt idx="3">
                  <c:v>0.26971148141978102</c:v>
                </c:pt>
                <c:pt idx="4">
                  <c:v>0.120760463151457</c:v>
                </c:pt>
                <c:pt idx="5">
                  <c:v>6.78486861267249E-2</c:v>
                </c:pt>
              </c:numCache>
            </c:numRef>
          </c:val>
          <c:extLst>
            <c:ext xmlns:c16="http://schemas.microsoft.com/office/drawing/2014/chart" uri="{C3380CC4-5D6E-409C-BE32-E72D297353CC}">
              <c16:uniqueId val="{0000001D-AB42-D64B-9FE0-D07E7434C192}"/>
            </c:ext>
          </c:extLst>
        </c:ser>
        <c:ser>
          <c:idx val="30"/>
          <c:order val="30"/>
          <c:tx>
            <c:strRef>
              <c:f>Family!$AZ$32</c:f>
              <c:strCache>
                <c:ptCount val="1"/>
                <c:pt idx="0">
                  <c:v>Bacilli_unclassified</c:v>
                </c:pt>
              </c:strCache>
            </c:strRef>
          </c:tx>
          <c:spPr>
            <a:solidFill>
              <a:schemeClr val="accent1">
                <a:lumMod val="5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Family!$BA$32:$BF$32</c:f>
              <c:numCache>
                <c:formatCode>General</c:formatCode>
                <c:ptCount val="6"/>
                <c:pt idx="0">
                  <c:v>9.8295466089661901E-2</c:v>
                </c:pt>
                <c:pt idx="1">
                  <c:v>6.8173949071648296E-2</c:v>
                </c:pt>
                <c:pt idx="2">
                  <c:v>0.235507194216656</c:v>
                </c:pt>
                <c:pt idx="3">
                  <c:v>7.6309691510181604E-2</c:v>
                </c:pt>
                <c:pt idx="4">
                  <c:v>9.5183334705110201E-2</c:v>
                </c:pt>
                <c:pt idx="5">
                  <c:v>5.81134113510604E-2</c:v>
                </c:pt>
              </c:numCache>
            </c:numRef>
          </c:val>
          <c:extLst>
            <c:ext xmlns:c16="http://schemas.microsoft.com/office/drawing/2014/chart" uri="{C3380CC4-5D6E-409C-BE32-E72D297353CC}">
              <c16:uniqueId val="{0000001E-AB42-D64B-9FE0-D07E7434C192}"/>
            </c:ext>
          </c:extLst>
        </c:ser>
        <c:ser>
          <c:idx val="31"/>
          <c:order val="31"/>
          <c:tx>
            <c:strRef>
              <c:f>Family!$AZ$33</c:f>
              <c:strCache>
                <c:ptCount val="1"/>
                <c:pt idx="0">
                  <c:v>Desulfovibrionaceae</c:v>
                </c:pt>
              </c:strCache>
            </c:strRef>
          </c:tx>
          <c:spPr>
            <a:solidFill>
              <a:schemeClr val="accent2">
                <a:lumMod val="5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Family!$BA$33:$BF$33</c:f>
              <c:numCache>
                <c:formatCode>General</c:formatCode>
                <c:ptCount val="6"/>
                <c:pt idx="0">
                  <c:v>4.2300669483808603E-2</c:v>
                </c:pt>
                <c:pt idx="1">
                  <c:v>7.7731884273303506E-2</c:v>
                </c:pt>
                <c:pt idx="2">
                  <c:v>4.83066708520003E-2</c:v>
                </c:pt>
                <c:pt idx="3">
                  <c:v>8.2073263461098597E-2</c:v>
                </c:pt>
                <c:pt idx="4">
                  <c:v>0.110563092611192</c:v>
                </c:pt>
                <c:pt idx="5">
                  <c:v>0.114786426084604</c:v>
                </c:pt>
              </c:numCache>
            </c:numRef>
          </c:val>
          <c:extLst>
            <c:ext xmlns:c16="http://schemas.microsoft.com/office/drawing/2014/chart" uri="{C3380CC4-5D6E-409C-BE32-E72D297353CC}">
              <c16:uniqueId val="{0000001F-AB42-D64B-9FE0-D07E7434C192}"/>
            </c:ext>
          </c:extLst>
        </c:ser>
        <c:ser>
          <c:idx val="32"/>
          <c:order val="32"/>
          <c:tx>
            <c:strRef>
              <c:f>Family!$AZ$34</c:f>
              <c:strCache>
                <c:ptCount val="1"/>
                <c:pt idx="0">
                  <c:v>Catabacteriaceae</c:v>
                </c:pt>
              </c:strCache>
            </c:strRef>
          </c:tx>
          <c:spPr>
            <a:solidFill>
              <a:schemeClr val="accent3">
                <a:lumMod val="5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Family!$BA$34:$BF$34</c:f>
              <c:numCache>
                <c:formatCode>General</c:formatCode>
                <c:ptCount val="6"/>
                <c:pt idx="0">
                  <c:v>5.8065229308835301E-2</c:v>
                </c:pt>
                <c:pt idx="1">
                  <c:v>0.10067065665321499</c:v>
                </c:pt>
                <c:pt idx="2">
                  <c:v>9.3131609653124198E-2</c:v>
                </c:pt>
                <c:pt idx="3">
                  <c:v>0.10366282316736899</c:v>
                </c:pt>
                <c:pt idx="4">
                  <c:v>7.3687350715131994E-2</c:v>
                </c:pt>
                <c:pt idx="5">
                  <c:v>4.8505218906816999E-2</c:v>
                </c:pt>
              </c:numCache>
            </c:numRef>
          </c:val>
          <c:extLst>
            <c:ext xmlns:c16="http://schemas.microsoft.com/office/drawing/2014/chart" uri="{C3380CC4-5D6E-409C-BE32-E72D297353CC}">
              <c16:uniqueId val="{00000020-AB42-D64B-9FE0-D07E7434C192}"/>
            </c:ext>
          </c:extLst>
        </c:ser>
        <c:ser>
          <c:idx val="33"/>
          <c:order val="33"/>
          <c:tx>
            <c:strRef>
              <c:f>Family!$AZ$35</c:f>
              <c:strCache>
                <c:ptCount val="1"/>
                <c:pt idx="0">
                  <c:v>Peptostreptococcaceae</c:v>
                </c:pt>
              </c:strCache>
            </c:strRef>
          </c:tx>
          <c:spPr>
            <a:solidFill>
              <a:schemeClr val="accent4">
                <a:lumMod val="5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Family!$BA$35:$BF$35</c:f>
              <c:numCache>
                <c:formatCode>General</c:formatCode>
                <c:ptCount val="6"/>
                <c:pt idx="0">
                  <c:v>8.1795965848369803E-2</c:v>
                </c:pt>
                <c:pt idx="1">
                  <c:v>3.5342905055223403E-2</c:v>
                </c:pt>
                <c:pt idx="2">
                  <c:v>0.20590008787155301</c:v>
                </c:pt>
                <c:pt idx="3">
                  <c:v>2.1090587265807599E-2</c:v>
                </c:pt>
                <c:pt idx="4">
                  <c:v>8.6519233852657002E-2</c:v>
                </c:pt>
                <c:pt idx="5">
                  <c:v>3.69004572437584E-2</c:v>
                </c:pt>
              </c:numCache>
            </c:numRef>
          </c:val>
          <c:extLst>
            <c:ext xmlns:c16="http://schemas.microsoft.com/office/drawing/2014/chart" uri="{C3380CC4-5D6E-409C-BE32-E72D297353CC}">
              <c16:uniqueId val="{00000021-AB42-D64B-9FE0-D07E7434C192}"/>
            </c:ext>
          </c:extLst>
        </c:ser>
        <c:ser>
          <c:idx val="34"/>
          <c:order val="34"/>
          <c:tx>
            <c:strRef>
              <c:f>Family!$AZ$36</c:f>
              <c:strCache>
                <c:ptCount val="1"/>
                <c:pt idx="0">
                  <c:v>Peptococcaceae_1</c:v>
                </c:pt>
              </c:strCache>
            </c:strRef>
          </c:tx>
          <c:spPr>
            <a:solidFill>
              <a:schemeClr val="accent5">
                <a:lumMod val="5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Family!$BA$36:$BF$36</c:f>
              <c:numCache>
                <c:formatCode>General</c:formatCode>
                <c:ptCount val="6"/>
                <c:pt idx="0">
                  <c:v>5.96257403278245E-2</c:v>
                </c:pt>
                <c:pt idx="1">
                  <c:v>2.33400856524799E-2</c:v>
                </c:pt>
                <c:pt idx="2">
                  <c:v>3.1272239793654601E-2</c:v>
                </c:pt>
                <c:pt idx="3">
                  <c:v>0.117020636165554</c:v>
                </c:pt>
                <c:pt idx="4">
                  <c:v>0.128904260421628</c:v>
                </c:pt>
                <c:pt idx="5">
                  <c:v>2.6604409843051499E-2</c:v>
                </c:pt>
              </c:numCache>
            </c:numRef>
          </c:val>
          <c:extLst>
            <c:ext xmlns:c16="http://schemas.microsoft.com/office/drawing/2014/chart" uri="{C3380CC4-5D6E-409C-BE32-E72D297353CC}">
              <c16:uniqueId val="{00000022-AB42-D64B-9FE0-D07E7434C192}"/>
            </c:ext>
          </c:extLst>
        </c:ser>
        <c:ser>
          <c:idx val="35"/>
          <c:order val="35"/>
          <c:tx>
            <c:strRef>
              <c:f>Family!$AZ$37</c:f>
              <c:strCache>
                <c:ptCount val="1"/>
                <c:pt idx="0">
                  <c:v>Aerococcaceae</c:v>
                </c:pt>
              </c:strCache>
            </c:strRef>
          </c:tx>
          <c:spPr>
            <a:solidFill>
              <a:schemeClr val="accent6">
                <a:lumMod val="5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Family!$BA$37:$BF$37</c:f>
              <c:numCache>
                <c:formatCode>General</c:formatCode>
                <c:ptCount val="6"/>
                <c:pt idx="0">
                  <c:v>0.104754396562043</c:v>
                </c:pt>
                <c:pt idx="1">
                  <c:v>2.3343987517713302E-3</c:v>
                </c:pt>
                <c:pt idx="2">
                  <c:v>1.0094981254418E-2</c:v>
                </c:pt>
                <c:pt idx="3">
                  <c:v>1.01689903516001E-3</c:v>
                </c:pt>
                <c:pt idx="4">
                  <c:v>0.23281106789973199</c:v>
                </c:pt>
                <c:pt idx="5">
                  <c:v>3.50432276074648E-3</c:v>
                </c:pt>
              </c:numCache>
            </c:numRef>
          </c:val>
          <c:extLst>
            <c:ext xmlns:c16="http://schemas.microsoft.com/office/drawing/2014/chart" uri="{C3380CC4-5D6E-409C-BE32-E72D297353CC}">
              <c16:uniqueId val="{00000023-AB42-D64B-9FE0-D07E7434C192}"/>
            </c:ext>
          </c:extLst>
        </c:ser>
        <c:ser>
          <c:idx val="36"/>
          <c:order val="36"/>
          <c:tx>
            <c:strRef>
              <c:f>Family!$AZ$38</c:f>
              <c:strCache>
                <c:ptCount val="1"/>
                <c:pt idx="0">
                  <c:v>Burkholderiales_unclassified</c:v>
                </c:pt>
              </c:strCache>
            </c:strRef>
          </c:tx>
          <c:spPr>
            <a:solidFill>
              <a:schemeClr val="accent1">
                <a:lumMod val="70000"/>
                <a:lumOff val="3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Family!$BA$38:$BF$38</c:f>
              <c:numCache>
                <c:formatCode>General</c:formatCode>
                <c:ptCount val="6"/>
                <c:pt idx="0">
                  <c:v>2.5516669412341399E-2</c:v>
                </c:pt>
                <c:pt idx="1">
                  <c:v>1.02806620084279E-2</c:v>
                </c:pt>
                <c:pt idx="2">
                  <c:v>1.02743487747038E-2</c:v>
                </c:pt>
                <c:pt idx="3">
                  <c:v>1.10718721594861E-2</c:v>
                </c:pt>
                <c:pt idx="4">
                  <c:v>2.5138283431708899E-2</c:v>
                </c:pt>
                <c:pt idx="5">
                  <c:v>0.22454846527623801</c:v>
                </c:pt>
              </c:numCache>
            </c:numRef>
          </c:val>
          <c:extLst>
            <c:ext xmlns:c16="http://schemas.microsoft.com/office/drawing/2014/chart" uri="{C3380CC4-5D6E-409C-BE32-E72D297353CC}">
              <c16:uniqueId val="{00000024-AB42-D64B-9FE0-D07E7434C192}"/>
            </c:ext>
          </c:extLst>
        </c:ser>
        <c:ser>
          <c:idx val="37"/>
          <c:order val="37"/>
          <c:tx>
            <c:strRef>
              <c:f>Family!$AZ$39</c:f>
              <c:strCache>
                <c:ptCount val="1"/>
                <c:pt idx="0">
                  <c:v>Burkholderiales_incertae_sedis</c:v>
                </c:pt>
              </c:strCache>
            </c:strRef>
          </c:tx>
          <c:spPr>
            <a:solidFill>
              <a:schemeClr val="accent2">
                <a:lumMod val="70000"/>
                <a:lumOff val="3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Family!$BA$39:$BF$39</c:f>
              <c:numCache>
                <c:formatCode>General</c:formatCode>
                <c:ptCount val="6"/>
                <c:pt idx="0">
                  <c:v>7.6676370123897802E-2</c:v>
                </c:pt>
                <c:pt idx="1">
                  <c:v>1.6838557112389501E-2</c:v>
                </c:pt>
                <c:pt idx="2">
                  <c:v>2.0901784720929399E-2</c:v>
                </c:pt>
                <c:pt idx="3">
                  <c:v>4.0729553441687098E-2</c:v>
                </c:pt>
                <c:pt idx="4">
                  <c:v>6.4706855546203798E-2</c:v>
                </c:pt>
                <c:pt idx="5">
                  <c:v>8.4018690112371702E-2</c:v>
                </c:pt>
              </c:numCache>
            </c:numRef>
          </c:val>
          <c:extLst>
            <c:ext xmlns:c16="http://schemas.microsoft.com/office/drawing/2014/chart" uri="{C3380CC4-5D6E-409C-BE32-E72D297353CC}">
              <c16:uniqueId val="{00000025-AB42-D64B-9FE0-D07E7434C192}"/>
            </c:ext>
          </c:extLst>
        </c:ser>
        <c:ser>
          <c:idx val="38"/>
          <c:order val="38"/>
          <c:tx>
            <c:strRef>
              <c:f>Family!$AZ$40</c:f>
              <c:strCache>
                <c:ptCount val="1"/>
                <c:pt idx="0">
                  <c:v>Victivallaceae</c:v>
                </c:pt>
              </c:strCache>
            </c:strRef>
          </c:tx>
          <c:spPr>
            <a:solidFill>
              <a:schemeClr val="accent3">
                <a:lumMod val="70000"/>
                <a:lumOff val="3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Family!$BA$40:$BF$40</c:f>
              <c:numCache>
                <c:formatCode>General</c:formatCode>
                <c:ptCount val="6"/>
                <c:pt idx="0">
                  <c:v>1.4648397677877E-2</c:v>
                </c:pt>
                <c:pt idx="1">
                  <c:v>1.79756955586137E-2</c:v>
                </c:pt>
                <c:pt idx="2">
                  <c:v>1.42655821168676E-2</c:v>
                </c:pt>
                <c:pt idx="3">
                  <c:v>1.8587022750918201E-2</c:v>
                </c:pt>
                <c:pt idx="4">
                  <c:v>8.8884041210909898E-2</c:v>
                </c:pt>
                <c:pt idx="5">
                  <c:v>6.4880154488995798E-2</c:v>
                </c:pt>
              </c:numCache>
            </c:numRef>
          </c:val>
          <c:extLst>
            <c:ext xmlns:c16="http://schemas.microsoft.com/office/drawing/2014/chart" uri="{C3380CC4-5D6E-409C-BE32-E72D297353CC}">
              <c16:uniqueId val="{00000026-AB42-D64B-9FE0-D07E7434C192}"/>
            </c:ext>
          </c:extLst>
        </c:ser>
        <c:ser>
          <c:idx val="39"/>
          <c:order val="39"/>
          <c:tx>
            <c:strRef>
              <c:f>Family!$AZ$41</c:f>
              <c:strCache>
                <c:ptCount val="1"/>
                <c:pt idx="0">
                  <c:v>Deltaproteobacteria_unclassified</c:v>
                </c:pt>
              </c:strCache>
            </c:strRef>
          </c:tx>
          <c:spPr>
            <a:solidFill>
              <a:schemeClr val="accent4">
                <a:lumMod val="70000"/>
                <a:lumOff val="3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Family!$BA$41:$BF$41</c:f>
              <c:numCache>
                <c:formatCode>General</c:formatCode>
                <c:ptCount val="6"/>
                <c:pt idx="0">
                  <c:v>6.18444895542778E-2</c:v>
                </c:pt>
                <c:pt idx="1">
                  <c:v>1.31714182726251E-2</c:v>
                </c:pt>
                <c:pt idx="2">
                  <c:v>2.72701485752548E-2</c:v>
                </c:pt>
                <c:pt idx="3">
                  <c:v>4.0387766442338803E-2</c:v>
                </c:pt>
                <c:pt idx="4">
                  <c:v>6.2580516053836605E-2</c:v>
                </c:pt>
                <c:pt idx="5">
                  <c:v>4.7891335329187601E-2</c:v>
                </c:pt>
              </c:numCache>
            </c:numRef>
          </c:val>
          <c:extLst>
            <c:ext xmlns:c16="http://schemas.microsoft.com/office/drawing/2014/chart" uri="{C3380CC4-5D6E-409C-BE32-E72D297353CC}">
              <c16:uniqueId val="{00000027-AB42-D64B-9FE0-D07E7434C192}"/>
            </c:ext>
          </c:extLst>
        </c:ser>
        <c:ser>
          <c:idx val="40"/>
          <c:order val="40"/>
          <c:tx>
            <c:strRef>
              <c:f>Family!$AZ$42</c:f>
              <c:strCache>
                <c:ptCount val="1"/>
                <c:pt idx="0">
                  <c:v>Cytophagaceae</c:v>
                </c:pt>
              </c:strCache>
            </c:strRef>
          </c:tx>
          <c:spPr>
            <a:solidFill>
              <a:schemeClr val="accent5">
                <a:lumMod val="70000"/>
                <a:lumOff val="30000"/>
              </a:schemeClr>
            </a:solidFill>
            <a:ln>
              <a:noFill/>
            </a:ln>
            <a:effectLst/>
          </c:spPr>
          <c:invertIfNegative val="0"/>
          <c:cat>
            <c:strRef>
              <c:f>Family!$BA$1:$BF$1</c:f>
              <c:strCache>
                <c:ptCount val="6"/>
                <c:pt idx="0">
                  <c:v>G1</c:v>
                </c:pt>
                <c:pt idx="1">
                  <c:v>G2</c:v>
                </c:pt>
                <c:pt idx="2">
                  <c:v>G3</c:v>
                </c:pt>
                <c:pt idx="3">
                  <c:v>G4</c:v>
                </c:pt>
                <c:pt idx="4">
                  <c:v>G5</c:v>
                </c:pt>
                <c:pt idx="5">
                  <c:v>G6</c:v>
                </c:pt>
              </c:strCache>
            </c:strRef>
          </c:cat>
          <c:val>
            <c:numRef>
              <c:f>Family!$BA$42:$BF$42</c:f>
              <c:numCache>
                <c:formatCode>General</c:formatCode>
                <c:ptCount val="6"/>
                <c:pt idx="0">
                  <c:v>1.51440590150624E-3</c:v>
                </c:pt>
                <c:pt idx="1">
                  <c:v>1.12839549784294E-3</c:v>
                </c:pt>
                <c:pt idx="2">
                  <c:v>9.9182734269618309E-4</c:v>
                </c:pt>
                <c:pt idx="3">
                  <c:v>5.2715924426450698E-4</c:v>
                </c:pt>
                <c:pt idx="4">
                  <c:v>1.21481401400718E-3</c:v>
                </c:pt>
                <c:pt idx="5">
                  <c:v>0.165516702323737</c:v>
                </c:pt>
              </c:numCache>
            </c:numRef>
          </c:val>
          <c:extLst>
            <c:ext xmlns:c16="http://schemas.microsoft.com/office/drawing/2014/chart" uri="{C3380CC4-5D6E-409C-BE32-E72D297353CC}">
              <c16:uniqueId val="{00000028-AB42-D64B-9FE0-D07E7434C192}"/>
            </c:ext>
          </c:extLst>
        </c:ser>
        <c:dLbls>
          <c:showLegendKey val="0"/>
          <c:showVal val="0"/>
          <c:showCatName val="0"/>
          <c:showSerName val="0"/>
          <c:showPercent val="0"/>
          <c:showBubbleSize val="0"/>
        </c:dLbls>
        <c:gapWidth val="150"/>
        <c:overlap val="100"/>
        <c:axId val="2142691176"/>
        <c:axId val="2142694568"/>
      </c:barChart>
      <c:catAx>
        <c:axId val="2142691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142694568"/>
        <c:crosses val="autoZero"/>
        <c:auto val="1"/>
        <c:lblAlgn val="ctr"/>
        <c:lblOffset val="100"/>
        <c:noMultiLvlLbl val="0"/>
      </c:catAx>
      <c:valAx>
        <c:axId val="21426945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2142691176"/>
        <c:crosses val="autoZero"/>
        <c:crossBetween val="between"/>
      </c:valAx>
      <c:spPr>
        <a:noFill/>
        <a:ln>
          <a:noFill/>
        </a:ln>
        <a:effectLst/>
      </c:spPr>
    </c:plotArea>
    <c:legend>
      <c:legendPos val="b"/>
      <c:layout>
        <c:manualLayout>
          <c:xMode val="edge"/>
          <c:yMode val="edge"/>
          <c:x val="1.8896964802476601E-2"/>
          <c:y val="0.65272963652833704"/>
          <c:w val="0.94083854902752495"/>
          <c:h val="0.332236414201035"/>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tr-T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tr-T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F9A819-9FD3-7645-9B28-A03A48C92CE6}" type="datetimeFigureOut">
              <a:rPr lang="en-US" smtClean="0"/>
              <a:t>4/12/21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FBBFE7-244E-E846-AFF7-C74E07AF310B}" type="slidenum">
              <a:rPr lang="en-US" smtClean="0"/>
              <a:t>‹#›</a:t>
            </a:fld>
            <a:endParaRPr lang="en-US"/>
          </a:p>
        </p:txBody>
      </p:sp>
    </p:spTree>
    <p:extLst>
      <p:ext uri="{BB962C8B-B14F-4D97-AF65-F5344CB8AC3E}">
        <p14:creationId xmlns:p14="http://schemas.microsoft.com/office/powerpoint/2010/main" val="15966450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02E62A78-1F0C-44FB-9662-8C788A26A9C9}" type="slidenum">
              <a:rPr lang="tr-TR" smtClean="0"/>
              <a:pPr/>
              <a:t>2</a:t>
            </a:fld>
            <a:endParaRPr lang="tr-TR"/>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tr-TR"/>
          </a:p>
        </p:txBody>
      </p:sp>
    </p:spTree>
    <p:extLst>
      <p:ext uri="{BB962C8B-B14F-4D97-AF65-F5344CB8AC3E}">
        <p14:creationId xmlns:p14="http://schemas.microsoft.com/office/powerpoint/2010/main" val="36482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02E62A78-1F0C-44FB-9662-8C788A26A9C9}" type="slidenum">
              <a:rPr lang="tr-TR" smtClean="0"/>
              <a:pPr/>
              <a:t>3</a:t>
            </a:fld>
            <a:endParaRPr lang="tr-TR"/>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tr-TR"/>
          </a:p>
        </p:txBody>
      </p:sp>
    </p:spTree>
    <p:extLst>
      <p:ext uri="{BB962C8B-B14F-4D97-AF65-F5344CB8AC3E}">
        <p14:creationId xmlns:p14="http://schemas.microsoft.com/office/powerpoint/2010/main" val="364822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02E62A78-1F0C-44FB-9662-8C788A26A9C9}" type="slidenum">
              <a:rPr lang="tr-TR" smtClean="0"/>
              <a:pPr/>
              <a:t>4</a:t>
            </a:fld>
            <a:endParaRPr lang="tr-TR"/>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tr-TR"/>
          </a:p>
        </p:txBody>
      </p:sp>
    </p:spTree>
    <p:extLst>
      <p:ext uri="{BB962C8B-B14F-4D97-AF65-F5344CB8AC3E}">
        <p14:creationId xmlns:p14="http://schemas.microsoft.com/office/powerpoint/2010/main" val="36482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2DC77EE9-F1BB-4A06-A581-7684EE03EE5D}" type="slidenum">
              <a:rPr lang="tr-TR" smtClean="0"/>
              <a:pPr/>
              <a:t>9</a:t>
            </a:fld>
            <a:endParaRPr lang="tr-TR"/>
          </a:p>
        </p:txBody>
      </p:sp>
      <p:sp>
        <p:nvSpPr>
          <p:cNvPr id="191491" name="Rectangle 2"/>
          <p:cNvSpPr>
            <a:spLocks noGrp="1" noRot="1" noChangeAspect="1" noChangeArrowheads="1" noTextEdit="1"/>
          </p:cNvSpPr>
          <p:nvPr>
            <p:ph type="sldImg"/>
          </p:nvPr>
        </p:nvSpPr>
        <p:spPr>
          <a:ln/>
        </p:spPr>
      </p:sp>
      <p:sp>
        <p:nvSpPr>
          <p:cNvPr id="191492" name="Rectangle 3"/>
          <p:cNvSpPr>
            <a:spLocks noGrp="1" noChangeArrowheads="1"/>
          </p:cNvSpPr>
          <p:nvPr>
            <p:ph type="body" idx="1"/>
          </p:nvPr>
        </p:nvSpPr>
        <p:spPr>
          <a:noFill/>
          <a:ln/>
        </p:spPr>
        <p:txBody>
          <a:bodyPr/>
          <a:lstStyle/>
          <a:p>
            <a:pPr eaLnBrk="1" hangingPunct="1"/>
            <a:endParaRPr lang="tr-TR"/>
          </a:p>
        </p:txBody>
      </p:sp>
    </p:spTree>
    <p:extLst>
      <p:ext uri="{BB962C8B-B14F-4D97-AF65-F5344CB8AC3E}">
        <p14:creationId xmlns:p14="http://schemas.microsoft.com/office/powerpoint/2010/main" val="2521592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p>
            <a:fld id="{2DC77EE9-F1BB-4A06-A581-7684EE03EE5D}" type="slidenum">
              <a:rPr lang="tr-TR" smtClean="0"/>
              <a:pPr/>
              <a:t>10</a:t>
            </a:fld>
            <a:endParaRPr lang="tr-TR"/>
          </a:p>
        </p:txBody>
      </p:sp>
      <p:sp>
        <p:nvSpPr>
          <p:cNvPr id="191491" name="Rectangle 2"/>
          <p:cNvSpPr>
            <a:spLocks noGrp="1" noRot="1" noChangeAspect="1" noChangeArrowheads="1" noTextEdit="1"/>
          </p:cNvSpPr>
          <p:nvPr>
            <p:ph type="sldImg"/>
          </p:nvPr>
        </p:nvSpPr>
        <p:spPr>
          <a:ln/>
        </p:spPr>
      </p:sp>
      <p:sp>
        <p:nvSpPr>
          <p:cNvPr id="191492" name="Rectangle 3"/>
          <p:cNvSpPr>
            <a:spLocks noGrp="1" noChangeArrowheads="1"/>
          </p:cNvSpPr>
          <p:nvPr>
            <p:ph type="body" idx="1"/>
          </p:nvPr>
        </p:nvSpPr>
        <p:spPr>
          <a:noFill/>
          <a:ln/>
        </p:spPr>
        <p:txBody>
          <a:bodyPr/>
          <a:lstStyle/>
          <a:p>
            <a:pPr eaLnBrk="1" hangingPunct="1"/>
            <a:endParaRPr lang="tr-TR"/>
          </a:p>
        </p:txBody>
      </p:sp>
    </p:spTree>
    <p:extLst>
      <p:ext uri="{BB962C8B-B14F-4D97-AF65-F5344CB8AC3E}">
        <p14:creationId xmlns:p14="http://schemas.microsoft.com/office/powerpoint/2010/main" val="2521592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Click to edit Master subtitle style</a:t>
            </a:r>
            <a:endParaRPr lang="en-US"/>
          </a:p>
        </p:txBody>
      </p:sp>
      <p:sp>
        <p:nvSpPr>
          <p:cNvPr id="4" name="Date Placeholder 3"/>
          <p:cNvSpPr>
            <a:spLocks noGrp="1"/>
          </p:cNvSpPr>
          <p:nvPr>
            <p:ph type="dt" sz="half" idx="10"/>
          </p:nvPr>
        </p:nvSpPr>
        <p:spPr/>
        <p:txBody>
          <a:bodyPr/>
          <a:lstStyle/>
          <a:p>
            <a:fld id="{87D9728F-571A-B04D-B105-F173B24ABEC9}"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66962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7D9728F-571A-B04D-B105-F173B24ABEC9}"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4107622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7D9728F-571A-B04D-B105-F173B24ABEC9}"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2929071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idx="1"/>
          </p:nvPr>
        </p:nvSpPr>
        <p:spPr/>
        <p:txBody>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10"/>
          </p:nvPr>
        </p:nvSpPr>
        <p:spPr/>
        <p:txBody>
          <a:bodyPr/>
          <a:lstStyle/>
          <a:p>
            <a:fld id="{87D9728F-571A-B04D-B105-F173B24ABEC9}"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294461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Click to edit Master text styles</a:t>
            </a:r>
          </a:p>
        </p:txBody>
      </p:sp>
      <p:sp>
        <p:nvSpPr>
          <p:cNvPr id="4" name="Date Placeholder 3"/>
          <p:cNvSpPr>
            <a:spLocks noGrp="1"/>
          </p:cNvSpPr>
          <p:nvPr>
            <p:ph type="dt" sz="half" idx="10"/>
          </p:nvPr>
        </p:nvSpPr>
        <p:spPr/>
        <p:txBody>
          <a:bodyPr/>
          <a:lstStyle/>
          <a:p>
            <a:fld id="{87D9728F-571A-B04D-B105-F173B24ABEC9}" type="datetimeFigureOut">
              <a:rPr lang="en-US" smtClean="0"/>
              <a:t>4/12/21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1733146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Date Placeholder 4"/>
          <p:cNvSpPr>
            <a:spLocks noGrp="1"/>
          </p:cNvSpPr>
          <p:nvPr>
            <p:ph type="dt" sz="half" idx="10"/>
          </p:nvPr>
        </p:nvSpPr>
        <p:spPr/>
        <p:txBody>
          <a:bodyPr/>
          <a:lstStyle/>
          <a:p>
            <a:fld id="{87D9728F-571A-B04D-B105-F173B24ABEC9}" type="datetimeFigureOut">
              <a:rPr lang="en-US" smtClean="0"/>
              <a:t>4/12/21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3035249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7" name="Date Placeholder 6"/>
          <p:cNvSpPr>
            <a:spLocks noGrp="1"/>
          </p:cNvSpPr>
          <p:nvPr>
            <p:ph type="dt" sz="half" idx="10"/>
          </p:nvPr>
        </p:nvSpPr>
        <p:spPr/>
        <p:txBody>
          <a:bodyPr/>
          <a:lstStyle/>
          <a:p>
            <a:fld id="{87D9728F-571A-B04D-B105-F173B24ABEC9}" type="datetimeFigureOut">
              <a:rPr lang="en-US" smtClean="0"/>
              <a:t>4/12/21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128027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Click to edit Master title style</a:t>
            </a:r>
            <a:endParaRPr lang="en-US"/>
          </a:p>
        </p:txBody>
      </p:sp>
      <p:sp>
        <p:nvSpPr>
          <p:cNvPr id="3" name="Date Placeholder 2"/>
          <p:cNvSpPr>
            <a:spLocks noGrp="1"/>
          </p:cNvSpPr>
          <p:nvPr>
            <p:ph type="dt" sz="half" idx="10"/>
          </p:nvPr>
        </p:nvSpPr>
        <p:spPr/>
        <p:txBody>
          <a:bodyPr/>
          <a:lstStyle/>
          <a:p>
            <a:fld id="{87D9728F-571A-B04D-B105-F173B24ABEC9}" type="datetimeFigureOut">
              <a:rPr lang="en-US" smtClean="0"/>
              <a:t>4/12/21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3213321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9728F-571A-B04D-B105-F173B24ABEC9}" type="datetimeFigureOut">
              <a:rPr lang="en-US" smtClean="0"/>
              <a:t>4/12/21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403371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87D9728F-571A-B04D-B105-F173B24ABEC9}" type="datetimeFigureOut">
              <a:rPr lang="en-US" smtClean="0"/>
              <a:t>4/12/21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1456973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Click to edit Master text styles</a:t>
            </a:r>
          </a:p>
        </p:txBody>
      </p:sp>
      <p:sp>
        <p:nvSpPr>
          <p:cNvPr id="5" name="Date Placeholder 4"/>
          <p:cNvSpPr>
            <a:spLocks noGrp="1"/>
          </p:cNvSpPr>
          <p:nvPr>
            <p:ph type="dt" sz="half" idx="10"/>
          </p:nvPr>
        </p:nvSpPr>
        <p:spPr/>
        <p:txBody>
          <a:bodyPr/>
          <a:lstStyle/>
          <a:p>
            <a:fld id="{87D9728F-571A-B04D-B105-F173B24ABEC9}" type="datetimeFigureOut">
              <a:rPr lang="en-US" smtClean="0"/>
              <a:t>4/12/21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ED2161-FB62-7846-B922-E9F02C79EF97}" type="slidenum">
              <a:rPr lang="en-US" smtClean="0"/>
              <a:t>‹#›</a:t>
            </a:fld>
            <a:endParaRPr lang="en-US"/>
          </a:p>
        </p:txBody>
      </p:sp>
    </p:spTree>
    <p:extLst>
      <p:ext uri="{BB962C8B-B14F-4D97-AF65-F5344CB8AC3E}">
        <p14:creationId xmlns:p14="http://schemas.microsoft.com/office/powerpoint/2010/main" val="4047552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9728F-571A-B04D-B105-F173B24ABEC9}" type="datetimeFigureOut">
              <a:rPr lang="en-US" smtClean="0"/>
              <a:t>4/12/21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D2161-FB62-7846-B922-E9F02C79EF97}" type="slidenum">
              <a:rPr lang="en-US" smtClean="0"/>
              <a:t>‹#›</a:t>
            </a:fld>
            <a:endParaRPr lang="en-US"/>
          </a:p>
        </p:txBody>
      </p:sp>
    </p:spTree>
    <p:extLst>
      <p:ext uri="{BB962C8B-B14F-4D97-AF65-F5344CB8AC3E}">
        <p14:creationId xmlns:p14="http://schemas.microsoft.com/office/powerpoint/2010/main" val="150141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sz="quarter"/>
          </p:nvPr>
        </p:nvSpPr>
        <p:spPr>
          <a:xfrm>
            <a:off x="685800" y="1395412"/>
            <a:ext cx="7772400" cy="1470025"/>
          </a:xfrm>
        </p:spPr>
        <p:txBody>
          <a:bodyPr>
            <a:normAutofit/>
          </a:bodyPr>
          <a:lstStyle/>
          <a:p>
            <a:pPr>
              <a:defRPr/>
            </a:pPr>
            <a:r>
              <a:rPr lang="tr-TR" b="1" dirty="0">
                <a:latin typeface="Times New Roman"/>
                <a:cs typeface="Times New Roman"/>
              </a:rPr>
              <a:t>Mikrobiyoloji-1</a:t>
            </a:r>
          </a:p>
        </p:txBody>
      </p:sp>
      <p:sp>
        <p:nvSpPr>
          <p:cNvPr id="5" name="4 Alt Başlık"/>
          <p:cNvSpPr>
            <a:spLocks noGrp="1"/>
          </p:cNvSpPr>
          <p:nvPr>
            <p:ph type="subTitle" sz="quarter" idx="1"/>
          </p:nvPr>
        </p:nvSpPr>
        <p:spPr>
          <a:xfrm>
            <a:off x="685800" y="3902026"/>
            <a:ext cx="7772400" cy="732537"/>
          </a:xfrm>
        </p:spPr>
        <p:txBody>
          <a:bodyPr>
            <a:noAutofit/>
          </a:bodyPr>
          <a:lstStyle/>
          <a:p>
            <a:pPr>
              <a:defRPr/>
            </a:pPr>
            <a:r>
              <a:rPr lang="tr-TR" sz="2800" b="1" dirty="0">
                <a:solidFill>
                  <a:srgbClr val="000000"/>
                </a:solidFill>
                <a:latin typeface="Times New Roman"/>
                <a:cs typeface="Times New Roman"/>
              </a:rPr>
              <a:t>Ders: Bakterilerde enzimler-Ortak yaşam şekilleri</a:t>
            </a:r>
          </a:p>
        </p:txBody>
      </p:sp>
    </p:spTree>
    <p:extLst>
      <p:ext uri="{BB962C8B-B14F-4D97-AF65-F5344CB8AC3E}">
        <p14:creationId xmlns:p14="http://schemas.microsoft.com/office/powerpoint/2010/main" val="3542520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257375" y="1150354"/>
            <a:ext cx="8682510" cy="5456606"/>
          </a:xfrm>
        </p:spPr>
        <p:txBody>
          <a:bodyPr>
            <a:noAutofit/>
          </a:bodyPr>
          <a:lstStyle/>
          <a:p>
            <a:pPr eaLnBrk="1" hangingPunct="1">
              <a:defRPr/>
            </a:pPr>
            <a:r>
              <a:rPr lang="tr-TR" sz="2800" b="1" dirty="0" err="1">
                <a:latin typeface="Times New Roman"/>
                <a:cs typeface="Times New Roman"/>
              </a:rPr>
              <a:t>Komensalizm</a:t>
            </a:r>
            <a:endParaRPr lang="tr-TR" sz="2800" b="1" dirty="0">
              <a:latin typeface="Times New Roman"/>
              <a:cs typeface="Times New Roman"/>
            </a:endParaRPr>
          </a:p>
          <a:p>
            <a:pPr lvl="1" eaLnBrk="1" hangingPunct="1">
              <a:defRPr/>
            </a:pPr>
            <a:r>
              <a:rPr lang="tr-TR" dirty="0">
                <a:latin typeface="Times New Roman"/>
                <a:cs typeface="Times New Roman"/>
              </a:rPr>
              <a:t>Bu tür birlikte yaşantıda, mikroorganizmanın biri faydalanır, diğeri ise ne yarar ve ne de zarar görür. Bir ortamda birinci mikroorganizmanın ayrıştıramadığı maddeyi parçalayabilen ikinci bir mikrop bulunursa bu takdirde, gıda maddesi ikinci mikroorganizma tarafından ayrıştırılır. Oluşan ara maddelerden birinci mikroorganizma da yararlanır. Böylece her iki mikrop da yaşantısını sürdürür. Ancak ikincisi, birinciden bir yarar sağlamaz.</a:t>
            </a:r>
          </a:p>
          <a:p>
            <a:pPr eaLnBrk="1" hangingPunct="1">
              <a:defRPr/>
            </a:pPr>
            <a:endParaRPr lang="tr-TR" sz="2800" dirty="0">
              <a:latin typeface="Times New Roman"/>
              <a:cs typeface="Times New Roman"/>
            </a:endParaRPr>
          </a:p>
        </p:txBody>
      </p:sp>
      <p:sp>
        <p:nvSpPr>
          <p:cNvPr id="5" name="Rectangle 2"/>
          <p:cNvSpPr txBox="1">
            <a:spLocks noRot="1" noChangeArrowheads="1"/>
          </p:cNvSpPr>
          <p:nvPr/>
        </p:nvSpPr>
        <p:spPr>
          <a:xfrm>
            <a:off x="457200" y="285728"/>
            <a:ext cx="8229600" cy="77787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defRPr/>
            </a:pPr>
            <a:r>
              <a:rPr lang="tr-TR" sz="3200" b="1">
                <a:latin typeface="Times New Roman"/>
                <a:cs typeface="Times New Roman"/>
              </a:rPr>
              <a:t>Bakterilerde ortak yaşam</a:t>
            </a:r>
            <a:endParaRPr lang="tr-TR" sz="3200" b="1" dirty="0">
              <a:latin typeface="Times New Roman"/>
              <a:cs typeface="Times New Roman"/>
            </a:endParaRPr>
          </a:p>
        </p:txBody>
      </p:sp>
      <p:sp>
        <p:nvSpPr>
          <p:cNvPr id="2" name="Rectangle 1"/>
          <p:cNvSpPr/>
          <p:nvPr/>
        </p:nvSpPr>
        <p:spPr>
          <a:xfrm>
            <a:off x="989656" y="5652853"/>
            <a:ext cx="7697144" cy="954107"/>
          </a:xfrm>
          <a:prstGeom prst="rect">
            <a:avLst/>
          </a:prstGeom>
        </p:spPr>
        <p:txBody>
          <a:bodyPr wrap="square">
            <a:spAutoFit/>
          </a:bodyPr>
          <a:lstStyle/>
          <a:p>
            <a:r>
              <a:rPr lang="en-US" sz="2800" i="1" dirty="0">
                <a:latin typeface="Times New Roman"/>
                <a:cs typeface="Times New Roman"/>
              </a:rPr>
              <a:t>S. </a:t>
            </a:r>
            <a:r>
              <a:rPr lang="en-US" sz="2800" i="1" dirty="0" err="1">
                <a:latin typeface="Times New Roman"/>
                <a:cs typeface="Times New Roman"/>
              </a:rPr>
              <a:t>faecalis</a:t>
            </a:r>
            <a:r>
              <a:rPr lang="en-US" sz="2800" i="1" dirty="0">
                <a:latin typeface="Times New Roman"/>
                <a:cs typeface="Times New Roman"/>
              </a:rPr>
              <a:t>           E. coli</a:t>
            </a:r>
          </a:p>
          <a:p>
            <a:r>
              <a:rPr lang="en-US" sz="2800" dirty="0" err="1">
                <a:latin typeface="Times New Roman"/>
                <a:cs typeface="Times New Roman"/>
              </a:rPr>
              <a:t>Arginin</a:t>
            </a:r>
            <a:r>
              <a:rPr lang="en-US" sz="2800" dirty="0">
                <a:latin typeface="Times New Roman"/>
                <a:cs typeface="Times New Roman"/>
              </a:rPr>
              <a:t> ———› </a:t>
            </a:r>
            <a:r>
              <a:rPr lang="en-US" sz="2800" dirty="0" err="1">
                <a:latin typeface="Times New Roman"/>
                <a:cs typeface="Times New Roman"/>
              </a:rPr>
              <a:t>ornitin</a:t>
            </a:r>
            <a:r>
              <a:rPr lang="en-US" sz="2800" dirty="0">
                <a:latin typeface="Times New Roman"/>
                <a:cs typeface="Times New Roman"/>
              </a:rPr>
              <a:t> ———› </a:t>
            </a:r>
            <a:r>
              <a:rPr lang="en-US" sz="2800" dirty="0" err="1">
                <a:latin typeface="Times New Roman"/>
                <a:cs typeface="Times New Roman"/>
              </a:rPr>
              <a:t>putresin</a:t>
            </a:r>
            <a:endParaRPr lang="en-US" sz="2800" dirty="0">
              <a:latin typeface="Times New Roman"/>
              <a:cs typeface="Times New Roman"/>
            </a:endParaRPr>
          </a:p>
        </p:txBody>
      </p:sp>
    </p:spTree>
    <p:extLst>
      <p:ext uri="{BB962C8B-B14F-4D97-AF65-F5344CB8AC3E}">
        <p14:creationId xmlns:p14="http://schemas.microsoft.com/office/powerpoint/2010/main" val="2669972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47413" y="1363694"/>
            <a:ext cx="8758447" cy="4987070"/>
          </a:xfrm>
        </p:spPr>
        <p:txBody>
          <a:bodyPr>
            <a:normAutofit/>
          </a:bodyPr>
          <a:lstStyle/>
          <a:p>
            <a:pPr eaLnBrk="1" hangingPunct="1">
              <a:defRPr/>
            </a:pPr>
            <a:r>
              <a:rPr lang="tr-TR" sz="2800" b="1" dirty="0" err="1">
                <a:latin typeface="Times New Roman"/>
                <a:cs typeface="Times New Roman"/>
              </a:rPr>
              <a:t>Sinerjizim</a:t>
            </a:r>
            <a:endParaRPr lang="tr-TR" sz="2800" b="1" dirty="0">
              <a:latin typeface="Times New Roman"/>
              <a:cs typeface="Times New Roman"/>
            </a:endParaRPr>
          </a:p>
          <a:p>
            <a:pPr lvl="1" eaLnBrk="1" hangingPunct="1">
              <a:defRPr/>
            </a:pPr>
            <a:r>
              <a:rPr lang="tr-TR" dirty="0" err="1">
                <a:latin typeface="Times New Roman"/>
                <a:cs typeface="Times New Roman"/>
              </a:rPr>
              <a:t>Sinergizm</a:t>
            </a:r>
            <a:r>
              <a:rPr lang="tr-TR" dirty="0">
                <a:latin typeface="Times New Roman"/>
                <a:cs typeface="Times New Roman"/>
              </a:rPr>
              <a:t> iki veya daha fazla mikroorganizmanın, birbirinin etkisini destekleyerek, birlikte oluşturdukları bir olguyu, </a:t>
            </a:r>
            <a:r>
              <a:rPr lang="tr-TR" dirty="0" err="1">
                <a:latin typeface="Times New Roman"/>
                <a:cs typeface="Times New Roman"/>
              </a:rPr>
              <a:t>infeksiyonu</a:t>
            </a:r>
            <a:r>
              <a:rPr lang="tr-TR" dirty="0">
                <a:latin typeface="Times New Roman"/>
                <a:cs typeface="Times New Roman"/>
              </a:rPr>
              <a:t> veya durumu ifade eder. Bu etkenlerin hiç biri tek başına aynı sonucu meydana getiremezler. İnsan ve hayvanlarda görülen bazı </a:t>
            </a:r>
            <a:r>
              <a:rPr lang="tr-TR" dirty="0" err="1">
                <a:latin typeface="Times New Roman"/>
                <a:cs typeface="Times New Roman"/>
              </a:rPr>
              <a:t>miks</a:t>
            </a:r>
            <a:r>
              <a:rPr lang="tr-TR" dirty="0">
                <a:latin typeface="Times New Roman"/>
                <a:cs typeface="Times New Roman"/>
              </a:rPr>
              <a:t> </a:t>
            </a:r>
            <a:r>
              <a:rPr lang="tr-TR" dirty="0" err="1">
                <a:latin typeface="Times New Roman"/>
                <a:cs typeface="Times New Roman"/>
              </a:rPr>
              <a:t>infeksiyonların</a:t>
            </a:r>
            <a:r>
              <a:rPr lang="tr-TR" dirty="0">
                <a:latin typeface="Times New Roman"/>
                <a:cs typeface="Times New Roman"/>
              </a:rPr>
              <a:t> bir kısmı </a:t>
            </a:r>
            <a:r>
              <a:rPr lang="tr-TR" dirty="0" err="1">
                <a:latin typeface="Times New Roman"/>
                <a:cs typeface="Times New Roman"/>
              </a:rPr>
              <a:t>sinergetik</a:t>
            </a:r>
            <a:r>
              <a:rPr lang="tr-TR" dirty="0">
                <a:latin typeface="Times New Roman"/>
                <a:cs typeface="Times New Roman"/>
              </a:rPr>
              <a:t> tarzda oluşturulmaktadır. Yani, iki veya daha fazla mikroorganizma birlikte çalışarak hastalığı meydana getirirler.</a:t>
            </a:r>
          </a:p>
          <a:p>
            <a:pPr marL="457200" lvl="1" indent="0" eaLnBrk="1" hangingPunct="1">
              <a:buNone/>
              <a:defRPr/>
            </a:pPr>
            <a:r>
              <a:rPr lang="tr-TR" i="1" dirty="0" err="1">
                <a:latin typeface="Times New Roman"/>
                <a:cs typeface="Times New Roman"/>
              </a:rPr>
              <a:t>Mycoplasma</a:t>
            </a:r>
            <a:r>
              <a:rPr lang="tr-TR" i="1" dirty="0">
                <a:latin typeface="Times New Roman"/>
                <a:cs typeface="Times New Roman"/>
              </a:rPr>
              <a:t> </a:t>
            </a:r>
            <a:r>
              <a:rPr lang="tr-TR" i="1" dirty="0" err="1">
                <a:latin typeface="Times New Roman"/>
                <a:cs typeface="Times New Roman"/>
              </a:rPr>
              <a:t>spp</a:t>
            </a:r>
            <a:r>
              <a:rPr lang="tr-TR" i="1" dirty="0">
                <a:latin typeface="Times New Roman"/>
                <a:cs typeface="Times New Roman"/>
              </a:rPr>
              <a:t>. </a:t>
            </a:r>
            <a:r>
              <a:rPr lang="tr-TR" dirty="0">
                <a:latin typeface="Times New Roman"/>
                <a:cs typeface="Times New Roman"/>
              </a:rPr>
              <a:t>+ </a:t>
            </a:r>
            <a:r>
              <a:rPr lang="tr-TR" i="1" dirty="0" err="1">
                <a:latin typeface="Times New Roman"/>
                <a:cs typeface="Times New Roman"/>
              </a:rPr>
              <a:t>Pasteurella</a:t>
            </a:r>
            <a:r>
              <a:rPr lang="tr-TR" i="1" dirty="0">
                <a:latin typeface="Times New Roman"/>
                <a:cs typeface="Times New Roman"/>
              </a:rPr>
              <a:t> </a:t>
            </a:r>
            <a:r>
              <a:rPr lang="tr-TR" i="1" dirty="0" err="1">
                <a:latin typeface="Times New Roman"/>
                <a:cs typeface="Times New Roman"/>
              </a:rPr>
              <a:t>multocida</a:t>
            </a:r>
            <a:r>
              <a:rPr lang="tr-TR" i="1" dirty="0">
                <a:latin typeface="Times New Roman"/>
                <a:cs typeface="Times New Roman"/>
              </a:rPr>
              <a:t>/</a:t>
            </a:r>
            <a:r>
              <a:rPr lang="tr-TR" i="1" dirty="0" err="1">
                <a:latin typeface="Times New Roman"/>
                <a:cs typeface="Times New Roman"/>
              </a:rPr>
              <a:t>P.haemolytica</a:t>
            </a:r>
            <a:endParaRPr lang="tr-TR" i="1" dirty="0">
              <a:latin typeface="Times New Roman"/>
              <a:cs typeface="Times New Roman"/>
            </a:endParaRPr>
          </a:p>
        </p:txBody>
      </p:sp>
      <p:sp>
        <p:nvSpPr>
          <p:cNvPr id="5" name="Rectangle 2"/>
          <p:cNvSpPr txBox="1">
            <a:spLocks noRot="1" noChangeArrowheads="1"/>
          </p:cNvSpPr>
          <p:nvPr/>
        </p:nvSpPr>
        <p:spPr>
          <a:xfrm>
            <a:off x="457200" y="438127"/>
            <a:ext cx="8229600" cy="77787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defRPr/>
            </a:pPr>
            <a:r>
              <a:rPr lang="tr-TR" sz="3200" b="1" dirty="0">
                <a:latin typeface="Times New Roman"/>
                <a:cs typeface="Times New Roman"/>
              </a:rPr>
              <a:t>Bakterilerde ortak yaşam</a:t>
            </a:r>
          </a:p>
        </p:txBody>
      </p:sp>
    </p:spTree>
    <p:extLst>
      <p:ext uri="{BB962C8B-B14F-4D97-AF65-F5344CB8AC3E}">
        <p14:creationId xmlns:p14="http://schemas.microsoft.com/office/powerpoint/2010/main" val="11061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86648"/>
            <a:ext cx="8229600" cy="4965143"/>
          </a:xfrm>
        </p:spPr>
        <p:txBody>
          <a:bodyPr>
            <a:noAutofit/>
          </a:bodyPr>
          <a:lstStyle/>
          <a:p>
            <a:pPr eaLnBrk="1" hangingPunct="1">
              <a:defRPr/>
            </a:pPr>
            <a:r>
              <a:rPr lang="tr-TR" sz="2800" b="1" dirty="0">
                <a:latin typeface="Times New Roman"/>
                <a:cs typeface="Times New Roman"/>
              </a:rPr>
              <a:t>Antagonizm</a:t>
            </a:r>
          </a:p>
          <a:p>
            <a:pPr lvl="1" eaLnBrk="1" hangingPunct="1">
              <a:defRPr/>
            </a:pPr>
            <a:r>
              <a:rPr lang="tr-TR" dirty="0">
                <a:latin typeface="Times New Roman"/>
                <a:cs typeface="Times New Roman"/>
              </a:rPr>
              <a:t>Bazı mikroorganizmalar, üredikleri ortama saldıkları bir takım eriyebilir maddelerin ya direkt (</a:t>
            </a:r>
            <a:r>
              <a:rPr lang="tr-TR" dirty="0" err="1">
                <a:latin typeface="Times New Roman"/>
                <a:cs typeface="Times New Roman"/>
              </a:rPr>
              <a:t>toksik</a:t>
            </a:r>
            <a:r>
              <a:rPr lang="tr-TR" dirty="0">
                <a:latin typeface="Times New Roman"/>
                <a:cs typeface="Times New Roman"/>
              </a:rPr>
              <a:t> maddeler, antibiyotikler, </a:t>
            </a:r>
            <a:r>
              <a:rPr lang="tr-TR" dirty="0" err="1">
                <a:latin typeface="Times New Roman"/>
                <a:cs typeface="Times New Roman"/>
              </a:rPr>
              <a:t>antifungal</a:t>
            </a:r>
            <a:r>
              <a:rPr lang="tr-TR" dirty="0">
                <a:latin typeface="Times New Roman"/>
                <a:cs typeface="Times New Roman"/>
              </a:rPr>
              <a:t> maddeler, </a:t>
            </a:r>
            <a:r>
              <a:rPr lang="tr-TR" dirty="0" err="1">
                <a:latin typeface="Times New Roman"/>
                <a:cs typeface="Times New Roman"/>
              </a:rPr>
              <a:t>bakteriosin</a:t>
            </a:r>
            <a:r>
              <a:rPr lang="tr-TR" dirty="0">
                <a:latin typeface="Times New Roman"/>
                <a:cs typeface="Times New Roman"/>
              </a:rPr>
              <a:t>, </a:t>
            </a:r>
            <a:r>
              <a:rPr lang="tr-TR" dirty="0" err="1">
                <a:latin typeface="Times New Roman"/>
                <a:cs typeface="Times New Roman"/>
              </a:rPr>
              <a:t>pyocyanin</a:t>
            </a:r>
            <a:r>
              <a:rPr lang="tr-TR" dirty="0">
                <a:latin typeface="Times New Roman"/>
                <a:cs typeface="Times New Roman"/>
              </a:rPr>
              <a:t>, v.s.) veya </a:t>
            </a:r>
            <a:r>
              <a:rPr lang="tr-TR" dirty="0" err="1">
                <a:latin typeface="Times New Roman"/>
                <a:cs typeface="Times New Roman"/>
              </a:rPr>
              <a:t>indirekt</a:t>
            </a:r>
            <a:r>
              <a:rPr lang="tr-TR" dirty="0">
                <a:latin typeface="Times New Roman"/>
                <a:cs typeface="Times New Roman"/>
              </a:rPr>
              <a:t> etkileri (ortamın </a:t>
            </a:r>
            <a:r>
              <a:rPr lang="tr-TR" dirty="0" err="1">
                <a:latin typeface="Times New Roman"/>
                <a:cs typeface="Times New Roman"/>
              </a:rPr>
              <a:t>pH</a:t>
            </a:r>
            <a:r>
              <a:rPr lang="tr-TR" dirty="0">
                <a:latin typeface="Times New Roman"/>
                <a:cs typeface="Times New Roman"/>
              </a:rPr>
              <a:t> ’sının, </a:t>
            </a:r>
            <a:r>
              <a:rPr lang="tr-TR" dirty="0" err="1">
                <a:latin typeface="Times New Roman"/>
                <a:cs typeface="Times New Roman"/>
              </a:rPr>
              <a:t>ozmotik</a:t>
            </a:r>
            <a:r>
              <a:rPr lang="tr-TR" dirty="0">
                <a:latin typeface="Times New Roman"/>
                <a:cs typeface="Times New Roman"/>
              </a:rPr>
              <a:t> basıncının, yüzey geriliminin değişmesi, vs.) ile diğer mikroorganizmaların üremelerine, gelişmelerine mani olabilir veya öldürebilirler</a:t>
            </a:r>
          </a:p>
        </p:txBody>
      </p:sp>
      <p:sp>
        <p:nvSpPr>
          <p:cNvPr id="5" name="Rectangle 2"/>
          <p:cNvSpPr>
            <a:spLocks noGrp="1" noRot="1" noChangeArrowheads="1"/>
          </p:cNvSpPr>
          <p:nvPr>
            <p:ph type="title"/>
          </p:nvPr>
        </p:nvSpPr>
        <p:spPr>
          <a:xfrm>
            <a:off x="457200" y="285728"/>
            <a:ext cx="8229600" cy="777875"/>
          </a:xfrm>
        </p:spPr>
        <p:txBody>
          <a:bodyPr/>
          <a:lstStyle/>
          <a:p>
            <a:pPr eaLnBrk="1" hangingPunct="1">
              <a:defRPr/>
            </a:pPr>
            <a:r>
              <a:rPr lang="tr-TR" sz="3200" b="1" dirty="0">
                <a:solidFill>
                  <a:schemeClr val="tx1"/>
                </a:solidFill>
                <a:latin typeface="Times New Roman"/>
                <a:cs typeface="Times New Roman"/>
              </a:rPr>
              <a:t>Bakterilerde ortak yaşam</a:t>
            </a:r>
          </a:p>
        </p:txBody>
      </p:sp>
    </p:spTree>
    <p:extLst>
      <p:ext uri="{BB962C8B-B14F-4D97-AF65-F5344CB8AC3E}">
        <p14:creationId xmlns:p14="http://schemas.microsoft.com/office/powerpoint/2010/main" val="4231941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486651"/>
            <a:ext cx="8229600" cy="4039340"/>
          </a:xfrm>
        </p:spPr>
        <p:txBody>
          <a:bodyPr>
            <a:noAutofit/>
          </a:bodyPr>
          <a:lstStyle/>
          <a:p>
            <a:pPr eaLnBrk="1" hangingPunct="1">
              <a:defRPr/>
            </a:pPr>
            <a:r>
              <a:rPr lang="tr-TR" sz="2800" b="1" dirty="0" err="1">
                <a:latin typeface="Times New Roman"/>
                <a:cs typeface="Times New Roman"/>
              </a:rPr>
              <a:t>Parazitizm</a:t>
            </a:r>
            <a:endParaRPr lang="tr-TR" sz="2800" b="1" dirty="0">
              <a:latin typeface="Times New Roman"/>
              <a:cs typeface="Times New Roman"/>
            </a:endParaRPr>
          </a:p>
          <a:p>
            <a:pPr lvl="1" eaLnBrk="1" hangingPunct="1">
              <a:defRPr/>
            </a:pPr>
            <a:r>
              <a:rPr lang="tr-TR" dirty="0">
                <a:latin typeface="Times New Roman"/>
                <a:cs typeface="Times New Roman"/>
              </a:rPr>
              <a:t>Bazı mikroorganizmalar üzerinde veya içinde yaşadığı konakçıdan yararlanırlar. Konakçıya hiç bir faydaları yoktur ve hatta direkt veya </a:t>
            </a:r>
            <a:r>
              <a:rPr lang="tr-TR" dirty="0" err="1">
                <a:latin typeface="Times New Roman"/>
                <a:cs typeface="Times New Roman"/>
              </a:rPr>
              <a:t>indirekt</a:t>
            </a:r>
            <a:r>
              <a:rPr lang="tr-TR" dirty="0">
                <a:latin typeface="Times New Roman"/>
                <a:cs typeface="Times New Roman"/>
              </a:rPr>
              <a:t> zararlı etki yaparlar. İnsanlar ve hayvanlarda hastalık yapan etkenleri bu yönlerden (bakteri, </a:t>
            </a:r>
            <a:r>
              <a:rPr lang="tr-TR" dirty="0" err="1">
                <a:latin typeface="Times New Roman"/>
                <a:cs typeface="Times New Roman"/>
              </a:rPr>
              <a:t>virus</a:t>
            </a:r>
            <a:r>
              <a:rPr lang="tr-TR" dirty="0">
                <a:latin typeface="Times New Roman"/>
                <a:cs typeface="Times New Roman"/>
              </a:rPr>
              <a:t>, mantar, </a:t>
            </a:r>
            <a:r>
              <a:rPr lang="tr-TR" dirty="0" err="1">
                <a:latin typeface="Times New Roman"/>
                <a:cs typeface="Times New Roman"/>
              </a:rPr>
              <a:t>helmint</a:t>
            </a:r>
            <a:r>
              <a:rPr lang="tr-TR" dirty="0">
                <a:latin typeface="Times New Roman"/>
                <a:cs typeface="Times New Roman"/>
              </a:rPr>
              <a:t>, v.s.) parazit olarak kabul edebiliriz</a:t>
            </a:r>
          </a:p>
        </p:txBody>
      </p:sp>
      <p:sp>
        <p:nvSpPr>
          <p:cNvPr id="5" name="Rectangle 2"/>
          <p:cNvSpPr>
            <a:spLocks noGrp="1" noRot="1" noChangeArrowheads="1"/>
          </p:cNvSpPr>
          <p:nvPr>
            <p:ph type="title"/>
          </p:nvPr>
        </p:nvSpPr>
        <p:spPr>
          <a:xfrm>
            <a:off x="457200" y="285728"/>
            <a:ext cx="8229600" cy="777875"/>
          </a:xfrm>
        </p:spPr>
        <p:txBody>
          <a:bodyPr/>
          <a:lstStyle/>
          <a:p>
            <a:pPr eaLnBrk="1" hangingPunct="1">
              <a:defRPr/>
            </a:pPr>
            <a:r>
              <a:rPr lang="tr-TR" sz="3200" b="1" dirty="0">
                <a:solidFill>
                  <a:schemeClr val="tx1"/>
                </a:solidFill>
                <a:latin typeface="Times New Roman"/>
                <a:cs typeface="Times New Roman"/>
              </a:rPr>
              <a:t>Bakterilerde ortak yaşam</a:t>
            </a:r>
          </a:p>
        </p:txBody>
      </p:sp>
    </p:spTree>
    <p:extLst>
      <p:ext uri="{BB962C8B-B14F-4D97-AF65-F5344CB8AC3E}">
        <p14:creationId xmlns:p14="http://schemas.microsoft.com/office/powerpoint/2010/main" val="2235414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570785"/>
            <a:ext cx="8229600" cy="3773756"/>
          </a:xfrm>
        </p:spPr>
        <p:txBody>
          <a:bodyPr>
            <a:normAutofit/>
          </a:bodyPr>
          <a:lstStyle/>
          <a:p>
            <a:pPr eaLnBrk="1" hangingPunct="1">
              <a:defRPr/>
            </a:pPr>
            <a:r>
              <a:rPr lang="tr-TR" sz="2800" b="1" dirty="0" err="1">
                <a:latin typeface="Times New Roman"/>
                <a:cs typeface="Times New Roman"/>
              </a:rPr>
              <a:t>Oportunizm</a:t>
            </a:r>
            <a:endParaRPr lang="tr-TR" sz="2800" b="1" dirty="0">
              <a:latin typeface="Times New Roman"/>
              <a:cs typeface="Times New Roman"/>
            </a:endParaRPr>
          </a:p>
          <a:p>
            <a:pPr lvl="1" eaLnBrk="1" hangingPunct="1">
              <a:defRPr/>
            </a:pPr>
            <a:r>
              <a:rPr lang="tr-TR" dirty="0">
                <a:latin typeface="Times New Roman"/>
                <a:cs typeface="Times New Roman"/>
              </a:rPr>
              <a:t>İnsan ve hayvanların çeşitli sistemlerinde (sindirim, solunum, </a:t>
            </a:r>
            <a:r>
              <a:rPr lang="tr-TR" dirty="0" err="1">
                <a:latin typeface="Times New Roman"/>
                <a:cs typeface="Times New Roman"/>
              </a:rPr>
              <a:t>urogenital</a:t>
            </a:r>
            <a:r>
              <a:rPr lang="tr-TR" dirty="0">
                <a:latin typeface="Times New Roman"/>
                <a:cs typeface="Times New Roman"/>
              </a:rPr>
              <a:t>, v.s.) veya çeşitli yerlerinde normal olarak yaşayan, fakat hastalık oluşturamayan etkenler, konakçının sıhhatinin bozulması veya çevre koşullarının değişmesi sonu hastalık oluşturabilirler</a:t>
            </a:r>
          </a:p>
        </p:txBody>
      </p:sp>
      <p:sp>
        <p:nvSpPr>
          <p:cNvPr id="5" name="Rectangle 2"/>
          <p:cNvSpPr>
            <a:spLocks noGrp="1" noRot="1" noChangeArrowheads="1"/>
          </p:cNvSpPr>
          <p:nvPr>
            <p:ph type="title"/>
          </p:nvPr>
        </p:nvSpPr>
        <p:spPr>
          <a:xfrm>
            <a:off x="457200" y="285728"/>
            <a:ext cx="8229600" cy="777875"/>
          </a:xfrm>
        </p:spPr>
        <p:txBody>
          <a:bodyPr/>
          <a:lstStyle/>
          <a:p>
            <a:pPr eaLnBrk="1" hangingPunct="1">
              <a:defRPr/>
            </a:pPr>
            <a:r>
              <a:rPr lang="tr-TR" sz="3200" b="1" dirty="0">
                <a:solidFill>
                  <a:schemeClr val="tx1"/>
                </a:solidFill>
                <a:latin typeface="Times New Roman"/>
                <a:cs typeface="Times New Roman"/>
              </a:rPr>
              <a:t>Bakterilerde ortak yaşam</a:t>
            </a:r>
          </a:p>
        </p:txBody>
      </p:sp>
    </p:spTree>
    <p:extLst>
      <p:ext uri="{BB962C8B-B14F-4D97-AF65-F5344CB8AC3E}">
        <p14:creationId xmlns:p14="http://schemas.microsoft.com/office/powerpoint/2010/main" val="2734047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01721"/>
            <a:ext cx="8229600" cy="3196414"/>
          </a:xfrm>
        </p:spPr>
        <p:txBody>
          <a:bodyPr>
            <a:normAutofit/>
          </a:bodyPr>
          <a:lstStyle/>
          <a:p>
            <a:pPr eaLnBrk="1" hangingPunct="1">
              <a:defRPr/>
            </a:pPr>
            <a:r>
              <a:rPr lang="tr-TR" sz="2800" b="1" dirty="0">
                <a:latin typeface="Times New Roman"/>
                <a:cs typeface="Times New Roman"/>
              </a:rPr>
              <a:t>Yarışma (</a:t>
            </a:r>
            <a:r>
              <a:rPr lang="tr-TR" sz="2800" b="1" dirty="0" err="1">
                <a:latin typeface="Times New Roman"/>
                <a:cs typeface="Times New Roman"/>
              </a:rPr>
              <a:t>kompetisyon</a:t>
            </a:r>
            <a:r>
              <a:rPr lang="tr-TR" sz="2800" b="1" dirty="0">
                <a:latin typeface="Times New Roman"/>
                <a:cs typeface="Times New Roman"/>
              </a:rPr>
              <a:t>)</a:t>
            </a:r>
          </a:p>
          <a:p>
            <a:pPr lvl="1"/>
            <a:r>
              <a:rPr lang="tr-TR" dirty="0">
                <a:latin typeface="Times New Roman"/>
                <a:cs typeface="Times New Roman"/>
              </a:rPr>
              <a:t>Aynı gıda, reseptör, </a:t>
            </a:r>
            <a:r>
              <a:rPr lang="tr-TR" dirty="0" err="1">
                <a:latin typeface="Times New Roman"/>
                <a:cs typeface="Times New Roman"/>
              </a:rPr>
              <a:t>substrat</a:t>
            </a:r>
            <a:r>
              <a:rPr lang="tr-TR" dirty="0">
                <a:latin typeface="Times New Roman"/>
                <a:cs typeface="Times New Roman"/>
              </a:rPr>
              <a:t>, vs için iki etkenin karşılıklı rekabete girmesi, birinin yerini diğerinin alması tarzında ortaya çıkan bir yaşam tarzıdır</a:t>
            </a:r>
          </a:p>
        </p:txBody>
      </p:sp>
      <p:sp>
        <p:nvSpPr>
          <p:cNvPr id="5" name="Rectangle 2"/>
          <p:cNvSpPr>
            <a:spLocks noGrp="1" noRot="1" noChangeArrowheads="1"/>
          </p:cNvSpPr>
          <p:nvPr>
            <p:ph type="title"/>
          </p:nvPr>
        </p:nvSpPr>
        <p:spPr>
          <a:xfrm>
            <a:off x="457200" y="285728"/>
            <a:ext cx="8229600" cy="777875"/>
          </a:xfrm>
        </p:spPr>
        <p:txBody>
          <a:bodyPr/>
          <a:lstStyle/>
          <a:p>
            <a:pPr eaLnBrk="1" hangingPunct="1">
              <a:defRPr/>
            </a:pPr>
            <a:r>
              <a:rPr lang="tr-TR" sz="3200" b="1" dirty="0">
                <a:solidFill>
                  <a:schemeClr val="tx1"/>
                </a:solidFill>
                <a:latin typeface="Times New Roman"/>
                <a:cs typeface="Times New Roman"/>
              </a:rPr>
              <a:t>Bakterilerde ortak yaşam</a:t>
            </a:r>
          </a:p>
        </p:txBody>
      </p:sp>
    </p:spTree>
    <p:extLst>
      <p:ext uri="{BB962C8B-B14F-4D97-AF65-F5344CB8AC3E}">
        <p14:creationId xmlns:p14="http://schemas.microsoft.com/office/powerpoint/2010/main" val="47693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a:xfrm>
            <a:off x="395288" y="260350"/>
            <a:ext cx="8229600" cy="706438"/>
          </a:xfrm>
        </p:spPr>
        <p:txBody>
          <a:bodyPr>
            <a:normAutofit/>
          </a:bodyPr>
          <a:lstStyle/>
          <a:p>
            <a:pPr eaLnBrk="1" hangingPunct="1">
              <a:defRPr/>
            </a:pPr>
            <a:r>
              <a:rPr lang="tr-TR" sz="3200" b="1" dirty="0">
                <a:latin typeface="Times New Roman"/>
                <a:cs typeface="Times New Roman"/>
              </a:rPr>
              <a:t>Bakterilerde Enzimler</a:t>
            </a:r>
          </a:p>
        </p:txBody>
      </p:sp>
      <p:sp>
        <p:nvSpPr>
          <p:cNvPr id="79875" name="Rectangle 3"/>
          <p:cNvSpPr>
            <a:spLocks noGrp="1" noChangeArrowheads="1"/>
          </p:cNvSpPr>
          <p:nvPr>
            <p:ph type="body" sz="half" idx="1"/>
          </p:nvPr>
        </p:nvSpPr>
        <p:spPr>
          <a:xfrm>
            <a:off x="395288" y="988587"/>
            <a:ext cx="8363159" cy="5593114"/>
          </a:xfrm>
        </p:spPr>
        <p:txBody>
          <a:bodyPr>
            <a:noAutofit/>
          </a:bodyPr>
          <a:lstStyle/>
          <a:p>
            <a:pPr eaLnBrk="1" hangingPunct="1">
              <a:lnSpc>
                <a:spcPct val="110000"/>
              </a:lnSpc>
              <a:defRPr/>
            </a:pPr>
            <a:r>
              <a:rPr lang="tr-TR" b="1" dirty="0" err="1">
                <a:latin typeface="Times New Roman"/>
                <a:cs typeface="Times New Roman"/>
              </a:rPr>
              <a:t>Endoenzim</a:t>
            </a:r>
            <a:endParaRPr lang="tr-TR" b="1" dirty="0">
              <a:latin typeface="Times New Roman"/>
              <a:cs typeface="Times New Roman"/>
            </a:endParaRPr>
          </a:p>
          <a:p>
            <a:pPr lvl="1">
              <a:lnSpc>
                <a:spcPct val="110000"/>
              </a:lnSpc>
              <a:defRPr/>
            </a:pPr>
            <a:r>
              <a:rPr lang="tr-TR" sz="2800" dirty="0" err="1">
                <a:latin typeface="Times New Roman"/>
                <a:cs typeface="Times New Roman"/>
              </a:rPr>
              <a:t>Permeazlar</a:t>
            </a:r>
            <a:r>
              <a:rPr lang="tr-TR" sz="2800" dirty="0">
                <a:latin typeface="Times New Roman"/>
                <a:cs typeface="Times New Roman"/>
              </a:rPr>
              <a:t>, DNA </a:t>
            </a:r>
            <a:r>
              <a:rPr lang="tr-TR" sz="2800" dirty="0" err="1">
                <a:latin typeface="Times New Roman"/>
                <a:cs typeface="Times New Roman"/>
              </a:rPr>
              <a:t>polimeraz</a:t>
            </a:r>
            <a:r>
              <a:rPr lang="tr-TR" sz="2800" dirty="0">
                <a:latin typeface="Times New Roman"/>
                <a:cs typeface="Times New Roman"/>
              </a:rPr>
              <a:t>, RNA </a:t>
            </a:r>
            <a:r>
              <a:rPr lang="tr-TR" sz="2800" dirty="0" err="1">
                <a:latin typeface="Times New Roman"/>
                <a:cs typeface="Times New Roman"/>
              </a:rPr>
              <a:t>polimeraz</a:t>
            </a:r>
            <a:r>
              <a:rPr lang="tr-TR" sz="2800" dirty="0">
                <a:latin typeface="Times New Roman"/>
                <a:cs typeface="Times New Roman"/>
              </a:rPr>
              <a:t>, </a:t>
            </a:r>
            <a:r>
              <a:rPr lang="tr-TR" sz="2800" dirty="0" err="1">
                <a:latin typeface="Times New Roman"/>
                <a:cs typeface="Times New Roman"/>
              </a:rPr>
              <a:t>restriksiyon</a:t>
            </a:r>
            <a:r>
              <a:rPr lang="tr-TR" sz="2800" dirty="0">
                <a:latin typeface="Times New Roman"/>
                <a:cs typeface="Times New Roman"/>
              </a:rPr>
              <a:t> </a:t>
            </a:r>
            <a:r>
              <a:rPr lang="tr-TR" sz="2800" dirty="0" err="1">
                <a:latin typeface="Times New Roman"/>
                <a:cs typeface="Times New Roman"/>
              </a:rPr>
              <a:t>endonükleaz</a:t>
            </a:r>
            <a:endParaRPr lang="tr-TR" sz="2800" dirty="0">
              <a:latin typeface="Times New Roman"/>
              <a:cs typeface="Times New Roman"/>
            </a:endParaRPr>
          </a:p>
          <a:p>
            <a:pPr eaLnBrk="1" hangingPunct="1">
              <a:lnSpc>
                <a:spcPct val="110000"/>
              </a:lnSpc>
              <a:defRPr/>
            </a:pPr>
            <a:r>
              <a:rPr lang="tr-TR" b="1" dirty="0" err="1">
                <a:latin typeface="Times New Roman"/>
                <a:cs typeface="Times New Roman"/>
              </a:rPr>
              <a:t>Ekzoenzim</a:t>
            </a:r>
            <a:endParaRPr lang="tr-TR" b="1" dirty="0">
              <a:latin typeface="Times New Roman"/>
              <a:cs typeface="Times New Roman"/>
            </a:endParaRPr>
          </a:p>
          <a:p>
            <a:pPr lvl="1">
              <a:lnSpc>
                <a:spcPct val="110000"/>
              </a:lnSpc>
              <a:defRPr/>
            </a:pPr>
            <a:r>
              <a:rPr lang="tr-TR" sz="2800" dirty="0" err="1">
                <a:latin typeface="Times New Roman"/>
                <a:cs typeface="Times New Roman"/>
              </a:rPr>
              <a:t>Hidrolitik</a:t>
            </a:r>
            <a:r>
              <a:rPr lang="tr-TR" sz="2800" dirty="0">
                <a:latin typeface="Times New Roman"/>
                <a:cs typeface="Times New Roman"/>
              </a:rPr>
              <a:t> enzimler, </a:t>
            </a:r>
            <a:r>
              <a:rPr lang="tr-TR" sz="2800" dirty="0" err="1">
                <a:latin typeface="Times New Roman"/>
                <a:cs typeface="Times New Roman"/>
              </a:rPr>
              <a:t>proteinaz</a:t>
            </a:r>
            <a:r>
              <a:rPr lang="tr-TR" sz="2800" dirty="0">
                <a:latin typeface="Times New Roman"/>
                <a:cs typeface="Times New Roman"/>
              </a:rPr>
              <a:t>, </a:t>
            </a:r>
            <a:r>
              <a:rPr lang="tr-TR" sz="2800" dirty="0" err="1">
                <a:latin typeface="Times New Roman"/>
                <a:cs typeface="Times New Roman"/>
              </a:rPr>
              <a:t>karbonhidraz</a:t>
            </a:r>
            <a:r>
              <a:rPr lang="tr-TR" sz="2800" dirty="0">
                <a:latin typeface="Times New Roman"/>
                <a:cs typeface="Times New Roman"/>
              </a:rPr>
              <a:t>, </a:t>
            </a:r>
            <a:r>
              <a:rPr lang="tr-TR" sz="2800" dirty="0" err="1">
                <a:latin typeface="Times New Roman"/>
                <a:cs typeface="Times New Roman"/>
              </a:rPr>
              <a:t>lipaz</a:t>
            </a:r>
            <a:r>
              <a:rPr lang="tr-TR" sz="2800" dirty="0">
                <a:latin typeface="Times New Roman"/>
                <a:cs typeface="Times New Roman"/>
              </a:rPr>
              <a:t>, </a:t>
            </a:r>
            <a:r>
              <a:rPr lang="tr-TR" sz="2800" dirty="0" err="1">
                <a:latin typeface="Times New Roman"/>
                <a:cs typeface="Times New Roman"/>
              </a:rPr>
              <a:t>nükleaz</a:t>
            </a:r>
            <a:endParaRPr lang="tr-TR" sz="2800" dirty="0">
              <a:latin typeface="Times New Roman"/>
              <a:cs typeface="Times New Roman"/>
            </a:endParaRPr>
          </a:p>
          <a:p>
            <a:pPr>
              <a:lnSpc>
                <a:spcPct val="110000"/>
              </a:lnSpc>
              <a:defRPr/>
            </a:pPr>
            <a:r>
              <a:rPr lang="tr-TR" b="1" dirty="0">
                <a:latin typeface="Times New Roman"/>
                <a:cs typeface="Times New Roman"/>
              </a:rPr>
              <a:t>Yapısal enzimler</a:t>
            </a:r>
          </a:p>
          <a:p>
            <a:pPr>
              <a:lnSpc>
                <a:spcPct val="110000"/>
              </a:lnSpc>
              <a:defRPr/>
            </a:pPr>
            <a:r>
              <a:rPr lang="tr-TR" b="1" dirty="0">
                <a:latin typeface="Times New Roman"/>
                <a:cs typeface="Times New Roman"/>
              </a:rPr>
              <a:t>İndüklenebilen enzimler</a:t>
            </a:r>
          </a:p>
          <a:p>
            <a:pPr lvl="1">
              <a:lnSpc>
                <a:spcPct val="110000"/>
              </a:lnSpc>
              <a:defRPr/>
            </a:pPr>
            <a:r>
              <a:rPr lang="tr-TR" sz="2800" dirty="0">
                <a:latin typeface="Times New Roman"/>
                <a:cs typeface="Times New Roman"/>
              </a:rPr>
              <a:t>Beta-</a:t>
            </a:r>
            <a:r>
              <a:rPr lang="tr-TR" sz="2800" dirty="0" err="1">
                <a:latin typeface="Times New Roman"/>
                <a:cs typeface="Times New Roman"/>
              </a:rPr>
              <a:t>galaktosidaz</a:t>
            </a:r>
            <a:endParaRPr lang="tr-TR" sz="2800" dirty="0">
              <a:latin typeface="Times New Roman"/>
              <a:cs typeface="Times New Roman"/>
            </a:endParaRPr>
          </a:p>
          <a:p>
            <a:pPr>
              <a:lnSpc>
                <a:spcPct val="110000"/>
              </a:lnSpc>
              <a:defRPr/>
            </a:pPr>
            <a:r>
              <a:rPr lang="tr-TR" dirty="0">
                <a:latin typeface="Times New Roman"/>
                <a:cs typeface="Times New Roman"/>
              </a:rPr>
              <a:t>         </a:t>
            </a:r>
          </a:p>
          <a:p>
            <a:pPr marL="0" indent="0">
              <a:lnSpc>
                <a:spcPct val="110000"/>
              </a:lnSpc>
              <a:buNone/>
              <a:defRPr/>
            </a:pPr>
            <a:endParaRPr lang="tr-TR" dirty="0">
              <a:latin typeface="Times New Roman"/>
              <a:cs typeface="Times New Roman"/>
            </a:endParaRPr>
          </a:p>
        </p:txBody>
      </p:sp>
    </p:spTree>
    <p:extLst>
      <p:ext uri="{BB962C8B-B14F-4D97-AF65-F5344CB8AC3E}">
        <p14:creationId xmlns:p14="http://schemas.microsoft.com/office/powerpoint/2010/main" val="721012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a:xfrm>
            <a:off x="395288" y="260350"/>
            <a:ext cx="8229600" cy="706438"/>
          </a:xfrm>
        </p:spPr>
        <p:txBody>
          <a:bodyPr>
            <a:normAutofit/>
          </a:bodyPr>
          <a:lstStyle/>
          <a:p>
            <a:pPr eaLnBrk="1" hangingPunct="1">
              <a:defRPr/>
            </a:pPr>
            <a:r>
              <a:rPr lang="tr-TR" sz="3200" b="1" dirty="0">
                <a:latin typeface="Times New Roman"/>
                <a:cs typeface="Times New Roman"/>
              </a:rPr>
              <a:t>Bakterilerde Enzimler</a:t>
            </a:r>
          </a:p>
        </p:txBody>
      </p:sp>
      <p:sp>
        <p:nvSpPr>
          <p:cNvPr id="79875" name="Rectangle 3"/>
          <p:cNvSpPr>
            <a:spLocks noGrp="1" noChangeArrowheads="1"/>
          </p:cNvSpPr>
          <p:nvPr>
            <p:ph type="body" sz="half" idx="1"/>
          </p:nvPr>
        </p:nvSpPr>
        <p:spPr>
          <a:xfrm>
            <a:off x="395288" y="1990698"/>
            <a:ext cx="3777184" cy="3386832"/>
          </a:xfrm>
        </p:spPr>
        <p:txBody>
          <a:bodyPr>
            <a:noAutofit/>
          </a:bodyPr>
          <a:lstStyle/>
          <a:p>
            <a:pPr marL="0" indent="0" eaLnBrk="1" hangingPunct="1">
              <a:lnSpc>
                <a:spcPct val="90000"/>
              </a:lnSpc>
              <a:buNone/>
              <a:defRPr/>
            </a:pPr>
            <a:r>
              <a:rPr lang="tr-TR" b="1" dirty="0">
                <a:latin typeface="Times New Roman"/>
                <a:cs typeface="Times New Roman"/>
              </a:rPr>
              <a:t>Fonksiyonlarına göre</a:t>
            </a:r>
          </a:p>
          <a:p>
            <a:pPr eaLnBrk="1" hangingPunct="1">
              <a:lnSpc>
                <a:spcPct val="90000"/>
              </a:lnSpc>
              <a:defRPr/>
            </a:pPr>
            <a:r>
              <a:rPr lang="tr-TR" sz="2800" dirty="0" err="1">
                <a:latin typeface="Times New Roman"/>
                <a:cs typeface="Times New Roman"/>
              </a:rPr>
              <a:t>Oksido-reduktase</a:t>
            </a:r>
            <a:endParaRPr lang="tr-TR" dirty="0">
              <a:latin typeface="Times New Roman"/>
              <a:cs typeface="Times New Roman"/>
            </a:endParaRPr>
          </a:p>
          <a:p>
            <a:pPr eaLnBrk="1" hangingPunct="1">
              <a:lnSpc>
                <a:spcPct val="90000"/>
              </a:lnSpc>
              <a:defRPr/>
            </a:pPr>
            <a:r>
              <a:rPr lang="tr-TR" sz="2800" dirty="0" err="1">
                <a:latin typeface="Times New Roman"/>
                <a:cs typeface="Times New Roman"/>
              </a:rPr>
              <a:t>Transferase</a:t>
            </a:r>
            <a:endParaRPr lang="tr-TR" dirty="0">
              <a:latin typeface="Times New Roman"/>
              <a:cs typeface="Times New Roman"/>
            </a:endParaRPr>
          </a:p>
          <a:p>
            <a:pPr eaLnBrk="1" hangingPunct="1">
              <a:lnSpc>
                <a:spcPct val="90000"/>
              </a:lnSpc>
              <a:defRPr/>
            </a:pPr>
            <a:r>
              <a:rPr lang="tr-TR" sz="2800" dirty="0" err="1">
                <a:latin typeface="Times New Roman"/>
                <a:cs typeface="Times New Roman"/>
              </a:rPr>
              <a:t>Hidrolase</a:t>
            </a:r>
            <a:endParaRPr lang="tr-TR" dirty="0">
              <a:latin typeface="Times New Roman"/>
              <a:cs typeface="Times New Roman"/>
            </a:endParaRPr>
          </a:p>
          <a:p>
            <a:pPr eaLnBrk="1" hangingPunct="1">
              <a:lnSpc>
                <a:spcPct val="90000"/>
              </a:lnSpc>
              <a:defRPr/>
            </a:pPr>
            <a:r>
              <a:rPr lang="tr-TR" sz="2800" dirty="0" err="1">
                <a:latin typeface="Times New Roman"/>
                <a:cs typeface="Times New Roman"/>
              </a:rPr>
              <a:t>Izomerase</a:t>
            </a:r>
            <a:endParaRPr lang="tr-TR" dirty="0">
              <a:latin typeface="Times New Roman"/>
              <a:cs typeface="Times New Roman"/>
            </a:endParaRPr>
          </a:p>
          <a:p>
            <a:pPr eaLnBrk="1" hangingPunct="1">
              <a:lnSpc>
                <a:spcPct val="90000"/>
              </a:lnSpc>
              <a:defRPr/>
            </a:pPr>
            <a:r>
              <a:rPr lang="tr-TR" sz="2800" dirty="0" err="1">
                <a:latin typeface="Times New Roman"/>
                <a:cs typeface="Times New Roman"/>
              </a:rPr>
              <a:t>Lyase-Ligase</a:t>
            </a:r>
            <a:endParaRPr lang="tr-TR" sz="2800" dirty="0">
              <a:latin typeface="Times New Roman"/>
              <a:cs typeface="Times New Roman"/>
            </a:endParaRPr>
          </a:p>
        </p:txBody>
      </p:sp>
      <p:sp>
        <p:nvSpPr>
          <p:cNvPr id="5" name="Rectangle 3"/>
          <p:cNvSpPr txBox="1">
            <a:spLocks noChangeArrowheads="1"/>
          </p:cNvSpPr>
          <p:nvPr/>
        </p:nvSpPr>
        <p:spPr>
          <a:xfrm>
            <a:off x="4847704" y="1990698"/>
            <a:ext cx="3777184" cy="421160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nSpc>
                <a:spcPct val="90000"/>
              </a:lnSpc>
              <a:buFont typeface="Arial"/>
              <a:buNone/>
              <a:defRPr/>
            </a:pPr>
            <a:r>
              <a:rPr lang="tr-TR" b="1" dirty="0">
                <a:latin typeface="Times New Roman"/>
                <a:cs typeface="Times New Roman"/>
              </a:rPr>
              <a:t>Etkinliklerine göre</a:t>
            </a:r>
          </a:p>
          <a:p>
            <a:pPr>
              <a:lnSpc>
                <a:spcPct val="90000"/>
              </a:lnSpc>
              <a:defRPr/>
            </a:pPr>
            <a:r>
              <a:rPr lang="tr-TR" dirty="0" err="1">
                <a:latin typeface="Times New Roman"/>
                <a:cs typeface="Times New Roman"/>
              </a:rPr>
              <a:t>Hyaluridaz</a:t>
            </a:r>
            <a:endParaRPr lang="tr-TR" dirty="0">
              <a:latin typeface="Times New Roman"/>
              <a:cs typeface="Times New Roman"/>
            </a:endParaRPr>
          </a:p>
          <a:p>
            <a:pPr>
              <a:lnSpc>
                <a:spcPct val="90000"/>
              </a:lnSpc>
              <a:defRPr/>
            </a:pPr>
            <a:r>
              <a:rPr lang="tr-TR" dirty="0" err="1">
                <a:latin typeface="Times New Roman"/>
                <a:cs typeface="Times New Roman"/>
              </a:rPr>
              <a:t>Kollegenaz</a:t>
            </a:r>
            <a:endParaRPr lang="tr-TR" dirty="0">
              <a:latin typeface="Times New Roman"/>
              <a:cs typeface="Times New Roman"/>
            </a:endParaRPr>
          </a:p>
          <a:p>
            <a:pPr>
              <a:lnSpc>
                <a:spcPct val="90000"/>
              </a:lnSpc>
              <a:defRPr/>
            </a:pPr>
            <a:r>
              <a:rPr lang="tr-TR" sz="2800" dirty="0" err="1">
                <a:latin typeface="Times New Roman"/>
                <a:cs typeface="Times New Roman"/>
              </a:rPr>
              <a:t>Nörominidaz</a:t>
            </a:r>
            <a:endParaRPr lang="tr-TR" sz="2800" dirty="0">
              <a:latin typeface="Times New Roman"/>
              <a:cs typeface="Times New Roman"/>
            </a:endParaRPr>
          </a:p>
          <a:p>
            <a:pPr>
              <a:lnSpc>
                <a:spcPct val="90000"/>
              </a:lnSpc>
              <a:defRPr/>
            </a:pPr>
            <a:r>
              <a:rPr lang="tr-TR" dirty="0" err="1">
                <a:latin typeface="Times New Roman"/>
                <a:cs typeface="Times New Roman"/>
              </a:rPr>
              <a:t>Fosfolipaz</a:t>
            </a:r>
            <a:endParaRPr lang="tr-TR" dirty="0">
              <a:latin typeface="Times New Roman"/>
              <a:cs typeface="Times New Roman"/>
            </a:endParaRPr>
          </a:p>
          <a:p>
            <a:pPr>
              <a:lnSpc>
                <a:spcPct val="90000"/>
              </a:lnSpc>
              <a:defRPr/>
            </a:pPr>
            <a:r>
              <a:rPr lang="tr-TR" sz="2800" dirty="0" err="1">
                <a:latin typeface="Times New Roman"/>
                <a:cs typeface="Times New Roman"/>
              </a:rPr>
              <a:t>Lesitinaz</a:t>
            </a:r>
            <a:endParaRPr lang="tr-TR" sz="2800" dirty="0">
              <a:latin typeface="Times New Roman"/>
              <a:cs typeface="Times New Roman"/>
            </a:endParaRPr>
          </a:p>
          <a:p>
            <a:pPr>
              <a:lnSpc>
                <a:spcPct val="90000"/>
              </a:lnSpc>
              <a:defRPr/>
            </a:pPr>
            <a:r>
              <a:rPr lang="tr-TR" dirty="0" err="1">
                <a:latin typeface="Times New Roman"/>
                <a:cs typeface="Times New Roman"/>
              </a:rPr>
              <a:t>Koagülaz</a:t>
            </a:r>
            <a:endParaRPr lang="tr-TR" dirty="0">
              <a:latin typeface="Times New Roman"/>
              <a:cs typeface="Times New Roman"/>
            </a:endParaRPr>
          </a:p>
          <a:p>
            <a:pPr>
              <a:lnSpc>
                <a:spcPct val="90000"/>
              </a:lnSpc>
              <a:defRPr/>
            </a:pPr>
            <a:r>
              <a:rPr lang="tr-TR" sz="2800" dirty="0" err="1">
                <a:latin typeface="Times New Roman"/>
                <a:cs typeface="Times New Roman"/>
              </a:rPr>
              <a:t>Hemolizin</a:t>
            </a:r>
            <a:endParaRPr lang="tr-TR" sz="2800" dirty="0">
              <a:latin typeface="Times New Roman"/>
              <a:cs typeface="Times New Roman"/>
            </a:endParaRPr>
          </a:p>
          <a:p>
            <a:pPr>
              <a:lnSpc>
                <a:spcPct val="90000"/>
              </a:lnSpc>
              <a:defRPr/>
            </a:pPr>
            <a:r>
              <a:rPr lang="tr-TR" dirty="0">
                <a:latin typeface="Times New Roman"/>
                <a:cs typeface="Times New Roman"/>
              </a:rPr>
              <a:t>RE</a:t>
            </a:r>
          </a:p>
        </p:txBody>
      </p:sp>
      <p:sp>
        <p:nvSpPr>
          <p:cNvPr id="6" name="Rectangle 3"/>
          <p:cNvSpPr txBox="1">
            <a:spLocks noChangeArrowheads="1"/>
          </p:cNvSpPr>
          <p:nvPr/>
        </p:nvSpPr>
        <p:spPr>
          <a:xfrm>
            <a:off x="2580203" y="1216274"/>
            <a:ext cx="3777184" cy="502114"/>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ctr">
              <a:lnSpc>
                <a:spcPct val="90000"/>
              </a:lnSpc>
              <a:buFont typeface="Arial"/>
              <a:buNone/>
              <a:defRPr/>
            </a:pPr>
            <a:r>
              <a:rPr lang="tr-TR" b="1" dirty="0">
                <a:latin typeface="Times New Roman"/>
                <a:cs typeface="Times New Roman"/>
              </a:rPr>
              <a:t>İsimlendirme</a:t>
            </a:r>
          </a:p>
        </p:txBody>
      </p:sp>
    </p:spTree>
    <p:extLst>
      <p:ext uri="{BB962C8B-B14F-4D97-AF65-F5344CB8AC3E}">
        <p14:creationId xmlns:p14="http://schemas.microsoft.com/office/powerpoint/2010/main" val="2587258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a:xfrm>
            <a:off x="395288" y="260350"/>
            <a:ext cx="8229600" cy="706438"/>
          </a:xfrm>
        </p:spPr>
        <p:txBody>
          <a:bodyPr>
            <a:normAutofit/>
          </a:bodyPr>
          <a:lstStyle/>
          <a:p>
            <a:pPr eaLnBrk="1" hangingPunct="1">
              <a:defRPr/>
            </a:pPr>
            <a:r>
              <a:rPr lang="tr-TR" sz="3200" b="1" dirty="0">
                <a:latin typeface="Times New Roman"/>
                <a:cs typeface="Times New Roman"/>
              </a:rPr>
              <a:t>Bakterilerde Enzimler</a:t>
            </a:r>
          </a:p>
        </p:txBody>
      </p:sp>
      <p:sp>
        <p:nvSpPr>
          <p:cNvPr id="79877" name="Rectangle 5"/>
          <p:cNvSpPr>
            <a:spLocks noGrp="1" noChangeArrowheads="1"/>
          </p:cNvSpPr>
          <p:nvPr>
            <p:ph type="body" sz="half" idx="2"/>
          </p:nvPr>
        </p:nvSpPr>
        <p:spPr>
          <a:xfrm>
            <a:off x="395288" y="1341438"/>
            <a:ext cx="8229600" cy="5256212"/>
          </a:xfrm>
        </p:spPr>
        <p:txBody>
          <a:bodyPr>
            <a:normAutofit/>
          </a:bodyPr>
          <a:lstStyle/>
          <a:p>
            <a:pPr>
              <a:lnSpc>
                <a:spcPct val="90000"/>
              </a:lnSpc>
              <a:defRPr/>
            </a:pPr>
            <a:r>
              <a:rPr lang="tr-TR" dirty="0" err="1">
                <a:latin typeface="Times New Roman"/>
                <a:cs typeface="Times New Roman"/>
              </a:rPr>
              <a:t>Apoenzim+Koenzim</a:t>
            </a:r>
            <a:r>
              <a:rPr lang="tr-TR" dirty="0">
                <a:latin typeface="Times New Roman"/>
                <a:cs typeface="Times New Roman"/>
              </a:rPr>
              <a:t>            </a:t>
            </a:r>
            <a:r>
              <a:rPr lang="tr-TR" dirty="0" err="1">
                <a:latin typeface="Times New Roman"/>
                <a:cs typeface="Times New Roman"/>
              </a:rPr>
              <a:t>Holoenzim</a:t>
            </a:r>
            <a:endParaRPr lang="tr-TR" dirty="0">
              <a:latin typeface="Times New Roman"/>
              <a:cs typeface="Times New Roman"/>
            </a:endParaRPr>
          </a:p>
          <a:p>
            <a:pPr marL="0" indent="0">
              <a:lnSpc>
                <a:spcPct val="90000"/>
              </a:lnSpc>
              <a:buNone/>
              <a:defRPr/>
            </a:pPr>
            <a:r>
              <a:rPr lang="tr-TR" dirty="0">
                <a:latin typeface="Times New Roman"/>
                <a:cs typeface="Times New Roman"/>
              </a:rPr>
              <a:t> </a:t>
            </a:r>
          </a:p>
          <a:p>
            <a:pPr eaLnBrk="1" hangingPunct="1">
              <a:lnSpc>
                <a:spcPct val="90000"/>
              </a:lnSpc>
              <a:defRPr/>
            </a:pPr>
            <a:r>
              <a:rPr lang="tr-TR" dirty="0">
                <a:latin typeface="Times New Roman"/>
                <a:cs typeface="Times New Roman"/>
              </a:rPr>
              <a:t>Enzim aktivitesi</a:t>
            </a:r>
          </a:p>
          <a:p>
            <a:pPr lvl="1" eaLnBrk="1" hangingPunct="1">
              <a:lnSpc>
                <a:spcPct val="90000"/>
              </a:lnSpc>
              <a:defRPr/>
            </a:pPr>
            <a:r>
              <a:rPr lang="tr-TR" sz="2800" dirty="0">
                <a:latin typeface="Times New Roman"/>
                <a:cs typeface="Times New Roman"/>
              </a:rPr>
              <a:t>Kimyasal faktörler</a:t>
            </a:r>
          </a:p>
          <a:p>
            <a:pPr lvl="1" eaLnBrk="1" hangingPunct="1">
              <a:lnSpc>
                <a:spcPct val="90000"/>
              </a:lnSpc>
              <a:defRPr/>
            </a:pPr>
            <a:r>
              <a:rPr lang="tr-TR" sz="2800" dirty="0">
                <a:latin typeface="Times New Roman"/>
                <a:cs typeface="Times New Roman"/>
              </a:rPr>
              <a:t>Sıcaklık</a:t>
            </a:r>
          </a:p>
          <a:p>
            <a:pPr lvl="1" eaLnBrk="1" hangingPunct="1">
              <a:lnSpc>
                <a:spcPct val="90000"/>
              </a:lnSpc>
              <a:defRPr/>
            </a:pPr>
            <a:r>
              <a:rPr lang="tr-TR" sz="2800" dirty="0" err="1">
                <a:latin typeface="Times New Roman"/>
                <a:cs typeface="Times New Roman"/>
              </a:rPr>
              <a:t>pH</a:t>
            </a:r>
            <a:endParaRPr lang="tr-TR" sz="2800" dirty="0">
              <a:latin typeface="Times New Roman"/>
              <a:cs typeface="Times New Roman"/>
            </a:endParaRPr>
          </a:p>
          <a:p>
            <a:pPr lvl="1" eaLnBrk="1" hangingPunct="1">
              <a:lnSpc>
                <a:spcPct val="90000"/>
              </a:lnSpc>
              <a:defRPr/>
            </a:pPr>
            <a:r>
              <a:rPr lang="tr-TR" sz="2800" dirty="0" err="1">
                <a:latin typeface="Times New Roman"/>
                <a:cs typeface="Times New Roman"/>
              </a:rPr>
              <a:t>Substrat</a:t>
            </a:r>
            <a:r>
              <a:rPr lang="tr-TR" sz="2800" dirty="0">
                <a:latin typeface="Times New Roman"/>
                <a:cs typeface="Times New Roman"/>
              </a:rPr>
              <a:t> konsantrasyonu</a:t>
            </a:r>
          </a:p>
          <a:p>
            <a:pPr lvl="1" eaLnBrk="1" hangingPunct="1">
              <a:lnSpc>
                <a:spcPct val="90000"/>
              </a:lnSpc>
              <a:defRPr/>
            </a:pPr>
            <a:r>
              <a:rPr lang="tr-TR" sz="2800" dirty="0">
                <a:latin typeface="Times New Roman"/>
                <a:cs typeface="Times New Roman"/>
              </a:rPr>
              <a:t>Enzim konsantrasyonu</a:t>
            </a:r>
          </a:p>
          <a:p>
            <a:pPr lvl="1" eaLnBrk="1" hangingPunct="1">
              <a:lnSpc>
                <a:spcPct val="90000"/>
              </a:lnSpc>
              <a:defRPr/>
            </a:pPr>
            <a:r>
              <a:rPr lang="tr-TR" sz="2800" dirty="0">
                <a:latin typeface="Times New Roman"/>
                <a:cs typeface="Times New Roman"/>
              </a:rPr>
              <a:t>Tuz konsantrasyonu</a:t>
            </a:r>
          </a:p>
          <a:p>
            <a:pPr lvl="1" eaLnBrk="1" hangingPunct="1">
              <a:lnSpc>
                <a:spcPct val="90000"/>
              </a:lnSpc>
              <a:defRPr/>
            </a:pPr>
            <a:r>
              <a:rPr lang="tr-TR" sz="2800" dirty="0">
                <a:latin typeface="Times New Roman"/>
                <a:cs typeface="Times New Roman"/>
              </a:rPr>
              <a:t>Diğer</a:t>
            </a:r>
          </a:p>
        </p:txBody>
      </p:sp>
      <p:sp>
        <p:nvSpPr>
          <p:cNvPr id="7" name="Line 4"/>
          <p:cNvSpPr>
            <a:spLocks noChangeShapeType="1"/>
          </p:cNvSpPr>
          <p:nvPr/>
        </p:nvSpPr>
        <p:spPr bwMode="auto">
          <a:xfrm>
            <a:off x="3966915" y="1623097"/>
            <a:ext cx="798780" cy="0"/>
          </a:xfrm>
          <a:prstGeom prst="line">
            <a:avLst/>
          </a:prstGeom>
          <a:noFill/>
          <a:ln w="76200">
            <a:solidFill>
              <a:schemeClr val="tx1"/>
            </a:solidFill>
            <a:round/>
            <a:headEnd/>
            <a:tailEnd type="triangle" w="med" len="med"/>
          </a:ln>
        </p:spPr>
        <p:txBody>
          <a:bodyPr/>
          <a:lstStyle/>
          <a:p>
            <a:endParaRPr lang="tr-TR"/>
          </a:p>
        </p:txBody>
      </p:sp>
    </p:spTree>
    <p:extLst>
      <p:ext uri="{BB962C8B-B14F-4D97-AF65-F5344CB8AC3E}">
        <p14:creationId xmlns:p14="http://schemas.microsoft.com/office/powerpoint/2010/main" val="1564206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Rot="1" noChangeArrowheads="1"/>
          </p:cNvSpPr>
          <p:nvPr/>
        </p:nvSpPr>
        <p:spPr>
          <a:xfrm>
            <a:off x="457200" y="2364160"/>
            <a:ext cx="8229600" cy="77787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defRPr/>
            </a:pPr>
            <a:r>
              <a:rPr lang="tr-TR" b="1" dirty="0">
                <a:latin typeface="Times New Roman"/>
                <a:cs typeface="Times New Roman"/>
              </a:rPr>
              <a:t>Bakterilerde ortak yaşam</a:t>
            </a:r>
          </a:p>
        </p:txBody>
      </p:sp>
    </p:spTree>
    <p:extLst>
      <p:ext uri="{BB962C8B-B14F-4D97-AF65-F5344CB8AC3E}">
        <p14:creationId xmlns:p14="http://schemas.microsoft.com/office/powerpoint/2010/main" val="2058762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303047" y="329910"/>
            <a:ext cx="6663676" cy="6268286"/>
          </a:xfrm>
          <a:prstGeom prst="rect">
            <a:avLst/>
          </a:prstGeom>
        </p:spPr>
      </p:pic>
    </p:spTree>
    <p:extLst>
      <p:ext uri="{BB962C8B-B14F-4D97-AF65-F5344CB8AC3E}">
        <p14:creationId xmlns:p14="http://schemas.microsoft.com/office/powerpoint/2010/main" val="3574616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00000000-0008-0000-0500-000002000000}"/>
              </a:ext>
            </a:extLst>
          </p:cNvPr>
          <p:cNvGraphicFramePr/>
          <p:nvPr>
            <p:extLst>
              <p:ext uri="{D42A27DB-BD31-4B8C-83A1-F6EECF244321}">
                <p14:modId xmlns:p14="http://schemas.microsoft.com/office/powerpoint/2010/main" val="4089781501"/>
              </p:ext>
            </p:extLst>
          </p:nvPr>
        </p:nvGraphicFramePr>
        <p:xfrm>
          <a:off x="379368" y="115468"/>
          <a:ext cx="8764632" cy="6343752"/>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2779442" y="115468"/>
            <a:ext cx="3075932" cy="369332"/>
          </a:xfrm>
          <a:prstGeom prst="rect">
            <a:avLst/>
          </a:prstGeom>
        </p:spPr>
        <p:txBody>
          <a:bodyPr wrap="none">
            <a:spAutoFit/>
          </a:bodyPr>
          <a:lstStyle/>
          <a:p>
            <a:r>
              <a:rPr lang="en-US" dirty="0">
                <a:latin typeface="Times New Roman"/>
                <a:cs typeface="Times New Roman"/>
              </a:rPr>
              <a:t>Phylum % Relative Abundance</a:t>
            </a:r>
          </a:p>
        </p:txBody>
      </p:sp>
    </p:spTree>
    <p:extLst>
      <p:ext uri="{BB962C8B-B14F-4D97-AF65-F5344CB8AC3E}">
        <p14:creationId xmlns:p14="http://schemas.microsoft.com/office/powerpoint/2010/main" val="3160698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00000000-0008-0000-0400-000004000000}"/>
              </a:ext>
            </a:extLst>
          </p:cNvPr>
          <p:cNvGraphicFramePr/>
          <p:nvPr>
            <p:extLst>
              <p:ext uri="{D42A27DB-BD31-4B8C-83A1-F6EECF244321}">
                <p14:modId xmlns:p14="http://schemas.microsoft.com/office/powerpoint/2010/main" val="1320220723"/>
              </p:ext>
            </p:extLst>
          </p:nvPr>
        </p:nvGraphicFramePr>
        <p:xfrm>
          <a:off x="0" y="85394"/>
          <a:ext cx="9144000" cy="67726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4308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a:xfrm>
            <a:off x="457200" y="351710"/>
            <a:ext cx="8229600" cy="777875"/>
          </a:xfrm>
        </p:spPr>
        <p:txBody>
          <a:bodyPr/>
          <a:lstStyle/>
          <a:p>
            <a:pPr eaLnBrk="1" hangingPunct="1">
              <a:defRPr/>
            </a:pPr>
            <a:r>
              <a:rPr lang="tr-TR" sz="3200" b="1" dirty="0">
                <a:solidFill>
                  <a:schemeClr val="tx1"/>
                </a:solidFill>
                <a:latin typeface="Times New Roman"/>
                <a:cs typeface="Times New Roman"/>
              </a:rPr>
              <a:t>Bakterilerde ortak yaşam</a:t>
            </a:r>
          </a:p>
        </p:txBody>
      </p:sp>
      <p:sp>
        <p:nvSpPr>
          <p:cNvPr id="78851" name="Rectangle 3"/>
          <p:cNvSpPr>
            <a:spLocks noGrp="1" noChangeArrowheads="1"/>
          </p:cNvSpPr>
          <p:nvPr>
            <p:ph type="body" idx="1"/>
          </p:nvPr>
        </p:nvSpPr>
        <p:spPr>
          <a:xfrm>
            <a:off x="283836" y="1468099"/>
            <a:ext cx="8695222" cy="4618738"/>
          </a:xfrm>
        </p:spPr>
        <p:txBody>
          <a:bodyPr>
            <a:noAutofit/>
          </a:bodyPr>
          <a:lstStyle/>
          <a:p>
            <a:pPr eaLnBrk="1" hangingPunct="1">
              <a:defRPr/>
            </a:pPr>
            <a:r>
              <a:rPr lang="tr-TR" sz="2800" b="1" dirty="0" err="1">
                <a:latin typeface="Times New Roman"/>
                <a:cs typeface="Times New Roman"/>
              </a:rPr>
              <a:t>Mutualizm</a:t>
            </a:r>
            <a:endParaRPr lang="tr-TR" sz="2800" b="1" dirty="0">
              <a:latin typeface="Times New Roman"/>
              <a:cs typeface="Times New Roman"/>
            </a:endParaRPr>
          </a:p>
          <a:p>
            <a:pPr marL="457200" lvl="1" indent="0" eaLnBrk="1" hangingPunct="1">
              <a:buNone/>
              <a:defRPr/>
            </a:pPr>
            <a:r>
              <a:rPr lang="tr-TR" dirty="0">
                <a:latin typeface="Times New Roman"/>
                <a:cs typeface="Times New Roman"/>
              </a:rPr>
              <a:t>Bu tür bir </a:t>
            </a:r>
            <a:r>
              <a:rPr lang="tr-TR" dirty="0" err="1">
                <a:latin typeface="Times New Roman"/>
                <a:cs typeface="Times New Roman"/>
              </a:rPr>
              <a:t>sembiyotik</a:t>
            </a:r>
            <a:r>
              <a:rPr lang="tr-TR" dirty="0">
                <a:latin typeface="Times New Roman"/>
                <a:cs typeface="Times New Roman"/>
              </a:rPr>
              <a:t> yaşantı içinde bulunan organizmalar birbirlerine karşılıklı yararlar sağlarlar. Diğer bir ifade ile, biri olmazsa diğeri de olamaz. Bu bakımdan, böyle organizmaları tek olarak izole etmek ve üretmek oldukça zordur.</a:t>
            </a:r>
          </a:p>
          <a:p>
            <a:pPr marL="0" indent="0">
              <a:buNone/>
            </a:pPr>
            <a:endParaRPr lang="en-US" sz="2800" i="1" dirty="0">
              <a:latin typeface="Times New Roman"/>
              <a:cs typeface="Times New Roman"/>
            </a:endParaRPr>
          </a:p>
          <a:p>
            <a:pPr marL="0" indent="0">
              <a:buNone/>
            </a:pPr>
            <a:r>
              <a:rPr lang="en-US" sz="2800" i="1" dirty="0">
                <a:latin typeface="Times New Roman"/>
                <a:cs typeface="Times New Roman"/>
              </a:rPr>
              <a:t>    Lactobacillus </a:t>
            </a:r>
            <a:r>
              <a:rPr lang="en-US" sz="2800" i="1" dirty="0" err="1">
                <a:latin typeface="Times New Roman"/>
                <a:cs typeface="Times New Roman"/>
              </a:rPr>
              <a:t>plantarum</a:t>
            </a:r>
            <a:r>
              <a:rPr lang="en-US" sz="2800" i="1" dirty="0">
                <a:latin typeface="Times New Roman"/>
                <a:cs typeface="Times New Roman"/>
              </a:rPr>
              <a:t> </a:t>
            </a:r>
            <a:r>
              <a:rPr lang="en-US" sz="2800" dirty="0" err="1">
                <a:latin typeface="Times New Roman"/>
                <a:cs typeface="Times New Roman"/>
              </a:rPr>
              <a:t>ve</a:t>
            </a:r>
            <a:r>
              <a:rPr lang="en-US" sz="2800" dirty="0">
                <a:latin typeface="Times New Roman"/>
                <a:cs typeface="Times New Roman"/>
              </a:rPr>
              <a:t> </a:t>
            </a:r>
            <a:r>
              <a:rPr lang="en-US" sz="2800" i="1" dirty="0">
                <a:latin typeface="Times New Roman"/>
                <a:cs typeface="Times New Roman"/>
              </a:rPr>
              <a:t>Streptococcus </a:t>
            </a:r>
            <a:r>
              <a:rPr lang="en-US" sz="2800" i="1" dirty="0" err="1">
                <a:latin typeface="Times New Roman"/>
                <a:cs typeface="Times New Roman"/>
              </a:rPr>
              <a:t>faecalis</a:t>
            </a:r>
            <a:endParaRPr lang="en-US" sz="2800" i="1" dirty="0">
              <a:latin typeface="Times New Roman"/>
              <a:cs typeface="Times New Roman"/>
            </a:endParaRPr>
          </a:p>
          <a:p>
            <a:pPr marL="0" indent="0">
              <a:buNone/>
            </a:pPr>
            <a:r>
              <a:rPr lang="en-US" sz="2800" dirty="0">
                <a:latin typeface="Times New Roman"/>
                <a:cs typeface="Times New Roman"/>
              </a:rPr>
              <a:t>      </a:t>
            </a:r>
            <a:r>
              <a:rPr lang="en-US" sz="2800" dirty="0" err="1">
                <a:latin typeface="Times New Roman"/>
                <a:cs typeface="Times New Roman"/>
              </a:rPr>
              <a:t>pteroylglutamic</a:t>
            </a:r>
            <a:r>
              <a:rPr lang="en-US" sz="2800" dirty="0">
                <a:latin typeface="Times New Roman"/>
                <a:cs typeface="Times New Roman"/>
              </a:rPr>
              <a:t> </a:t>
            </a:r>
            <a:r>
              <a:rPr lang="en-US" sz="2800" dirty="0" err="1">
                <a:latin typeface="Times New Roman"/>
                <a:cs typeface="Times New Roman"/>
              </a:rPr>
              <a:t>asid</a:t>
            </a:r>
            <a:r>
              <a:rPr lang="en-US" sz="2800" dirty="0">
                <a:latin typeface="Times New Roman"/>
                <a:cs typeface="Times New Roman"/>
              </a:rPr>
              <a:t>                 </a:t>
            </a:r>
            <a:r>
              <a:rPr lang="en-US" sz="2800" dirty="0" err="1">
                <a:latin typeface="Times New Roman"/>
                <a:cs typeface="Times New Roman"/>
              </a:rPr>
              <a:t>fenil</a:t>
            </a:r>
            <a:r>
              <a:rPr lang="en-US" sz="2800" dirty="0">
                <a:latin typeface="Times New Roman"/>
                <a:cs typeface="Times New Roman"/>
              </a:rPr>
              <a:t> </a:t>
            </a:r>
            <a:r>
              <a:rPr lang="en-US" sz="2800" dirty="0" err="1">
                <a:latin typeface="Times New Roman"/>
                <a:cs typeface="Times New Roman"/>
              </a:rPr>
              <a:t>alanin</a:t>
            </a:r>
            <a:r>
              <a:rPr lang="en-US" sz="2800" dirty="0">
                <a:latin typeface="Times New Roman"/>
                <a:cs typeface="Times New Roman"/>
              </a:rPr>
              <a:t> </a:t>
            </a:r>
          </a:p>
          <a:p>
            <a:pPr marL="457200" lvl="1" indent="0" eaLnBrk="1" hangingPunct="1">
              <a:buNone/>
              <a:defRPr/>
            </a:pPr>
            <a:endParaRPr lang="tr-TR" dirty="0">
              <a:latin typeface="Times New Roman"/>
              <a:cs typeface="Times New Roman"/>
            </a:endParaRPr>
          </a:p>
        </p:txBody>
      </p:sp>
    </p:spTree>
    <p:extLst>
      <p:ext uri="{BB962C8B-B14F-4D97-AF65-F5344CB8AC3E}">
        <p14:creationId xmlns:p14="http://schemas.microsoft.com/office/powerpoint/2010/main" val="468486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206</TotalTime>
  <Words>485</Words>
  <Application>Microsoft Macintosh PowerPoint</Application>
  <PresentationFormat>Ekran Gösterisi (4:3)</PresentationFormat>
  <Paragraphs>74</Paragraphs>
  <Slides>15</Slides>
  <Notes>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Times New Roman</vt:lpstr>
      <vt:lpstr>Office Theme</vt:lpstr>
      <vt:lpstr>Mikrobiyoloji-1</vt:lpstr>
      <vt:lpstr>Bakterilerde Enzimler</vt:lpstr>
      <vt:lpstr>Bakterilerde Enzimler</vt:lpstr>
      <vt:lpstr>Bakterilerde Enzimler</vt:lpstr>
      <vt:lpstr>PowerPoint Sunusu</vt:lpstr>
      <vt:lpstr>PowerPoint Sunusu</vt:lpstr>
      <vt:lpstr>PowerPoint Sunusu</vt:lpstr>
      <vt:lpstr>PowerPoint Sunusu</vt:lpstr>
      <vt:lpstr>Bakterilerde ortak yaşam</vt:lpstr>
      <vt:lpstr>PowerPoint Sunusu</vt:lpstr>
      <vt:lpstr>PowerPoint Sunusu</vt:lpstr>
      <vt:lpstr>Bakterilerde ortak yaşam</vt:lpstr>
      <vt:lpstr>Bakterilerde ortak yaşam</vt:lpstr>
      <vt:lpstr>Bakterilerde ortak yaşam</vt:lpstr>
      <vt:lpstr>Bakterilerde ortak yaşam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Mikrobiyoloji-1</dc:title>
  <dc:creator>Mehmet  Akan</dc:creator>
  <cp:lastModifiedBy>Microsoft Office User</cp:lastModifiedBy>
  <cp:revision>28</cp:revision>
  <dcterms:created xsi:type="dcterms:W3CDTF">2020-04-04T15:40:43Z</dcterms:created>
  <dcterms:modified xsi:type="dcterms:W3CDTF">2021-04-12T07:45:58Z</dcterms:modified>
</cp:coreProperties>
</file>