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57" r:id="rId4"/>
    <p:sldId id="258" r:id="rId5"/>
    <p:sldId id="260" r:id="rId6"/>
    <p:sldId id="273" r:id="rId7"/>
    <p:sldId id="271" r:id="rId8"/>
    <p:sldId id="272" r:id="rId9"/>
    <p:sldId id="261" r:id="rId10"/>
    <p:sldId id="262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65"/>
  </p:normalViewPr>
  <p:slideViewPr>
    <p:cSldViewPr snapToGrid="0">
      <p:cViewPr varScale="1">
        <p:scale>
          <a:sx n="93" d="100"/>
          <a:sy n="93" d="100"/>
        </p:scale>
        <p:origin x="208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A760F5-9A75-B045-9815-A4B40FB2FCFE}" type="doc">
      <dgm:prSet loTypeId="urn:microsoft.com/office/officeart/2005/8/layout/default" loCatId="" qsTypeId="urn:microsoft.com/office/officeart/2005/8/quickstyle/simple4" qsCatId="simple" csTypeId="urn:microsoft.com/office/officeart/2005/8/colors/accent2_5" csCatId="accent2" phldr="1"/>
      <dgm:spPr/>
      <dgm:t>
        <a:bodyPr/>
        <a:lstStyle/>
        <a:p>
          <a:endParaRPr lang="tr-TR"/>
        </a:p>
      </dgm:t>
    </dgm:pt>
    <dgm:pt modelId="{22C13E2A-1AEC-A14A-8574-6CD53714CB22}">
      <dgm:prSet phldrT="[Metin]"/>
      <dgm:spPr/>
      <dgm:t>
        <a:bodyPr/>
        <a:lstStyle/>
        <a:p>
          <a:r>
            <a:rPr lang="tr-TR" dirty="0" smtClean="0"/>
            <a:t>Gösteren</a:t>
          </a:r>
          <a:endParaRPr lang="tr-TR" dirty="0"/>
        </a:p>
      </dgm:t>
    </dgm:pt>
    <dgm:pt modelId="{8C3A0ACE-83D9-674D-9E61-084B12B2E05D}" type="parTrans" cxnId="{5462F61F-1E77-D341-B66E-7A9C28CB7105}">
      <dgm:prSet/>
      <dgm:spPr/>
      <dgm:t>
        <a:bodyPr/>
        <a:lstStyle/>
        <a:p>
          <a:endParaRPr lang="tr-TR"/>
        </a:p>
      </dgm:t>
    </dgm:pt>
    <dgm:pt modelId="{E792350E-CB84-CC48-9553-1488481B2A7F}" type="sibTrans" cxnId="{5462F61F-1E77-D341-B66E-7A9C28CB7105}">
      <dgm:prSet/>
      <dgm:spPr/>
      <dgm:t>
        <a:bodyPr/>
        <a:lstStyle/>
        <a:p>
          <a:endParaRPr lang="tr-TR"/>
        </a:p>
      </dgm:t>
    </dgm:pt>
    <dgm:pt modelId="{974B93C4-7435-0D4C-B9DE-7F1C435572F4}">
      <dgm:prSet phldrT="[Metin]"/>
      <dgm:spPr/>
      <dgm:t>
        <a:bodyPr/>
        <a:lstStyle/>
        <a:p>
          <a:r>
            <a:rPr lang="tr-TR" dirty="0" smtClean="0"/>
            <a:t>Gösterilen</a:t>
          </a:r>
          <a:endParaRPr lang="tr-TR" dirty="0"/>
        </a:p>
      </dgm:t>
    </dgm:pt>
    <dgm:pt modelId="{35515E16-6879-A248-96CF-D816A925DEFA}" type="parTrans" cxnId="{E4C1516B-FF46-9842-B269-487814BBC7A4}">
      <dgm:prSet/>
      <dgm:spPr/>
      <dgm:t>
        <a:bodyPr/>
        <a:lstStyle/>
        <a:p>
          <a:endParaRPr lang="tr-TR"/>
        </a:p>
      </dgm:t>
    </dgm:pt>
    <dgm:pt modelId="{2EAEA340-DABE-6041-8472-87250F08F7DF}" type="sibTrans" cxnId="{E4C1516B-FF46-9842-B269-487814BBC7A4}">
      <dgm:prSet/>
      <dgm:spPr/>
      <dgm:t>
        <a:bodyPr/>
        <a:lstStyle/>
        <a:p>
          <a:endParaRPr lang="tr-TR"/>
        </a:p>
      </dgm:t>
    </dgm:pt>
    <dgm:pt modelId="{8DE4C823-2D09-BB40-8B12-D90F24531EA9}">
      <dgm:prSet phldrT="[Metin]"/>
      <dgm:spPr/>
      <dgm:t>
        <a:bodyPr/>
        <a:lstStyle/>
        <a:p>
          <a:r>
            <a:rPr lang="tr-TR" dirty="0" smtClean="0"/>
            <a:t>Gösterge</a:t>
          </a:r>
          <a:endParaRPr lang="tr-TR" dirty="0"/>
        </a:p>
      </dgm:t>
    </dgm:pt>
    <dgm:pt modelId="{18AF9005-ABFE-624E-B6B4-B0C7D8D4CEA5}" type="parTrans" cxnId="{F24E1C1C-6BBC-3D4D-930C-5404AE87CFE5}">
      <dgm:prSet/>
      <dgm:spPr/>
      <dgm:t>
        <a:bodyPr/>
        <a:lstStyle/>
        <a:p>
          <a:endParaRPr lang="tr-TR"/>
        </a:p>
      </dgm:t>
    </dgm:pt>
    <dgm:pt modelId="{044DEDD1-9BFC-C041-A1D4-3C0A4B26EA14}" type="sibTrans" cxnId="{F24E1C1C-6BBC-3D4D-930C-5404AE87CFE5}">
      <dgm:prSet/>
      <dgm:spPr/>
      <dgm:t>
        <a:bodyPr/>
        <a:lstStyle/>
        <a:p>
          <a:endParaRPr lang="tr-TR"/>
        </a:p>
      </dgm:t>
    </dgm:pt>
    <dgm:pt modelId="{D58930CF-090B-A142-A5F5-DE6315BA68A0}" type="pres">
      <dgm:prSet presAssocID="{76A760F5-9A75-B045-9815-A4B40FB2FCFE}" presName="diagram" presStyleCnt="0">
        <dgm:presLayoutVars>
          <dgm:dir/>
          <dgm:resizeHandles val="exact"/>
        </dgm:presLayoutVars>
      </dgm:prSet>
      <dgm:spPr/>
    </dgm:pt>
    <dgm:pt modelId="{48BEEE8E-0A73-0242-BF22-BB71153700E5}" type="pres">
      <dgm:prSet presAssocID="{22C13E2A-1AEC-A14A-8574-6CD53714CB22}" presName="node" presStyleLbl="node1" presStyleIdx="0" presStyleCnt="3" custLinFactNeighborX="-35324" custLinFactNeighborY="-314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AC8502B-6B70-6E41-B4EF-6B5F92DB205A}" type="pres">
      <dgm:prSet presAssocID="{E792350E-CB84-CC48-9553-1488481B2A7F}" presName="sibTrans" presStyleCnt="0"/>
      <dgm:spPr/>
    </dgm:pt>
    <dgm:pt modelId="{7C224D20-C4F0-1F4E-8A21-18A405D244B9}" type="pres">
      <dgm:prSet presAssocID="{974B93C4-7435-0D4C-B9DE-7F1C435572F4}" presName="node" presStyleLbl="node1" presStyleIdx="1" presStyleCnt="3" custLinFactNeighborX="35795" custLinFactNeighborY="1570">
        <dgm:presLayoutVars>
          <dgm:bulletEnabled val="1"/>
        </dgm:presLayoutVars>
      </dgm:prSet>
      <dgm:spPr/>
    </dgm:pt>
    <dgm:pt modelId="{2747A298-8216-F54D-AAD4-DE057050EA57}" type="pres">
      <dgm:prSet presAssocID="{2EAEA340-DABE-6041-8472-87250F08F7DF}" presName="sibTrans" presStyleCnt="0"/>
      <dgm:spPr/>
    </dgm:pt>
    <dgm:pt modelId="{6F32AD40-8C1A-1A48-88B5-C65FEEC5DFD3}" type="pres">
      <dgm:prSet presAssocID="{8DE4C823-2D09-BB40-8B12-D90F24531EA9}" presName="node" presStyleLbl="node1" presStyleIdx="2" presStyleCnt="3">
        <dgm:presLayoutVars>
          <dgm:bulletEnabled val="1"/>
        </dgm:presLayoutVars>
      </dgm:prSet>
      <dgm:spPr/>
    </dgm:pt>
  </dgm:ptLst>
  <dgm:cxnLst>
    <dgm:cxn modelId="{6A0C469F-5DDD-2642-9985-926AA8468DCE}" type="presOf" srcId="{76A760F5-9A75-B045-9815-A4B40FB2FCFE}" destId="{D58930CF-090B-A142-A5F5-DE6315BA68A0}" srcOrd="0" destOrd="0" presId="urn:microsoft.com/office/officeart/2005/8/layout/default"/>
    <dgm:cxn modelId="{E4C1516B-FF46-9842-B269-487814BBC7A4}" srcId="{76A760F5-9A75-B045-9815-A4B40FB2FCFE}" destId="{974B93C4-7435-0D4C-B9DE-7F1C435572F4}" srcOrd="1" destOrd="0" parTransId="{35515E16-6879-A248-96CF-D816A925DEFA}" sibTransId="{2EAEA340-DABE-6041-8472-87250F08F7DF}"/>
    <dgm:cxn modelId="{5462F61F-1E77-D341-B66E-7A9C28CB7105}" srcId="{76A760F5-9A75-B045-9815-A4B40FB2FCFE}" destId="{22C13E2A-1AEC-A14A-8574-6CD53714CB22}" srcOrd="0" destOrd="0" parTransId="{8C3A0ACE-83D9-674D-9E61-084B12B2E05D}" sibTransId="{E792350E-CB84-CC48-9553-1488481B2A7F}"/>
    <dgm:cxn modelId="{B116D561-EB8E-6F41-B706-AC813D480CDC}" type="presOf" srcId="{8DE4C823-2D09-BB40-8B12-D90F24531EA9}" destId="{6F32AD40-8C1A-1A48-88B5-C65FEEC5DFD3}" srcOrd="0" destOrd="0" presId="urn:microsoft.com/office/officeart/2005/8/layout/default"/>
    <dgm:cxn modelId="{F24E1C1C-6BBC-3D4D-930C-5404AE87CFE5}" srcId="{76A760F5-9A75-B045-9815-A4B40FB2FCFE}" destId="{8DE4C823-2D09-BB40-8B12-D90F24531EA9}" srcOrd="2" destOrd="0" parTransId="{18AF9005-ABFE-624E-B6B4-B0C7D8D4CEA5}" sibTransId="{044DEDD1-9BFC-C041-A1D4-3C0A4B26EA14}"/>
    <dgm:cxn modelId="{283802C6-1724-CD41-BD1E-08B5EC7D9739}" type="presOf" srcId="{22C13E2A-1AEC-A14A-8574-6CD53714CB22}" destId="{48BEEE8E-0A73-0242-BF22-BB71153700E5}" srcOrd="0" destOrd="0" presId="urn:microsoft.com/office/officeart/2005/8/layout/default"/>
    <dgm:cxn modelId="{B869A646-602D-5A4D-BA56-A9C15CB56871}" type="presOf" srcId="{974B93C4-7435-0D4C-B9DE-7F1C435572F4}" destId="{7C224D20-C4F0-1F4E-8A21-18A405D244B9}" srcOrd="0" destOrd="0" presId="urn:microsoft.com/office/officeart/2005/8/layout/default"/>
    <dgm:cxn modelId="{C15A7B06-7FBC-ED40-9C62-3712CED19181}" type="presParOf" srcId="{D58930CF-090B-A142-A5F5-DE6315BA68A0}" destId="{48BEEE8E-0A73-0242-BF22-BB71153700E5}" srcOrd="0" destOrd="0" presId="urn:microsoft.com/office/officeart/2005/8/layout/default"/>
    <dgm:cxn modelId="{8EC7D68C-FC72-9040-ACF9-503420E63198}" type="presParOf" srcId="{D58930CF-090B-A142-A5F5-DE6315BA68A0}" destId="{6AC8502B-6B70-6E41-B4EF-6B5F92DB205A}" srcOrd="1" destOrd="0" presId="urn:microsoft.com/office/officeart/2005/8/layout/default"/>
    <dgm:cxn modelId="{202FD9DB-0AED-7142-B28A-FCB208DD559E}" type="presParOf" srcId="{D58930CF-090B-A142-A5F5-DE6315BA68A0}" destId="{7C224D20-C4F0-1F4E-8A21-18A405D244B9}" srcOrd="2" destOrd="0" presId="urn:microsoft.com/office/officeart/2005/8/layout/default"/>
    <dgm:cxn modelId="{B08A1F4C-53DC-5F46-B23B-B71062360EFD}" type="presParOf" srcId="{D58930CF-090B-A142-A5F5-DE6315BA68A0}" destId="{2747A298-8216-F54D-AAD4-DE057050EA57}" srcOrd="3" destOrd="0" presId="urn:microsoft.com/office/officeart/2005/8/layout/default"/>
    <dgm:cxn modelId="{52E815DC-8858-4F4B-ADD4-BCAF8ABDF178}" type="presParOf" srcId="{D58930CF-090B-A142-A5F5-DE6315BA68A0}" destId="{6F32AD40-8C1A-1A48-88B5-C65FEEC5DFD3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BEEE8E-0A73-0242-BF22-BB71153700E5}">
      <dsp:nvSpPr>
        <dsp:cNvPr id="0" name=""/>
        <dsp:cNvSpPr/>
      </dsp:nvSpPr>
      <dsp:spPr>
        <a:xfrm>
          <a:off x="374766" y="0"/>
          <a:ext cx="2941589" cy="1764953"/>
        </a:xfrm>
        <a:prstGeom prst="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200" kern="1200" dirty="0" smtClean="0"/>
            <a:t>Gösteren</a:t>
          </a:r>
          <a:endParaRPr lang="tr-TR" sz="4200" kern="1200" dirty="0"/>
        </a:p>
      </dsp:txBody>
      <dsp:txXfrm>
        <a:off x="374766" y="0"/>
        <a:ext cx="2941589" cy="1764953"/>
      </dsp:txXfrm>
    </dsp:sp>
    <dsp:sp modelId="{7C224D20-C4F0-1F4E-8A21-18A405D244B9}">
      <dsp:nvSpPr>
        <dsp:cNvPr id="0" name=""/>
        <dsp:cNvSpPr/>
      </dsp:nvSpPr>
      <dsp:spPr>
        <a:xfrm>
          <a:off x="5702543" y="27988"/>
          <a:ext cx="2941589" cy="1764953"/>
        </a:xfrm>
        <a:prstGeom prst="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20000"/>
                <a:tint val="98000"/>
                <a:lumMod val="114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2000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200" kern="1200" dirty="0" smtClean="0"/>
            <a:t>Gösterilen</a:t>
          </a:r>
          <a:endParaRPr lang="tr-TR" sz="4200" kern="1200" dirty="0"/>
        </a:p>
      </dsp:txBody>
      <dsp:txXfrm>
        <a:off x="5702543" y="27988"/>
        <a:ext cx="2941589" cy="1764953"/>
      </dsp:txXfrm>
    </dsp:sp>
    <dsp:sp modelId="{6F32AD40-8C1A-1A48-88B5-C65FEEC5DFD3}">
      <dsp:nvSpPr>
        <dsp:cNvPr id="0" name=""/>
        <dsp:cNvSpPr/>
      </dsp:nvSpPr>
      <dsp:spPr>
        <a:xfrm>
          <a:off x="3031727" y="2059391"/>
          <a:ext cx="2941589" cy="1764953"/>
        </a:xfrm>
        <a:prstGeom prst="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40000"/>
                <a:tint val="98000"/>
                <a:lumMod val="114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4000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200" kern="1200" dirty="0" smtClean="0"/>
            <a:t>Gösterge</a:t>
          </a:r>
          <a:endParaRPr lang="tr-TR" sz="4200" kern="1200" dirty="0"/>
        </a:p>
      </dsp:txBody>
      <dsp:txXfrm>
        <a:off x="3031727" y="2059391"/>
        <a:ext cx="2941589" cy="17649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AF2CEFFE-166B-413C-BBED-C8332D4F0E3A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8ABBC481-BCE5-4E4E-AE8F-7D41C99E9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3004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EFFE-166B-413C-BBED-C8332D4F0E3A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BC481-BCE5-4E4E-AE8F-7D41C99E9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9368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EFFE-166B-413C-BBED-C8332D4F0E3A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BC481-BCE5-4E4E-AE8F-7D41C99E9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5004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EFFE-166B-413C-BBED-C8332D4F0E3A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BC481-BCE5-4E4E-AE8F-7D41C99E9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122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EFFE-166B-413C-BBED-C8332D4F0E3A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BC481-BCE5-4E4E-AE8F-7D41C99E9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11022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EFFE-166B-413C-BBED-C8332D4F0E3A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BC481-BCE5-4E4E-AE8F-7D41C99E9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2434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EFFE-166B-413C-BBED-C8332D4F0E3A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BC481-BCE5-4E4E-AE8F-7D41C99E9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41691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AF2CEFFE-166B-413C-BBED-C8332D4F0E3A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BC481-BCE5-4E4E-AE8F-7D41C99E9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3120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AF2CEFFE-166B-413C-BBED-C8332D4F0E3A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BC481-BCE5-4E4E-AE8F-7D41C99E9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9672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EFFE-166B-413C-BBED-C8332D4F0E3A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BC481-BCE5-4E4E-AE8F-7D41C99E9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3838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EFFE-166B-413C-BBED-C8332D4F0E3A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BC481-BCE5-4E4E-AE8F-7D41C99E9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1701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EFFE-166B-413C-BBED-C8332D4F0E3A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BC481-BCE5-4E4E-AE8F-7D41C99E9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7171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EFFE-166B-413C-BBED-C8332D4F0E3A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BC481-BCE5-4E4E-AE8F-7D41C99E9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6510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EFFE-166B-413C-BBED-C8332D4F0E3A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BC481-BCE5-4E4E-AE8F-7D41C99E9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244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EFFE-166B-413C-BBED-C8332D4F0E3A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BC481-BCE5-4E4E-AE8F-7D41C99E9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8165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EFFE-166B-413C-BBED-C8332D4F0E3A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BC481-BCE5-4E4E-AE8F-7D41C99E9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2723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EFFE-166B-413C-BBED-C8332D4F0E3A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BC481-BCE5-4E4E-AE8F-7D41C99E9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8774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AF2CEFFE-166B-413C-BBED-C8332D4F0E3A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8ABBC481-BCE5-4E4E-AE8F-7D41C99E9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2656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YAPISALCILIK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0304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Yapısalcılık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pPr marL="457200" lvl="1" indent="0">
              <a:buNone/>
            </a:pPr>
            <a:r>
              <a:rPr lang="tr-TR" sz="2400" dirty="0" smtClean="0"/>
              <a:t>  Pişmiş   	ve 		  Çiğ</a:t>
            </a:r>
          </a:p>
          <a:p>
            <a:pPr marL="457200" lvl="1" indent="0">
              <a:buNone/>
            </a:pPr>
            <a:r>
              <a:rPr lang="tr-TR" sz="2400" dirty="0" smtClean="0"/>
              <a:t>Kültürel			Doğal</a:t>
            </a:r>
          </a:p>
          <a:p>
            <a:pPr marL="457200" lvl="1" indent="0">
              <a:buNone/>
            </a:pPr>
            <a:endParaRPr lang="tr-TR" sz="2400" dirty="0"/>
          </a:p>
          <a:p>
            <a:pPr marL="457200" lvl="1" indent="0">
              <a:buNone/>
            </a:pPr>
            <a:r>
              <a:rPr lang="tr-TR" sz="2000" dirty="0" smtClean="0"/>
              <a:t>Pişirme dönüştürme işlemidir. Pişirme işlemiyle kültür yaratılır. Burada üzerinde durulması gereken “nasıl </a:t>
            </a:r>
            <a:r>
              <a:rPr lang="tr-TR" sz="2000" dirty="0" err="1" smtClean="0"/>
              <a:t>pişiliyor</a:t>
            </a:r>
            <a:r>
              <a:rPr lang="tr-TR" sz="2000" dirty="0" smtClean="0"/>
              <a:t>?” dur. 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3841379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Yapısalcılık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Yapılarda evrensellik iddiası vardır, ancak yapıların içinin ne ile doğacağı kültür tarafından belirlenir.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6846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Yapısalcılık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Barthes</a:t>
            </a:r>
            <a:r>
              <a:rPr lang="tr-TR" dirty="0" smtClean="0"/>
              <a:t>;</a:t>
            </a:r>
          </a:p>
          <a:p>
            <a:r>
              <a:rPr lang="tr-TR" dirty="0" err="1" smtClean="0"/>
              <a:t>Semiology</a:t>
            </a:r>
            <a:endParaRPr lang="tr-TR" dirty="0" smtClean="0"/>
          </a:p>
          <a:p>
            <a:r>
              <a:rPr lang="tr-TR" dirty="0" smtClean="0"/>
              <a:t>Anlamın yaratılmasının sosyal kritiği </a:t>
            </a:r>
          </a:p>
          <a:p>
            <a:r>
              <a:rPr lang="tr-TR" dirty="0" smtClean="0"/>
              <a:t>Dünyamız eleştirel gözle bakacağımız şeylerle dolu ve bunları anlamak için başka şeylere de ihtiyacımız olduğu düşüncesini savunur.</a:t>
            </a:r>
          </a:p>
          <a:p>
            <a:r>
              <a:rPr lang="tr-TR" dirty="0" smtClean="0"/>
              <a:t>Bireyselliğin aşağılanmasını eleştirmiştir.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08757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Yapısalcılık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Kültür bazı anlamları ideolojik olarak bastırır, bazılarını ön plana çıkartır. </a:t>
            </a:r>
          </a:p>
          <a:p>
            <a:endParaRPr lang="tr-TR" dirty="0" smtClean="0"/>
          </a:p>
          <a:p>
            <a:pPr marL="0" indent="0">
              <a:buNone/>
            </a:pPr>
            <a:r>
              <a:rPr lang="tr-TR" b="1" dirty="0" smtClean="0"/>
              <a:t>Mit- Zihinlerdeki atamalar </a:t>
            </a:r>
          </a:p>
          <a:p>
            <a:r>
              <a:rPr lang="tr-TR" dirty="0" smtClean="0"/>
              <a:t>Bireyler dünyayı bu mitler üzerinden anlar. </a:t>
            </a:r>
          </a:p>
          <a:p>
            <a:r>
              <a:rPr lang="tr-TR" dirty="0" smtClean="0"/>
              <a:t>Mitler kültürel olanı doğal olana dönüştürür.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err="1" smtClean="0"/>
              <a:t>Social</a:t>
            </a:r>
            <a:r>
              <a:rPr lang="tr-TR" b="1" dirty="0" smtClean="0"/>
              <a:t> </a:t>
            </a:r>
            <a:r>
              <a:rPr lang="tr-TR" b="1" dirty="0" err="1" smtClean="0"/>
              <a:t>Lies</a:t>
            </a:r>
            <a:r>
              <a:rPr lang="tr-TR" b="1" dirty="0" smtClean="0"/>
              <a:t> (Sosyal yalanlar)</a:t>
            </a:r>
          </a:p>
          <a:p>
            <a:r>
              <a:rPr lang="tr-TR" dirty="0" smtClean="0"/>
              <a:t>Kültür tarafından üretilip, doğal gösterilen şeylerdir. Kapitalizmin meşrulaştırılmasına hizmet eden araçlardır.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7698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Yapısalcılık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İnsana öncel yapıların varlığı ve bu yapıların sonradan gelenleri etkilediği kabul </a:t>
            </a:r>
            <a:r>
              <a:rPr lang="tr-TR" dirty="0" smtClean="0"/>
              <a:t>edilir, </a:t>
            </a:r>
            <a:r>
              <a:rPr lang="tr-TR" dirty="0" smtClean="0"/>
              <a:t>bu yapının analiz birimi olarak kullanılması yapısalcılığın temel düşüncesini oluşturur.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9085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Yapısalcılık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İnsanlar hayatlarını daha büyük yapılar bağlamında (Sosyal, Kültürel, Politik, Tarihsel) yaşar.</a:t>
            </a:r>
          </a:p>
          <a:p>
            <a:r>
              <a:rPr lang="tr-TR" dirty="0" smtClean="0"/>
              <a:t>Bütün bu yapılar insanların karar verme stratejilerini, seçimlerini, inançlarını, değerlerini şekillendirir. </a:t>
            </a:r>
          </a:p>
          <a:p>
            <a:r>
              <a:rPr lang="tr-TR" dirty="0" smtClean="0"/>
              <a:t>Sosyal ve politik sistemlerin insani olmayan etkilerini anlama düşüncesine dayalıdır.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0395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Yapısalcılık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1960- </a:t>
            </a:r>
            <a:r>
              <a:rPr lang="tr-TR" dirty="0" err="1" smtClean="0"/>
              <a:t>Linguistic</a:t>
            </a:r>
            <a:r>
              <a:rPr lang="tr-TR" dirty="0" smtClean="0"/>
              <a:t> </a:t>
            </a:r>
            <a:r>
              <a:rPr lang="tr-TR" dirty="0" err="1" smtClean="0"/>
              <a:t>Turn</a:t>
            </a:r>
            <a:endParaRPr lang="tr-TR" dirty="0" smtClean="0"/>
          </a:p>
          <a:p>
            <a:r>
              <a:rPr lang="tr-TR" dirty="0" smtClean="0"/>
              <a:t>Her alan dil aracılığıyla açıklanmaya başlamıştır. </a:t>
            </a:r>
          </a:p>
          <a:p>
            <a:r>
              <a:rPr lang="tr-TR" dirty="0" smtClean="0"/>
              <a:t>Toplumu ancak dil üzerinden </a:t>
            </a:r>
            <a:r>
              <a:rPr lang="tr-TR" dirty="0" smtClean="0"/>
              <a:t>anlayabiliriz düşüncesi egemen olmuştur.</a:t>
            </a:r>
            <a:endParaRPr lang="tr-TR" dirty="0" smtClean="0"/>
          </a:p>
          <a:p>
            <a:r>
              <a:rPr lang="tr-TR" dirty="0" smtClean="0"/>
              <a:t>Dil toplumsal bir kurumdur. </a:t>
            </a:r>
          </a:p>
          <a:p>
            <a:r>
              <a:rPr lang="tr-TR" dirty="0" smtClean="0"/>
              <a:t>Dil bizden önce vardır, içine doğar ve formlara asimile oluruz. </a:t>
            </a:r>
          </a:p>
          <a:p>
            <a:r>
              <a:rPr lang="tr-TR" dirty="0" smtClean="0"/>
              <a:t>Bir toplumda hayatta kalmak için, o toplumun dilinin kurallarına uyumak zorunludur. </a:t>
            </a:r>
          </a:p>
        </p:txBody>
      </p:sp>
    </p:spTree>
    <p:extLst>
      <p:ext uri="{BB962C8B-B14F-4D97-AF65-F5344CB8AC3E}">
        <p14:creationId xmlns:p14="http://schemas.microsoft.com/office/powerpoint/2010/main" val="182272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Yapısalcılık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Saussure</a:t>
            </a:r>
            <a:r>
              <a:rPr lang="tr-TR" dirty="0" smtClean="0"/>
              <a:t> </a:t>
            </a:r>
          </a:p>
          <a:p>
            <a:r>
              <a:rPr lang="tr-TR" dirty="0" smtClean="0"/>
              <a:t>Dil bilimciler dilin nasıl değiştiğini anlamaya çalışıyor, ancak asıl mesele neden değiştiğidir. </a:t>
            </a:r>
          </a:p>
          <a:p>
            <a:r>
              <a:rPr lang="tr-TR" dirty="0" smtClean="0"/>
              <a:t>Kendisine kadar süregelmekte olan nesne ve sözcük arasında bir ilişki olduğu yönündeki inancı sorgulamış ve bu ilişkiyi dilin </a:t>
            </a:r>
            <a:r>
              <a:rPr lang="tr-TR" dirty="0" err="1" smtClean="0"/>
              <a:t>arbitrary</a:t>
            </a:r>
            <a:r>
              <a:rPr lang="tr-TR" dirty="0" smtClean="0"/>
              <a:t> (rastgele karakteri) üzerinden açıklamıştır. </a:t>
            </a:r>
          </a:p>
          <a:p>
            <a:r>
              <a:rPr lang="tr-TR" dirty="0" smtClean="0"/>
              <a:t>Örneğin; ağaç sözcüğü ile ağacın yapısına ilişkin bir anlam içermiş olsaydı dil bu şekilde farklılaşmaz, evrensel olurdu şeklinde bir eleştiri geliştirmiştir.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9112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Yapısalcılık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Göstergeler ile dile toplumsal olarak bakmak gerekliliği üzerinde durmuştur. </a:t>
            </a:r>
          </a:p>
          <a:p>
            <a:endParaRPr lang="tr-TR" dirty="0" smtClean="0"/>
          </a:p>
          <a:p>
            <a:r>
              <a:rPr lang="tr-TR" dirty="0" smtClean="0"/>
              <a:t>Dil ve nesne arasındaki ilişki rastgeledir. </a:t>
            </a:r>
          </a:p>
          <a:p>
            <a:endParaRPr lang="tr-TR" dirty="0"/>
          </a:p>
          <a:p>
            <a:r>
              <a:rPr lang="tr-TR" dirty="0" smtClean="0"/>
              <a:t>Dil sabit değil dinamiktir.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9341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Yapısalcılık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pPr marL="1371600" lvl="3" indent="0">
              <a:buNone/>
            </a:pPr>
            <a:r>
              <a:rPr lang="tr-TR" sz="2000" dirty="0" smtClean="0"/>
              <a:t> </a:t>
            </a:r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243442137"/>
              </p:ext>
            </p:extLst>
          </p:nvPr>
        </p:nvGraphicFramePr>
        <p:xfrm>
          <a:off x="1154954" y="2313709"/>
          <a:ext cx="9005045" cy="3824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3528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Yapısalcılık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Gösterge, gösterilene ilişkin zihinde oluşan imajdır. </a:t>
            </a:r>
          </a:p>
          <a:p>
            <a:endParaRPr lang="tr-TR" dirty="0"/>
          </a:p>
          <a:p>
            <a:r>
              <a:rPr lang="tr-TR" dirty="0" smtClean="0"/>
              <a:t>Gösteren ve gösterilen arasındaki ilişkiyi kuran farklılığın gücüdür.</a:t>
            </a:r>
          </a:p>
          <a:p>
            <a:endParaRPr lang="tr-TR" dirty="0"/>
          </a:p>
          <a:p>
            <a:r>
              <a:rPr lang="tr-TR" dirty="0" smtClean="0"/>
              <a:t>Farklılık; göstergenin söylendiği takdirde diğerler gösterilenleri unutturması özelliğidir. </a:t>
            </a:r>
          </a:p>
          <a:p>
            <a:endParaRPr lang="tr-TR" dirty="0"/>
          </a:p>
          <a:p>
            <a:r>
              <a:rPr lang="tr-TR" dirty="0" smtClean="0"/>
              <a:t>Kavramlar anlam kazanabilmek için bu farklılıklar yoluyla kendini ayırmak zorundadır.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8538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Yapısalcılık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Levi</a:t>
            </a:r>
            <a:r>
              <a:rPr lang="tr-TR" dirty="0" smtClean="0"/>
              <a:t>-Strauss </a:t>
            </a:r>
          </a:p>
          <a:p>
            <a:r>
              <a:rPr lang="tr-TR" dirty="0" err="1" smtClean="0"/>
              <a:t>Saussure’ın</a:t>
            </a:r>
            <a:r>
              <a:rPr lang="tr-TR" dirty="0" smtClean="0"/>
              <a:t> dile ilişkin bu tanımlamalarının sosyal hayatı anlamak için nasıl nasıl kullanılabileceği üzerinde durmuştur. </a:t>
            </a:r>
          </a:p>
          <a:p>
            <a:endParaRPr lang="tr-TR" dirty="0"/>
          </a:p>
          <a:p>
            <a:r>
              <a:rPr lang="tr-TR" dirty="0" smtClean="0"/>
              <a:t>Gösteren (</a:t>
            </a:r>
            <a:r>
              <a:rPr lang="tr-TR" dirty="0" err="1" smtClean="0"/>
              <a:t>Signifier</a:t>
            </a:r>
            <a:r>
              <a:rPr lang="tr-TR" dirty="0" smtClean="0"/>
              <a:t>)</a:t>
            </a:r>
            <a:r>
              <a:rPr lang="tr-TR" dirty="0" err="1" smtClean="0"/>
              <a:t>lerin</a:t>
            </a:r>
            <a:r>
              <a:rPr lang="tr-TR" dirty="0"/>
              <a:t> </a:t>
            </a:r>
            <a:r>
              <a:rPr lang="tr-TR" dirty="0" smtClean="0"/>
              <a:t>farklılığını toplumun diğer toplumlar (topluluklar)dan farklılıklarını anlamak için kullanabilir miyiz? </a:t>
            </a:r>
          </a:p>
          <a:p>
            <a:endParaRPr lang="tr-TR" dirty="0"/>
          </a:p>
          <a:p>
            <a:r>
              <a:rPr lang="tr-TR" dirty="0" smtClean="0"/>
              <a:t>Karşıtlıklar üzerinden toplumu anlama (</a:t>
            </a:r>
            <a:r>
              <a:rPr lang="tr-TR" dirty="0" err="1" smtClean="0"/>
              <a:t>Binary</a:t>
            </a:r>
            <a:r>
              <a:rPr lang="tr-TR" dirty="0" smtClean="0"/>
              <a:t> </a:t>
            </a:r>
            <a:r>
              <a:rPr lang="tr-TR" dirty="0" err="1" smtClean="0"/>
              <a:t>opposition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52947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59</TotalTime>
  <Words>392</Words>
  <Application>Microsoft Macintosh PowerPoint</Application>
  <PresentationFormat>Geniş Ekran</PresentationFormat>
  <Paragraphs>69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Century Gothic</vt:lpstr>
      <vt:lpstr>Wingdings 3</vt:lpstr>
      <vt:lpstr>Arial</vt:lpstr>
      <vt:lpstr>İyon Toplantı Odası</vt:lpstr>
      <vt:lpstr>YAPISALCILIK</vt:lpstr>
      <vt:lpstr>Yapısalcılık </vt:lpstr>
      <vt:lpstr>Yapısalcılık </vt:lpstr>
      <vt:lpstr>Yapısalcılık </vt:lpstr>
      <vt:lpstr>Yapısalcılık </vt:lpstr>
      <vt:lpstr>Yapısalcılık </vt:lpstr>
      <vt:lpstr>Yapısalcılık </vt:lpstr>
      <vt:lpstr>Yapısalcılık </vt:lpstr>
      <vt:lpstr>Yapısalcılık </vt:lpstr>
      <vt:lpstr>Yapısalcılık </vt:lpstr>
      <vt:lpstr>Yapısalcılık </vt:lpstr>
      <vt:lpstr>Yapısalcılık </vt:lpstr>
      <vt:lpstr>Yapısalcılık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YAPISALCILIK VE POST YAPISALCILIK </dc:title>
  <dc:creator>Bd2_bb2</dc:creator>
  <cp:lastModifiedBy>Ayşe Soner</cp:lastModifiedBy>
  <cp:revision>11</cp:revision>
  <dcterms:created xsi:type="dcterms:W3CDTF">2017-11-16T12:49:26Z</dcterms:created>
  <dcterms:modified xsi:type="dcterms:W3CDTF">2017-11-18T09:57:45Z</dcterms:modified>
</cp:coreProperties>
</file>