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096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096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6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6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6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097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097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097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DE9BF7-DE41-4C21-9A9B-23618C613959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09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altLang="tr-TR" noProof="0" smtClean="0"/>
              <a:t>Click to edit Master title style</a:t>
            </a:r>
          </a:p>
        </p:txBody>
      </p:sp>
      <p:sp>
        <p:nvSpPr>
          <p:cNvPr id="409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tr-TR" altLang="tr-TR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43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CAC53A-2002-484E-87AD-D993B0A25D1C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0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EF8B98-83D4-468D-B5DC-77DD8BA2293A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5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E90BE67-E83C-4A1C-9451-B228C62D7474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87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909A8BC-9010-43DF-A7C1-4FF5EB03B19A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45DD441-9A2B-401E-A2B3-AE1698F01B93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58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CF18D28-D39E-4E98-9D7B-7CD142ABE010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0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A41123-8E5A-4F03-8B44-F818358B79E3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6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DD7FCB-7D60-4C72-A903-71C8933D6BCE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3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8E1841-8391-4B7F-8C3E-105F7E49F4D1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2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F34F1C-59A3-4180-971B-233638DF09C5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0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26AF6E-807C-4D6B-A571-31C0834ACCCE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5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D9898A-E446-453E-A82B-26853BAA343A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5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2EC0E9-EB65-46AE-B2B0-00464DC601F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3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3F466-D0BD-40B6-8F4D-5E978B82304E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3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9A1998-9385-473B-A154-80A9BBBD716F}" type="slidenum">
              <a:rPr lang="tr-TR" alt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  <p:sp>
          <p:nvSpPr>
            <p:cNvPr id="399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</p:grpSp>
      <p:sp>
        <p:nvSpPr>
          <p:cNvPr id="399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399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4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0" y="1085851"/>
            <a:ext cx="4038600" cy="4525963"/>
          </a:xfrm>
        </p:spPr>
        <p:txBody>
          <a:bodyPr/>
          <a:lstStyle/>
          <a:p>
            <a:pPr lvl="1">
              <a:buFont typeface="Wingdings" panose="05000000000000000000" pitchFamily="2" charset="2"/>
              <a:buNone/>
            </a:pPr>
            <a:r>
              <a:rPr lang="tr-TR" altLang="tr-TR" sz="2000" b="1"/>
              <a:t>SPERMATOZOON</a:t>
            </a:r>
          </a:p>
          <a:p>
            <a:endParaRPr lang="tr-TR" altLang="tr-TR" sz="2000" b="1"/>
          </a:p>
          <a:p>
            <a:r>
              <a:rPr lang="tr-TR" altLang="tr-TR" sz="2400"/>
              <a:t>Ovoid</a:t>
            </a:r>
          </a:p>
          <a:p>
            <a:r>
              <a:rPr lang="tr-TR" altLang="tr-TR" sz="2400"/>
              <a:t>20 micron</a:t>
            </a:r>
          </a:p>
          <a:p>
            <a:pPr lvl="1"/>
            <a:r>
              <a:rPr lang="tr-TR" altLang="tr-TR" sz="2400"/>
              <a:t>5 micron head</a:t>
            </a:r>
          </a:p>
          <a:p>
            <a:r>
              <a:rPr lang="tr-TR" altLang="tr-TR" sz="2400"/>
              <a:t>No Akrozom</a:t>
            </a:r>
          </a:p>
          <a:p>
            <a:r>
              <a:rPr lang="tr-TR" altLang="tr-TR" sz="2400"/>
              <a:t>Head, midpiece, tail</a:t>
            </a:r>
          </a:p>
          <a:p>
            <a:r>
              <a:rPr lang="tr-TR" altLang="tr-TR" sz="2400"/>
              <a:t>Posterior nuclear cavity</a:t>
            </a:r>
          </a:p>
          <a:p>
            <a:r>
              <a:rPr lang="tr-TR" altLang="tr-TR" sz="2400"/>
              <a:t>Tail aksonema (9+2)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67438" y="1125538"/>
            <a:ext cx="4500562" cy="4525962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 b="1"/>
              <a:t>SEMINAL PLASMA</a:t>
            </a:r>
          </a:p>
          <a:p>
            <a:pPr>
              <a:lnSpc>
                <a:spcPct val="90000"/>
              </a:lnSpc>
            </a:pPr>
            <a:endParaRPr lang="tr-TR" altLang="tr-TR" sz="2400" b="1"/>
          </a:p>
          <a:p>
            <a:pPr>
              <a:lnSpc>
                <a:spcPct val="90000"/>
              </a:lnSpc>
            </a:pPr>
            <a:r>
              <a:rPr lang="tr-TR" altLang="tr-TR" sz="2400"/>
              <a:t>Na, K, Ca, Cl, Mg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Glucose, sucrose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Protein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Antioxydant vitamins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Uric acide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Osmotic pressure</a:t>
            </a:r>
          </a:p>
          <a:p>
            <a:pPr lvl="1">
              <a:lnSpc>
                <a:spcPct val="90000"/>
              </a:lnSpc>
            </a:pPr>
            <a:r>
              <a:rPr lang="tr-TR" altLang="tr-TR" sz="1400"/>
              <a:t>(240-300 mOsm)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pH 7-8</a:t>
            </a:r>
          </a:p>
          <a:p>
            <a:pPr>
              <a:lnSpc>
                <a:spcPct val="90000"/>
              </a:lnSpc>
            </a:pPr>
            <a:endParaRPr lang="tr-TR" altLang="tr-TR" sz="2400"/>
          </a:p>
        </p:txBody>
      </p:sp>
    </p:spTree>
    <p:extLst>
      <p:ext uri="{BB962C8B-B14F-4D97-AF65-F5344CB8AC3E}">
        <p14:creationId xmlns:p14="http://schemas.microsoft.com/office/powerpoint/2010/main" val="41237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1"/>
            <a:ext cx="51720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581526"/>
            <a:ext cx="4684713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5229225"/>
            <a:ext cx="388302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4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871788"/>
            <a:ext cx="8229600" cy="29956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tr-TR" altLang="tr-TR" sz="14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200"/>
          </a:p>
          <a:p>
            <a:pPr lvl="1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000" b="1"/>
              <a:t>EGGs, OVA</a:t>
            </a:r>
          </a:p>
          <a:p>
            <a:pPr lvl="1"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200" b="1"/>
          </a:p>
          <a:p>
            <a:pPr>
              <a:lnSpc>
                <a:spcPct val="80000"/>
              </a:lnSpc>
            </a:pPr>
            <a:r>
              <a:rPr lang="tr-TR" altLang="tr-TR" sz="1600" b="1"/>
              <a:t>DEMERSAL EGG</a:t>
            </a:r>
            <a:r>
              <a:rPr lang="tr-TR" altLang="tr-TR" sz="1600"/>
              <a:t> (Spesific gravity (Weight), sticky, or some organelles)</a:t>
            </a:r>
          </a:p>
          <a:p>
            <a:pPr>
              <a:lnSpc>
                <a:spcPct val="80000"/>
              </a:lnSpc>
            </a:pPr>
            <a:endParaRPr lang="tr-TR" altLang="tr-TR" sz="1600"/>
          </a:p>
          <a:p>
            <a:pPr>
              <a:lnSpc>
                <a:spcPct val="80000"/>
              </a:lnSpc>
            </a:pPr>
            <a:r>
              <a:rPr lang="tr-TR" altLang="tr-TR" sz="1600"/>
              <a:t>Diameter 3-5 mm for trout, 1 mm for carp (depends on age, body weight, feeding)</a:t>
            </a:r>
          </a:p>
          <a:p>
            <a:pPr>
              <a:lnSpc>
                <a:spcPct val="80000"/>
              </a:lnSpc>
            </a:pPr>
            <a:endParaRPr lang="tr-TR" altLang="tr-TR" sz="1600"/>
          </a:p>
          <a:p>
            <a:pPr>
              <a:lnSpc>
                <a:spcPct val="80000"/>
              </a:lnSpc>
            </a:pPr>
            <a:r>
              <a:rPr lang="tr-TR" altLang="tr-TR" sz="1600"/>
              <a:t>500-2000 egg/1 kg BW for trout, </a:t>
            </a:r>
          </a:p>
          <a:p>
            <a:pPr>
              <a:lnSpc>
                <a:spcPct val="80000"/>
              </a:lnSpc>
            </a:pPr>
            <a:endParaRPr lang="tr-TR" altLang="tr-TR" sz="1600"/>
          </a:p>
          <a:p>
            <a:pPr>
              <a:lnSpc>
                <a:spcPct val="80000"/>
              </a:lnSpc>
            </a:pPr>
            <a:r>
              <a:rPr lang="tr-TR" altLang="tr-TR" sz="1600"/>
              <a:t>200.000-300.000 egg/1 kg BW for carp</a:t>
            </a:r>
          </a:p>
          <a:p>
            <a:pPr>
              <a:lnSpc>
                <a:spcPct val="80000"/>
              </a:lnSpc>
            </a:pPr>
            <a:endParaRPr lang="tr-TR" altLang="tr-TR" sz="1600"/>
          </a:p>
          <a:p>
            <a:pPr>
              <a:lnSpc>
                <a:spcPct val="80000"/>
              </a:lnSpc>
            </a:pPr>
            <a:r>
              <a:rPr lang="tr-TR" altLang="tr-TR" sz="1600"/>
              <a:t>Micropyle</a:t>
            </a:r>
          </a:p>
          <a:p>
            <a:pPr>
              <a:lnSpc>
                <a:spcPct val="80000"/>
              </a:lnSpc>
            </a:pPr>
            <a:endParaRPr lang="tr-TR" altLang="tr-TR" sz="160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20713"/>
            <a:ext cx="6977063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4" y="404814"/>
            <a:ext cx="2198687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 descr="auto0"/>
          <p:cNvPicPr>
            <a:picLocks noChangeAspect="1" noChangeArrowheads="1"/>
          </p:cNvPicPr>
          <p:nvPr/>
        </p:nvPicPr>
        <p:blipFill>
          <a:blip r:embed="rId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629150"/>
            <a:ext cx="296545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3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655639"/>
            <a:ext cx="3889375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916114"/>
            <a:ext cx="4643437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1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8229600" cy="595313"/>
          </a:xfrm>
        </p:spPr>
        <p:txBody>
          <a:bodyPr/>
          <a:lstStyle/>
          <a:p>
            <a:r>
              <a:rPr lang="tr-TR" altLang="tr-TR" sz="2400" b="1"/>
              <a:t>Mechanism of Fertilization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7850" y="1196976"/>
            <a:ext cx="5113338" cy="5661025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1800"/>
              <a:t>Temperature, light, flow, food, salinity, pH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1800"/>
          </a:p>
          <a:p>
            <a:pPr>
              <a:lnSpc>
                <a:spcPct val="90000"/>
              </a:lnSpc>
            </a:pPr>
            <a:r>
              <a:rPr lang="tr-TR" altLang="tr-TR" sz="2000"/>
              <a:t>Eggs releasing</a:t>
            </a:r>
          </a:p>
          <a:p>
            <a:pPr>
              <a:lnSpc>
                <a:spcPct val="90000"/>
              </a:lnSpc>
            </a:pPr>
            <a:r>
              <a:rPr lang="tr-TR" altLang="tr-TR" sz="2000"/>
              <a:t>Ejaculation</a:t>
            </a:r>
          </a:p>
          <a:p>
            <a:pPr>
              <a:lnSpc>
                <a:spcPct val="90000"/>
              </a:lnSpc>
            </a:pPr>
            <a:r>
              <a:rPr lang="tr-TR" altLang="tr-TR" sz="2000"/>
              <a:t>Activation of spermatozoa</a:t>
            </a:r>
          </a:p>
          <a:p>
            <a:pPr>
              <a:lnSpc>
                <a:spcPct val="90000"/>
              </a:lnSpc>
            </a:pPr>
            <a:r>
              <a:rPr lang="tr-TR" altLang="tr-TR" sz="2000"/>
              <a:t>Fertilization</a:t>
            </a:r>
          </a:p>
          <a:p>
            <a:pPr>
              <a:lnSpc>
                <a:spcPct val="90000"/>
              </a:lnSpc>
            </a:pPr>
            <a:r>
              <a:rPr lang="tr-TR" altLang="tr-TR" sz="2000"/>
              <a:t>Fertilized egg and incubation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/>
              <a:t>1. Male and female spawn by swimming side by side.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/>
              <a:t>2. When eggs are extruded into water, they are surrounded by milt.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1600"/>
              <a:t>High motility of sperm only lasts for 30-60 sec.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1600"/>
              <a:t>Usually, one sperm enters the micropyle, fertilizing the egg.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1600"/>
              <a:t>The micropyle closes, the egg absorbs water and enlarges (Egg becomes sticky for carp).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7067550" y="1341438"/>
          <a:ext cx="3600450" cy="250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Fotoğrafı" r:id="rId3" imgW="6095238" imgH="4571429" progId="MSPhotoEd.3">
                  <p:embed/>
                </p:oleObj>
              </mc:Choice>
              <mc:Fallback>
                <p:oleObj name="Photo Editor Fotoğrafı" r:id="rId3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1341438"/>
                        <a:ext cx="3600450" cy="250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7032626" y="4149725"/>
          <a:ext cx="3635375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Fotoğrafı" r:id="rId5" imgW="2715004" imgH="1743318" progId="MSPhotoEd.3">
                  <p:embed/>
                </p:oleObj>
              </mc:Choice>
              <mc:Fallback>
                <p:oleObj name="Photo Editor Fotoğrafı" r:id="rId5" imgW="2715004" imgH="174331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6" y="4149725"/>
                        <a:ext cx="3635375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1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Geniş ekran</PresentationFormat>
  <Paragraphs>46</Paragraphs>
  <Slides>5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Times New Roman</vt:lpstr>
      <vt:lpstr>Wingdings</vt:lpstr>
      <vt:lpstr>Pixel</vt:lpstr>
      <vt:lpstr>Microsoft Photo Editor 3.0 Fotoğrafı</vt:lpstr>
      <vt:lpstr>PowerPoint Sunusu</vt:lpstr>
      <vt:lpstr>PowerPoint Sunusu</vt:lpstr>
      <vt:lpstr>PowerPoint Sunusu</vt:lpstr>
      <vt:lpstr>PowerPoint Sunusu</vt:lpstr>
      <vt:lpstr>Mechanism of Fertilization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Akcay</dc:creator>
  <cp:lastModifiedBy>Akcay</cp:lastModifiedBy>
  <cp:revision>2</cp:revision>
  <dcterms:created xsi:type="dcterms:W3CDTF">2019-09-05T09:45:58Z</dcterms:created>
  <dcterms:modified xsi:type="dcterms:W3CDTF">2019-09-05T09:46:37Z</dcterms:modified>
</cp:coreProperties>
</file>